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42" r:id="rId2"/>
    <p:sldId id="440" r:id="rId3"/>
    <p:sldId id="354" r:id="rId4"/>
    <p:sldId id="266" r:id="rId5"/>
    <p:sldId id="285" r:id="rId6"/>
    <p:sldId id="262" r:id="rId7"/>
    <p:sldId id="406" r:id="rId8"/>
    <p:sldId id="408" r:id="rId9"/>
    <p:sldId id="372" r:id="rId10"/>
    <p:sldId id="373" r:id="rId11"/>
    <p:sldId id="278" r:id="rId12"/>
    <p:sldId id="374" r:id="rId13"/>
    <p:sldId id="407" r:id="rId14"/>
    <p:sldId id="509" r:id="rId15"/>
    <p:sldId id="283" r:id="rId16"/>
    <p:sldId id="284" r:id="rId17"/>
    <p:sldId id="405" r:id="rId18"/>
    <p:sldId id="404" r:id="rId19"/>
    <p:sldId id="502" r:id="rId20"/>
    <p:sldId id="287" r:id="rId21"/>
    <p:sldId id="288" r:id="rId22"/>
    <p:sldId id="292" r:id="rId23"/>
    <p:sldId id="293" r:id="rId24"/>
    <p:sldId id="294" r:id="rId25"/>
    <p:sldId id="416" r:id="rId26"/>
    <p:sldId id="489" r:id="rId27"/>
    <p:sldId id="490" r:id="rId28"/>
    <p:sldId id="503" r:id="rId29"/>
    <p:sldId id="491" r:id="rId30"/>
    <p:sldId id="492" r:id="rId31"/>
    <p:sldId id="493" r:id="rId32"/>
    <p:sldId id="494" r:id="rId33"/>
    <p:sldId id="495" r:id="rId34"/>
    <p:sldId id="497" r:id="rId35"/>
    <p:sldId id="501" r:id="rId36"/>
    <p:sldId id="500" r:id="rId37"/>
    <p:sldId id="498" r:id="rId38"/>
    <p:sldId id="499" r:id="rId39"/>
    <p:sldId id="496" r:id="rId40"/>
    <p:sldId id="376" r:id="rId41"/>
    <p:sldId id="378" r:id="rId42"/>
    <p:sldId id="506" r:id="rId43"/>
    <p:sldId id="504" r:id="rId44"/>
    <p:sldId id="505" r:id="rId45"/>
    <p:sldId id="511" r:id="rId46"/>
    <p:sldId id="409" r:id="rId47"/>
    <p:sldId id="410" r:id="rId48"/>
    <p:sldId id="390" r:id="rId49"/>
    <p:sldId id="389" r:id="rId50"/>
    <p:sldId id="393" r:id="rId51"/>
    <p:sldId id="412" r:id="rId52"/>
    <p:sldId id="413" r:id="rId53"/>
    <p:sldId id="415" r:id="rId54"/>
    <p:sldId id="379" r:id="rId55"/>
    <p:sldId id="507" r:id="rId56"/>
    <p:sldId id="303" r:id="rId57"/>
    <p:sldId id="381" r:id="rId58"/>
    <p:sldId id="383" r:id="rId59"/>
    <p:sldId id="384" r:id="rId60"/>
    <p:sldId id="385" r:id="rId61"/>
    <p:sldId id="386" r:id="rId62"/>
    <p:sldId id="388" r:id="rId63"/>
    <p:sldId id="394" r:id="rId64"/>
    <p:sldId id="319" r:id="rId65"/>
    <p:sldId id="320" r:id="rId66"/>
    <p:sldId id="510" r:id="rId67"/>
    <p:sldId id="395" r:id="rId68"/>
    <p:sldId id="397" r:id="rId69"/>
    <p:sldId id="401" r:id="rId70"/>
    <p:sldId id="398" r:id="rId71"/>
    <p:sldId id="400" r:id="rId72"/>
    <p:sldId id="402" r:id="rId73"/>
    <p:sldId id="403" r:id="rId74"/>
    <p:sldId id="512" r:id="rId7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A9A"/>
    <a:srgbClr val="F5905D"/>
    <a:srgbClr val="000000"/>
    <a:srgbClr val="ED2178"/>
    <a:srgbClr val="F26B27"/>
    <a:srgbClr val="1EB3DD"/>
    <a:srgbClr val="1E494F"/>
    <a:srgbClr val="FFC652"/>
    <a:srgbClr val="1C9F49"/>
    <a:srgbClr val="142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/>
    <p:restoredTop sz="94651"/>
  </p:normalViewPr>
  <p:slideViewPr>
    <p:cSldViewPr snapToGrid="0" snapToObjects="1">
      <p:cViewPr varScale="1">
        <p:scale>
          <a:sx n="104" d="100"/>
          <a:sy n="104" d="100"/>
        </p:scale>
        <p:origin x="82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FB5D7-9EF8-4287-AAAC-A78BA1F162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AA1F06-3C80-4273-8AA5-923098F836F4}">
      <dgm:prSet/>
      <dgm:spPr/>
      <dgm:t>
        <a:bodyPr/>
        <a:lstStyle/>
        <a:p>
          <a:r>
            <a:rPr lang="en-US" b="1" dirty="0" err="1"/>
            <a:t>Lieferanten</a:t>
          </a:r>
          <a:r>
            <a:rPr lang="en-US" dirty="0"/>
            <a:t>: Du </a:t>
          </a:r>
          <a:r>
            <a:rPr lang="en-US" dirty="0" err="1"/>
            <a:t>musst</a:t>
          </a:r>
          <a:r>
            <a:rPr lang="en-US" dirty="0"/>
            <a:t> </a:t>
          </a:r>
          <a:r>
            <a:rPr lang="en-US" dirty="0" err="1"/>
            <a:t>deine</a:t>
          </a:r>
          <a:r>
            <a:rPr lang="en-US" dirty="0"/>
            <a:t> </a:t>
          </a:r>
          <a:r>
            <a:rPr lang="en-US" dirty="0" err="1"/>
            <a:t>Lieferanten</a:t>
          </a:r>
          <a:r>
            <a:rPr lang="en-US" dirty="0"/>
            <a:t> </a:t>
          </a:r>
          <a:r>
            <a:rPr lang="en-US" dirty="0" err="1"/>
            <a:t>sorgfältig</a:t>
          </a:r>
          <a:r>
            <a:rPr lang="en-US" dirty="0"/>
            <a:t> </a:t>
          </a:r>
          <a:r>
            <a:rPr lang="en-US" dirty="0" err="1"/>
            <a:t>recherchieren</a:t>
          </a:r>
          <a:r>
            <a:rPr lang="en-US" dirty="0"/>
            <a:t>. </a:t>
          </a:r>
          <a:r>
            <a:rPr lang="en-US" dirty="0" err="1"/>
            <a:t>Prüfe</a:t>
          </a:r>
          <a:r>
            <a:rPr lang="en-US" dirty="0"/>
            <a:t> alle </a:t>
          </a:r>
          <a:r>
            <a:rPr lang="en-US" dirty="0" err="1"/>
            <a:t>Hintergrundinformationen</a:t>
          </a:r>
          <a:r>
            <a:rPr lang="en-US" dirty="0"/>
            <a:t> </a:t>
          </a:r>
          <a:r>
            <a:rPr lang="en-US" dirty="0" err="1"/>
            <a:t>über</a:t>
          </a:r>
          <a:r>
            <a:rPr lang="en-US" dirty="0"/>
            <a:t> die </a:t>
          </a:r>
          <a:r>
            <a:rPr lang="en-US" dirty="0" err="1"/>
            <a:t>Lieferanten</a:t>
          </a:r>
          <a:r>
            <a:rPr lang="en-US" dirty="0"/>
            <a:t>, </a:t>
          </a:r>
          <a:r>
            <a:rPr lang="en-US" dirty="0" err="1"/>
            <a:t>nicht</a:t>
          </a:r>
          <a:r>
            <a:rPr lang="en-US" dirty="0"/>
            <a:t> </a:t>
          </a:r>
          <a:r>
            <a:rPr lang="en-US" dirty="0" err="1"/>
            <a:t>nur</a:t>
          </a:r>
          <a:r>
            <a:rPr lang="en-US" dirty="0"/>
            <a:t> die </a:t>
          </a:r>
          <a:r>
            <a:rPr lang="en-US" dirty="0" err="1"/>
            <a:t>Preise</a:t>
          </a:r>
          <a:r>
            <a:rPr lang="en-US" dirty="0"/>
            <a:t>, </a:t>
          </a:r>
          <a:r>
            <a:rPr lang="en-US" dirty="0" err="1"/>
            <a:t>sondern</a:t>
          </a:r>
          <a:r>
            <a:rPr lang="en-US" dirty="0"/>
            <a:t> </a:t>
          </a:r>
          <a:r>
            <a:rPr lang="en-US" dirty="0" err="1"/>
            <a:t>auch</a:t>
          </a:r>
          <a:r>
            <a:rPr lang="en-US" dirty="0"/>
            <a:t> die </a:t>
          </a:r>
          <a:r>
            <a:rPr lang="en-US" dirty="0" err="1"/>
            <a:t>Lieferzuverlässigkeit</a:t>
          </a:r>
          <a:r>
            <a:rPr lang="en-US" dirty="0"/>
            <a:t> und die </a:t>
          </a:r>
          <a:r>
            <a:rPr lang="en-US" dirty="0" err="1"/>
            <a:t>Kreditbedingungen</a:t>
          </a:r>
          <a:r>
            <a:rPr lang="en-US" dirty="0"/>
            <a:t>. Du </a:t>
          </a:r>
          <a:r>
            <a:rPr lang="en-US" dirty="0" err="1"/>
            <a:t>musst</a:t>
          </a:r>
          <a:r>
            <a:rPr lang="en-US" dirty="0"/>
            <a:t> </a:t>
          </a:r>
          <a:r>
            <a:rPr lang="en-US" dirty="0" err="1"/>
            <a:t>Vertrauen</a:t>
          </a:r>
          <a:r>
            <a:rPr lang="en-US" dirty="0"/>
            <a:t> in die </a:t>
          </a:r>
          <a:r>
            <a:rPr lang="en-US" dirty="0" err="1"/>
            <a:t>Stabilität</a:t>
          </a:r>
          <a:r>
            <a:rPr lang="en-US" dirty="0"/>
            <a:t>/</a:t>
          </a:r>
          <a:r>
            <a:rPr lang="en-US" dirty="0" err="1"/>
            <a:t>Zuverlässigkeit</a:t>
          </a:r>
          <a:r>
            <a:rPr lang="en-US" dirty="0"/>
            <a:t> </a:t>
          </a:r>
          <a:r>
            <a:rPr lang="en-US" dirty="0" err="1"/>
            <a:t>ihres</a:t>
          </a:r>
          <a:r>
            <a:rPr lang="en-US" dirty="0"/>
            <a:t> Services </a:t>
          </a:r>
          <a:r>
            <a:rPr lang="en-US" dirty="0" err="1"/>
            <a:t>haben</a:t>
          </a:r>
          <a:r>
            <a:rPr lang="en-US" dirty="0"/>
            <a:t>.  Die </a:t>
          </a:r>
          <a:r>
            <a:rPr lang="en-US" dirty="0" err="1"/>
            <a:t>Abhängigkeit</a:t>
          </a:r>
          <a:r>
            <a:rPr lang="en-US" dirty="0"/>
            <a:t> von </a:t>
          </a:r>
          <a:r>
            <a:rPr lang="en-US" dirty="0" err="1"/>
            <a:t>einem</a:t>
          </a:r>
          <a:r>
            <a:rPr lang="en-US" dirty="0"/>
            <a:t> </a:t>
          </a:r>
          <a:r>
            <a:rPr lang="en-US" dirty="0" err="1"/>
            <a:t>einzigen</a:t>
          </a:r>
          <a:r>
            <a:rPr lang="en-US" dirty="0"/>
            <a:t> </a:t>
          </a:r>
          <a:r>
            <a:rPr lang="en-US" dirty="0" err="1"/>
            <a:t>Lieferanten</a:t>
          </a:r>
          <a:r>
            <a:rPr lang="en-US" dirty="0"/>
            <a:t> ist </a:t>
          </a:r>
          <a:r>
            <a:rPr lang="en-US" dirty="0" err="1"/>
            <a:t>ebenfalls</a:t>
          </a:r>
          <a:r>
            <a:rPr lang="en-US" dirty="0"/>
            <a:t> </a:t>
          </a:r>
          <a:r>
            <a:rPr lang="en-US" dirty="0" err="1"/>
            <a:t>riskant</a:t>
          </a:r>
          <a:r>
            <a:rPr lang="en-US" dirty="0"/>
            <a:t>, </a:t>
          </a:r>
          <a:r>
            <a:rPr lang="en-US" dirty="0" err="1"/>
            <a:t>daher</a:t>
          </a:r>
          <a:r>
            <a:rPr lang="en-US" dirty="0"/>
            <a:t> </a:t>
          </a:r>
          <a:r>
            <a:rPr lang="en-US" dirty="0" err="1"/>
            <a:t>solltest</a:t>
          </a:r>
          <a:r>
            <a:rPr lang="en-US" dirty="0"/>
            <a:t> du </a:t>
          </a:r>
          <a:r>
            <a:rPr lang="en-US" dirty="0" err="1"/>
            <a:t>Alternativen</a:t>
          </a:r>
          <a:r>
            <a:rPr lang="en-US" dirty="0"/>
            <a:t> </a:t>
          </a:r>
          <a:r>
            <a:rPr lang="en-US" dirty="0" err="1"/>
            <a:t>zur</a:t>
          </a:r>
          <a:r>
            <a:rPr lang="en-US" dirty="0"/>
            <a:t> </a:t>
          </a:r>
          <a:r>
            <a:rPr lang="en-US" dirty="0" err="1"/>
            <a:t>Verfügung</a:t>
          </a:r>
          <a:r>
            <a:rPr lang="en-US" dirty="0"/>
            <a:t> </a:t>
          </a:r>
          <a:r>
            <a:rPr lang="en-US" dirty="0" err="1"/>
            <a:t>haben</a:t>
          </a:r>
          <a:r>
            <a:rPr lang="en-US" dirty="0"/>
            <a:t>.</a:t>
          </a:r>
        </a:p>
      </dgm:t>
    </dgm:pt>
    <dgm:pt modelId="{9FBFDE0E-E8AD-44CB-BBD0-07CAF2C0F377}" type="parTrans" cxnId="{928D2259-F663-48F2-9885-B54161B4EF02}">
      <dgm:prSet/>
      <dgm:spPr/>
      <dgm:t>
        <a:bodyPr/>
        <a:lstStyle/>
        <a:p>
          <a:endParaRPr lang="en-US"/>
        </a:p>
      </dgm:t>
    </dgm:pt>
    <dgm:pt modelId="{3AF1876E-5214-4FDC-A0C8-571CFBB76F55}" type="sibTrans" cxnId="{928D2259-F663-48F2-9885-B54161B4EF02}">
      <dgm:prSet/>
      <dgm:spPr/>
      <dgm:t>
        <a:bodyPr/>
        <a:lstStyle/>
        <a:p>
          <a:endParaRPr lang="en-US"/>
        </a:p>
      </dgm:t>
    </dgm:pt>
    <dgm:pt modelId="{D324B36C-62D9-4473-B27E-55CEB643E89A}">
      <dgm:prSet/>
      <dgm:spPr/>
      <dgm:t>
        <a:bodyPr/>
        <a:lstStyle/>
        <a:p>
          <a:r>
            <a:rPr lang="en-US" b="1" dirty="0"/>
            <a:t>Details der </a:t>
          </a:r>
          <a:r>
            <a:rPr lang="en-US" b="1" dirty="0" err="1"/>
            <a:t>Lieferung</a:t>
          </a:r>
          <a:r>
            <a:rPr lang="en-US" dirty="0"/>
            <a:t>: </a:t>
          </a:r>
          <a:r>
            <a:rPr lang="en-US" dirty="0" err="1"/>
            <a:t>Halte</a:t>
          </a:r>
          <a:r>
            <a:rPr lang="en-US" dirty="0"/>
            <a:t> Art, </a:t>
          </a:r>
          <a:r>
            <a:rPr lang="en-US" dirty="0" err="1"/>
            <a:t>Menge</a:t>
          </a:r>
          <a:r>
            <a:rPr lang="en-US" dirty="0"/>
            <a:t> und </a:t>
          </a:r>
          <a:r>
            <a:rPr lang="en-US" dirty="0" err="1"/>
            <a:t>Kosten</a:t>
          </a:r>
          <a:r>
            <a:rPr lang="en-US" dirty="0"/>
            <a:t> der </a:t>
          </a:r>
          <a:r>
            <a:rPr lang="en-US" dirty="0" err="1"/>
            <a:t>Lieferungen</a:t>
          </a:r>
          <a:r>
            <a:rPr lang="en-US" dirty="0"/>
            <a:t> von </a:t>
          </a:r>
          <a:r>
            <a:rPr lang="en-US" dirty="0" err="1"/>
            <a:t>jedem</a:t>
          </a:r>
          <a:r>
            <a:rPr lang="en-US" dirty="0"/>
            <a:t> </a:t>
          </a:r>
          <a:r>
            <a:rPr lang="en-US" dirty="0" err="1"/>
            <a:t>Lieferanten</a:t>
          </a:r>
          <a:r>
            <a:rPr lang="en-US" dirty="0"/>
            <a:t> </a:t>
          </a:r>
          <a:r>
            <a:rPr lang="en-US" dirty="0" err="1"/>
            <a:t>schriftlich</a:t>
          </a:r>
          <a:r>
            <a:rPr lang="en-US" dirty="0"/>
            <a:t> fest. Dies </a:t>
          </a:r>
          <a:r>
            <a:rPr lang="en-US" dirty="0" err="1"/>
            <a:t>sollte</a:t>
          </a:r>
          <a:r>
            <a:rPr lang="en-US" dirty="0"/>
            <a:t> </a:t>
          </a:r>
          <a:r>
            <a:rPr lang="en-US" dirty="0" err="1"/>
            <a:t>eine</a:t>
          </a:r>
          <a:r>
            <a:rPr lang="en-US" dirty="0"/>
            <a:t> </a:t>
          </a:r>
          <a:r>
            <a:rPr lang="en-US" dirty="0" err="1"/>
            <a:t>Beschreibung</a:t>
          </a:r>
          <a:r>
            <a:rPr lang="en-US" dirty="0"/>
            <a:t> </a:t>
          </a:r>
          <a:r>
            <a:rPr lang="en-US" dirty="0" err="1"/>
            <a:t>aller</a:t>
          </a:r>
          <a:r>
            <a:rPr lang="en-US" dirty="0"/>
            <a:t> </a:t>
          </a:r>
          <a:r>
            <a:rPr lang="en-US" dirty="0" err="1"/>
            <a:t>zu</a:t>
          </a:r>
          <a:r>
            <a:rPr lang="en-US" dirty="0"/>
            <a:t> </a:t>
          </a:r>
          <a:r>
            <a:rPr lang="en-US" dirty="0" err="1"/>
            <a:t>erwartenden</a:t>
          </a:r>
          <a:r>
            <a:rPr lang="en-US" dirty="0"/>
            <a:t> </a:t>
          </a:r>
          <a:r>
            <a:rPr lang="en-US" dirty="0" err="1"/>
            <a:t>Schwankungen</a:t>
          </a:r>
          <a:r>
            <a:rPr lang="en-US" dirty="0"/>
            <a:t> des </a:t>
          </a:r>
          <a:r>
            <a:rPr lang="en-US" dirty="0" err="1"/>
            <a:t>Bedarfs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der </a:t>
          </a:r>
          <a:r>
            <a:rPr lang="en-US" dirty="0" err="1"/>
            <a:t>Kosten</a:t>
          </a:r>
          <a:r>
            <a:rPr lang="en-US" dirty="0"/>
            <a:t> </a:t>
          </a:r>
          <a:r>
            <a:rPr lang="en-US" dirty="0" err="1"/>
            <a:t>für</a:t>
          </a:r>
          <a:r>
            <a:rPr lang="en-US" dirty="0"/>
            <a:t> den </a:t>
          </a:r>
          <a:r>
            <a:rPr lang="en-US" dirty="0" err="1"/>
            <a:t>Bestand</a:t>
          </a:r>
          <a:r>
            <a:rPr lang="en-US" dirty="0"/>
            <a:t> </a:t>
          </a:r>
          <a:r>
            <a:rPr lang="en-US" dirty="0" err="1"/>
            <a:t>enthalten</a:t>
          </a:r>
          <a:r>
            <a:rPr lang="en-US" dirty="0"/>
            <a:t>. </a:t>
          </a:r>
          <a:r>
            <a:rPr lang="en-US" dirty="0" err="1"/>
            <a:t>Beispielsweise</a:t>
          </a:r>
          <a:r>
            <a:rPr lang="en-US" dirty="0"/>
            <a:t> </a:t>
          </a:r>
          <a:r>
            <a:rPr lang="en-US" dirty="0" err="1"/>
            <a:t>solltest</a:t>
          </a:r>
          <a:r>
            <a:rPr lang="en-US" dirty="0"/>
            <a:t> du die </a:t>
          </a:r>
          <a:r>
            <a:rPr lang="en-US" dirty="0" err="1"/>
            <a:t>saisonalen</a:t>
          </a:r>
          <a:r>
            <a:rPr lang="en-US" dirty="0"/>
            <a:t> </a:t>
          </a:r>
          <a:r>
            <a:rPr lang="en-US" dirty="0" err="1"/>
            <a:t>Bedarfsspitzen</a:t>
          </a:r>
          <a:r>
            <a:rPr lang="en-US" dirty="0"/>
            <a:t> </a:t>
          </a:r>
          <a:r>
            <a:rPr lang="en-US" dirty="0" err="1"/>
            <a:t>skizzieren</a:t>
          </a:r>
          <a:r>
            <a:rPr lang="en-US" dirty="0"/>
            <a:t>.</a:t>
          </a:r>
        </a:p>
      </dgm:t>
    </dgm:pt>
    <dgm:pt modelId="{3A898940-B4EF-4866-A660-2FE09DF6FE53}" type="parTrans" cxnId="{11E299F1-1E48-42D5-B2FB-83C6EF85F587}">
      <dgm:prSet/>
      <dgm:spPr/>
      <dgm:t>
        <a:bodyPr/>
        <a:lstStyle/>
        <a:p>
          <a:endParaRPr lang="en-US"/>
        </a:p>
      </dgm:t>
    </dgm:pt>
    <dgm:pt modelId="{3E71C109-AA02-43BD-AB3C-F1B172055611}" type="sibTrans" cxnId="{11E299F1-1E48-42D5-B2FB-83C6EF85F587}">
      <dgm:prSet/>
      <dgm:spPr/>
      <dgm:t>
        <a:bodyPr/>
        <a:lstStyle/>
        <a:p>
          <a:endParaRPr lang="en-US"/>
        </a:p>
      </dgm:t>
    </dgm:pt>
    <dgm:pt modelId="{213F84CD-02F8-4885-95CF-A975BF239DB6}" type="pres">
      <dgm:prSet presAssocID="{EFAFB5D7-9EF8-4287-AAAC-A78BA1F162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7B2588-7815-4742-AAA2-665CE679A3DC}" type="pres">
      <dgm:prSet presAssocID="{04AA1F06-3C80-4273-8AA5-923098F836F4}" presName="hierRoot1" presStyleCnt="0"/>
      <dgm:spPr/>
    </dgm:pt>
    <dgm:pt modelId="{1FC3EEA4-E582-4366-9B9D-1CC333E6740D}" type="pres">
      <dgm:prSet presAssocID="{04AA1F06-3C80-4273-8AA5-923098F836F4}" presName="composite" presStyleCnt="0"/>
      <dgm:spPr/>
    </dgm:pt>
    <dgm:pt modelId="{0A753106-3845-4350-A124-5D74F80A81F8}" type="pres">
      <dgm:prSet presAssocID="{04AA1F06-3C80-4273-8AA5-923098F836F4}" presName="background" presStyleLbl="node0" presStyleIdx="0" presStyleCnt="2"/>
      <dgm:spPr/>
    </dgm:pt>
    <dgm:pt modelId="{B9D00EF7-FD8B-41E7-897F-08AB0CB073CB}" type="pres">
      <dgm:prSet presAssocID="{04AA1F06-3C80-4273-8AA5-923098F836F4}" presName="text" presStyleLbl="fgAcc0" presStyleIdx="0" presStyleCnt="2" custLinFactNeighborX="16" custLinFactNeighborY="-12735">
        <dgm:presLayoutVars>
          <dgm:chPref val="3"/>
        </dgm:presLayoutVars>
      </dgm:prSet>
      <dgm:spPr/>
    </dgm:pt>
    <dgm:pt modelId="{CB1702D2-5818-4506-9DF0-DBDF7AEFF077}" type="pres">
      <dgm:prSet presAssocID="{04AA1F06-3C80-4273-8AA5-923098F836F4}" presName="hierChild2" presStyleCnt="0"/>
      <dgm:spPr/>
    </dgm:pt>
    <dgm:pt modelId="{EA9BA632-627D-49EC-8DB9-E0A0E5071867}" type="pres">
      <dgm:prSet presAssocID="{D324B36C-62D9-4473-B27E-55CEB643E89A}" presName="hierRoot1" presStyleCnt="0"/>
      <dgm:spPr/>
    </dgm:pt>
    <dgm:pt modelId="{F0D2E97B-5EC1-417E-A93F-52FF3E70FF08}" type="pres">
      <dgm:prSet presAssocID="{D324B36C-62D9-4473-B27E-55CEB643E89A}" presName="composite" presStyleCnt="0"/>
      <dgm:spPr/>
    </dgm:pt>
    <dgm:pt modelId="{0FB9BD89-F460-447F-9A6B-05260DCEDED4}" type="pres">
      <dgm:prSet presAssocID="{D324B36C-62D9-4473-B27E-55CEB643E89A}" presName="background" presStyleLbl="node0" presStyleIdx="1" presStyleCnt="2"/>
      <dgm:spPr/>
    </dgm:pt>
    <dgm:pt modelId="{67E3F22B-8ECE-477C-A979-32DD6D82FE61}" type="pres">
      <dgm:prSet presAssocID="{D324B36C-62D9-4473-B27E-55CEB643E89A}" presName="text" presStyleLbl="fgAcc0" presStyleIdx="1" presStyleCnt="2" custLinFactNeighborX="-1084" custLinFactNeighborY="-11755">
        <dgm:presLayoutVars>
          <dgm:chPref val="3"/>
        </dgm:presLayoutVars>
      </dgm:prSet>
      <dgm:spPr/>
    </dgm:pt>
    <dgm:pt modelId="{C96BCE51-B665-475F-8C20-397DA7BC3186}" type="pres">
      <dgm:prSet presAssocID="{D324B36C-62D9-4473-B27E-55CEB643E89A}" presName="hierChild2" presStyleCnt="0"/>
      <dgm:spPr/>
    </dgm:pt>
  </dgm:ptLst>
  <dgm:cxnLst>
    <dgm:cxn modelId="{928D2259-F663-48F2-9885-B54161B4EF02}" srcId="{EFAFB5D7-9EF8-4287-AAAC-A78BA1F162AA}" destId="{04AA1F06-3C80-4273-8AA5-923098F836F4}" srcOrd="0" destOrd="0" parTransId="{9FBFDE0E-E8AD-44CB-BBD0-07CAF2C0F377}" sibTransId="{3AF1876E-5214-4FDC-A0C8-571CFBB76F55}"/>
    <dgm:cxn modelId="{4D86D0A8-84E7-43D0-9B79-E48081983282}" type="presOf" srcId="{04AA1F06-3C80-4273-8AA5-923098F836F4}" destId="{B9D00EF7-FD8B-41E7-897F-08AB0CB073CB}" srcOrd="0" destOrd="0" presId="urn:microsoft.com/office/officeart/2005/8/layout/hierarchy1"/>
    <dgm:cxn modelId="{917544B7-0816-4731-B26D-D209F836C820}" type="presOf" srcId="{D324B36C-62D9-4473-B27E-55CEB643E89A}" destId="{67E3F22B-8ECE-477C-A979-32DD6D82FE61}" srcOrd="0" destOrd="0" presId="urn:microsoft.com/office/officeart/2005/8/layout/hierarchy1"/>
    <dgm:cxn modelId="{11E299F1-1E48-42D5-B2FB-83C6EF85F587}" srcId="{EFAFB5D7-9EF8-4287-AAAC-A78BA1F162AA}" destId="{D324B36C-62D9-4473-B27E-55CEB643E89A}" srcOrd="1" destOrd="0" parTransId="{3A898940-B4EF-4866-A660-2FE09DF6FE53}" sibTransId="{3E71C109-AA02-43BD-AB3C-F1B172055611}"/>
    <dgm:cxn modelId="{87F816FA-E6DD-455C-B8B6-9592BDD9442A}" type="presOf" srcId="{EFAFB5D7-9EF8-4287-AAAC-A78BA1F162AA}" destId="{213F84CD-02F8-4885-95CF-A975BF239DB6}" srcOrd="0" destOrd="0" presId="urn:microsoft.com/office/officeart/2005/8/layout/hierarchy1"/>
    <dgm:cxn modelId="{EE41B80A-B71C-4278-A3B3-9F13A00C0261}" type="presParOf" srcId="{213F84CD-02F8-4885-95CF-A975BF239DB6}" destId="{057B2588-7815-4742-AAA2-665CE679A3DC}" srcOrd="0" destOrd="0" presId="urn:microsoft.com/office/officeart/2005/8/layout/hierarchy1"/>
    <dgm:cxn modelId="{3E44AA46-6EF9-4E36-8AB5-760F815BFEC0}" type="presParOf" srcId="{057B2588-7815-4742-AAA2-665CE679A3DC}" destId="{1FC3EEA4-E582-4366-9B9D-1CC333E6740D}" srcOrd="0" destOrd="0" presId="urn:microsoft.com/office/officeart/2005/8/layout/hierarchy1"/>
    <dgm:cxn modelId="{37F1D0D5-E8AC-40BE-9A2C-8C27B02D4D0D}" type="presParOf" srcId="{1FC3EEA4-E582-4366-9B9D-1CC333E6740D}" destId="{0A753106-3845-4350-A124-5D74F80A81F8}" srcOrd="0" destOrd="0" presId="urn:microsoft.com/office/officeart/2005/8/layout/hierarchy1"/>
    <dgm:cxn modelId="{03E888F8-63DF-4FAD-A65C-AF94377981E1}" type="presParOf" srcId="{1FC3EEA4-E582-4366-9B9D-1CC333E6740D}" destId="{B9D00EF7-FD8B-41E7-897F-08AB0CB073CB}" srcOrd="1" destOrd="0" presId="urn:microsoft.com/office/officeart/2005/8/layout/hierarchy1"/>
    <dgm:cxn modelId="{BC063FB9-626E-4639-A703-FAAED293D59D}" type="presParOf" srcId="{057B2588-7815-4742-AAA2-665CE679A3DC}" destId="{CB1702D2-5818-4506-9DF0-DBDF7AEFF077}" srcOrd="1" destOrd="0" presId="urn:microsoft.com/office/officeart/2005/8/layout/hierarchy1"/>
    <dgm:cxn modelId="{2F48D0D6-A999-4590-B73F-BADB52B95717}" type="presParOf" srcId="{213F84CD-02F8-4885-95CF-A975BF239DB6}" destId="{EA9BA632-627D-49EC-8DB9-E0A0E5071867}" srcOrd="1" destOrd="0" presId="urn:microsoft.com/office/officeart/2005/8/layout/hierarchy1"/>
    <dgm:cxn modelId="{487668A8-E670-41F0-B4BB-723E332DC093}" type="presParOf" srcId="{EA9BA632-627D-49EC-8DB9-E0A0E5071867}" destId="{F0D2E97B-5EC1-417E-A93F-52FF3E70FF08}" srcOrd="0" destOrd="0" presId="urn:microsoft.com/office/officeart/2005/8/layout/hierarchy1"/>
    <dgm:cxn modelId="{AA29A012-205E-4A70-8F54-EB3645D69126}" type="presParOf" srcId="{F0D2E97B-5EC1-417E-A93F-52FF3E70FF08}" destId="{0FB9BD89-F460-447F-9A6B-05260DCEDED4}" srcOrd="0" destOrd="0" presId="urn:microsoft.com/office/officeart/2005/8/layout/hierarchy1"/>
    <dgm:cxn modelId="{D2B070E6-2F7B-417E-B630-A09F0526A78D}" type="presParOf" srcId="{F0D2E97B-5EC1-417E-A93F-52FF3E70FF08}" destId="{67E3F22B-8ECE-477C-A979-32DD6D82FE61}" srcOrd="1" destOrd="0" presId="urn:microsoft.com/office/officeart/2005/8/layout/hierarchy1"/>
    <dgm:cxn modelId="{40DBFF7D-2BAB-4319-8E41-97F0BE2FB604}" type="presParOf" srcId="{EA9BA632-627D-49EC-8DB9-E0A0E5071867}" destId="{C96BCE51-B665-475F-8C20-397DA7BC31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57934-2DFD-4828-9BA1-E84F06D135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19E13-18C3-4E72-AD61-4D7A51ADDE0E}">
      <dgm:prSet/>
      <dgm:spPr/>
      <dgm:t>
        <a:bodyPr/>
        <a:lstStyle/>
        <a:p>
          <a:r>
            <a:rPr lang="en-US" b="1" dirty="0" err="1"/>
            <a:t>Lagerumschlag</a:t>
          </a:r>
          <a:r>
            <a:rPr lang="en-US" b="1" dirty="0"/>
            <a:t>:  </a:t>
          </a:r>
          <a:r>
            <a:rPr lang="en-US" dirty="0"/>
            <a:t>In </a:t>
          </a:r>
          <a:r>
            <a:rPr lang="en-US" dirty="0" err="1"/>
            <a:t>welchem</a:t>
          </a:r>
          <a:r>
            <a:rPr lang="en-US" dirty="0"/>
            <a:t> </a:t>
          </a:r>
          <a:r>
            <a:rPr lang="en-US" dirty="0" err="1"/>
            <a:t>Rhythmus</a:t>
          </a:r>
          <a:r>
            <a:rPr lang="en-US" dirty="0"/>
            <a:t> </a:t>
          </a:r>
          <a:r>
            <a:rPr lang="en-US" dirty="0" err="1"/>
            <a:t>musst</a:t>
          </a:r>
          <a:r>
            <a:rPr lang="en-US" dirty="0"/>
            <a:t> du </a:t>
          </a:r>
          <a:r>
            <a:rPr lang="en-US" dirty="0" err="1"/>
            <a:t>deine</a:t>
          </a:r>
          <a:r>
            <a:rPr lang="en-US" dirty="0"/>
            <a:t> </a:t>
          </a:r>
          <a:r>
            <a:rPr lang="en-US" dirty="0" err="1"/>
            <a:t>Vorräte</a:t>
          </a:r>
          <a:r>
            <a:rPr lang="en-US" dirty="0"/>
            <a:t> </a:t>
          </a:r>
          <a:r>
            <a:rPr lang="en-US" dirty="0" err="1"/>
            <a:t>auffüllen</a:t>
          </a:r>
          <a:r>
            <a:rPr lang="en-US" dirty="0"/>
            <a:t>?  Dies ist </a:t>
          </a:r>
          <a:r>
            <a:rPr lang="en-US" dirty="0" err="1"/>
            <a:t>eine</a:t>
          </a:r>
          <a:r>
            <a:rPr lang="en-US" dirty="0"/>
            <a:t> </a:t>
          </a:r>
          <a:r>
            <a:rPr lang="en-US" dirty="0" err="1"/>
            <a:t>wichtige</a:t>
          </a:r>
          <a:r>
            <a:rPr lang="en-US" dirty="0"/>
            <a:t> </a:t>
          </a:r>
          <a:r>
            <a:rPr lang="en-US" dirty="0" err="1"/>
            <a:t>Kennzahl</a:t>
          </a:r>
          <a:r>
            <a:rPr lang="en-US" dirty="0"/>
            <a:t>, um die </a:t>
          </a:r>
          <a:r>
            <a:rPr lang="en-US" dirty="0" err="1"/>
            <a:t>Umsatzstärke</a:t>
          </a:r>
          <a:r>
            <a:rPr lang="en-US" dirty="0"/>
            <a:t> </a:t>
          </a:r>
          <a:r>
            <a:rPr lang="en-US" dirty="0" err="1"/>
            <a:t>deines</a:t>
          </a:r>
          <a:r>
            <a:rPr lang="en-US" dirty="0"/>
            <a:t> </a:t>
          </a:r>
          <a:r>
            <a:rPr lang="en-US" dirty="0" err="1"/>
            <a:t>Unternehmens</a:t>
          </a:r>
          <a:r>
            <a:rPr lang="en-US" dirty="0"/>
            <a:t> </a:t>
          </a:r>
          <a:r>
            <a:rPr lang="en-US" dirty="0" err="1"/>
            <a:t>zu</a:t>
          </a:r>
          <a:r>
            <a:rPr lang="en-US" dirty="0"/>
            <a:t> </a:t>
          </a:r>
          <a:r>
            <a:rPr lang="en-US" dirty="0" err="1"/>
            <a:t>beurteilen</a:t>
          </a:r>
          <a:r>
            <a:rPr lang="en-US" dirty="0"/>
            <a:t>.  </a:t>
          </a:r>
        </a:p>
      </dgm:t>
    </dgm:pt>
    <dgm:pt modelId="{38B26974-F815-4D29-996D-FAD6BC562541}" type="parTrans" cxnId="{B98C0A93-2248-47C8-B85A-6567574F1729}">
      <dgm:prSet/>
      <dgm:spPr/>
      <dgm:t>
        <a:bodyPr/>
        <a:lstStyle/>
        <a:p>
          <a:endParaRPr lang="en-US"/>
        </a:p>
      </dgm:t>
    </dgm:pt>
    <dgm:pt modelId="{3730B386-D38B-4668-9B9C-2D079CABB3A4}" type="sibTrans" cxnId="{B98C0A93-2248-47C8-B85A-6567574F1729}">
      <dgm:prSet/>
      <dgm:spPr/>
      <dgm:t>
        <a:bodyPr/>
        <a:lstStyle/>
        <a:p>
          <a:endParaRPr lang="en-US"/>
        </a:p>
      </dgm:t>
    </dgm:pt>
    <dgm:pt modelId="{22C041EF-91A4-4ECA-8581-0FE9BDF9CE0E}">
      <dgm:prSet/>
      <dgm:spPr/>
      <dgm:t>
        <a:bodyPr/>
        <a:lstStyle/>
        <a:p>
          <a:r>
            <a:rPr lang="en-US" b="1"/>
            <a:t>Besondere Lageranforderungen: </a:t>
          </a:r>
          <a:r>
            <a:rPr lang="en-US"/>
            <a:t>Hast du </a:t>
          </a:r>
          <a:r>
            <a:rPr lang="en-US" err="1"/>
            <a:t>einen</a:t>
          </a:r>
          <a:r>
            <a:rPr lang="en-US"/>
            <a:t> Plan für den Umgang mit saisonalem Lagerbedarf?  Dazu gehört auch ein Plan für die Bestellung mit Vorlaufzeit.</a:t>
          </a:r>
        </a:p>
      </dgm:t>
    </dgm:pt>
    <dgm:pt modelId="{7885311E-D478-4181-8595-86BD768CCC28}" type="parTrans" cxnId="{1E1F7E60-F39B-4E10-AE84-30691930AAE0}">
      <dgm:prSet/>
      <dgm:spPr/>
      <dgm:t>
        <a:bodyPr/>
        <a:lstStyle/>
        <a:p>
          <a:endParaRPr lang="en-US"/>
        </a:p>
      </dgm:t>
    </dgm:pt>
    <dgm:pt modelId="{1F335740-0971-48AD-A023-0BCC5D5AFC4B}" type="sibTrans" cxnId="{1E1F7E60-F39B-4E10-AE84-30691930AAE0}">
      <dgm:prSet/>
      <dgm:spPr/>
      <dgm:t>
        <a:bodyPr/>
        <a:lstStyle/>
        <a:p>
          <a:endParaRPr lang="en-US"/>
        </a:p>
      </dgm:t>
    </dgm:pt>
    <dgm:pt modelId="{FA3B8A25-5978-465B-8B78-5D835305ED58}">
      <dgm:prSet/>
      <dgm:spPr/>
      <dgm:t>
        <a:bodyPr/>
        <a:lstStyle/>
        <a:p>
          <a:r>
            <a:rPr lang="en-US" b="1" dirty="0" err="1"/>
            <a:t>Bestandskontrolle</a:t>
          </a:r>
          <a:r>
            <a:rPr lang="en-US" b="1" dirty="0"/>
            <a:t>:  </a:t>
          </a:r>
          <a:r>
            <a:rPr lang="en-US" dirty="0"/>
            <a:t>Du </a:t>
          </a:r>
          <a:r>
            <a:rPr lang="en-US" dirty="0" err="1"/>
            <a:t>musst</a:t>
          </a:r>
          <a:r>
            <a:rPr lang="en-US" dirty="0"/>
            <a:t> </a:t>
          </a:r>
          <a:r>
            <a:rPr lang="en-US" dirty="0" err="1"/>
            <a:t>einen</a:t>
          </a:r>
          <a:r>
            <a:rPr lang="en-US" dirty="0"/>
            <a:t> Plan </a:t>
          </a:r>
          <a:r>
            <a:rPr lang="en-US" dirty="0" err="1"/>
            <a:t>zur</a:t>
          </a:r>
          <a:r>
            <a:rPr lang="en-US" dirty="0"/>
            <a:t> </a:t>
          </a:r>
          <a:r>
            <a:rPr lang="en-US" dirty="0" err="1"/>
            <a:t>Überwachung</a:t>
          </a:r>
          <a:r>
            <a:rPr lang="en-US" dirty="0"/>
            <a:t> und </a:t>
          </a:r>
          <a:r>
            <a:rPr lang="en-US" dirty="0" err="1"/>
            <a:t>Kontrolle</a:t>
          </a:r>
          <a:r>
            <a:rPr lang="en-US" dirty="0"/>
            <a:t> des </a:t>
          </a:r>
          <a:r>
            <a:rPr lang="en-US" dirty="0" err="1"/>
            <a:t>Lagerbestands</a:t>
          </a:r>
          <a:r>
            <a:rPr lang="en-US" dirty="0"/>
            <a:t> </a:t>
          </a:r>
          <a:r>
            <a:rPr lang="en-US" dirty="0" err="1"/>
            <a:t>erstellen</a:t>
          </a:r>
          <a:r>
            <a:rPr lang="en-US" dirty="0"/>
            <a:t>. </a:t>
          </a:r>
          <a:r>
            <a:rPr lang="en-US" dirty="0" err="1"/>
            <a:t>Vergiss</a:t>
          </a:r>
          <a:r>
            <a:rPr lang="en-US" dirty="0"/>
            <a:t> </a:t>
          </a:r>
          <a:r>
            <a:rPr lang="en-US" dirty="0" err="1"/>
            <a:t>nicht</a:t>
          </a:r>
          <a:r>
            <a:rPr lang="en-US" dirty="0"/>
            <a:t>, </a:t>
          </a:r>
          <a:r>
            <a:rPr lang="en-US" dirty="0" err="1"/>
            <a:t>dass</a:t>
          </a:r>
          <a:r>
            <a:rPr lang="en-US" dirty="0"/>
            <a:t> </a:t>
          </a:r>
          <a:r>
            <a:rPr lang="en-US" dirty="0" err="1"/>
            <a:t>Lagerbestand</a:t>
          </a:r>
          <a:r>
            <a:rPr lang="en-US" dirty="0"/>
            <a:t> = </a:t>
          </a:r>
          <a:r>
            <a:rPr lang="en-US" dirty="0" err="1"/>
            <a:t>dein</a:t>
          </a:r>
          <a:r>
            <a:rPr lang="en-US" dirty="0"/>
            <a:t> </a:t>
          </a:r>
          <a:r>
            <a:rPr lang="en-US" dirty="0" err="1"/>
            <a:t>Bargeld</a:t>
          </a:r>
          <a:r>
            <a:rPr lang="en-US" dirty="0"/>
            <a:t> ist, also </a:t>
          </a:r>
          <a:r>
            <a:rPr lang="en-US" dirty="0" err="1"/>
            <a:t>achte</a:t>
          </a:r>
          <a:r>
            <a:rPr lang="en-US" dirty="0"/>
            <a:t> </a:t>
          </a:r>
          <a:r>
            <a:rPr lang="en-US" dirty="0" err="1"/>
            <a:t>sehr</a:t>
          </a:r>
          <a:r>
            <a:rPr lang="en-US" dirty="0"/>
            <a:t> </a:t>
          </a:r>
          <a:r>
            <a:rPr lang="en-US" dirty="0" err="1"/>
            <a:t>darauf</a:t>
          </a:r>
          <a:r>
            <a:rPr lang="en-US" dirty="0"/>
            <a:t>, dies </a:t>
          </a:r>
          <a:r>
            <a:rPr lang="en-US" dirty="0" err="1"/>
            <a:t>sehr</a:t>
          </a:r>
          <a:r>
            <a:rPr lang="en-US" dirty="0"/>
            <a:t> </a:t>
          </a:r>
          <a:r>
            <a:rPr lang="en-US" dirty="0" err="1"/>
            <a:t>straff</a:t>
          </a:r>
          <a:r>
            <a:rPr lang="en-US" dirty="0"/>
            <a:t> </a:t>
          </a:r>
          <a:r>
            <a:rPr lang="en-US" dirty="0" err="1"/>
            <a:t>zu</a:t>
          </a:r>
          <a:r>
            <a:rPr lang="en-US" dirty="0"/>
            <a:t> </a:t>
          </a:r>
          <a:r>
            <a:rPr lang="en-US" dirty="0" err="1"/>
            <a:t>verwalten</a:t>
          </a:r>
          <a:r>
            <a:rPr lang="en-US" dirty="0"/>
            <a:t>. </a:t>
          </a:r>
        </a:p>
      </dgm:t>
    </dgm:pt>
    <dgm:pt modelId="{8401E6BC-1905-431C-9864-241A39BB5C58}" type="parTrans" cxnId="{0C2E6944-54D6-4C01-8FF7-ABE3C4A4B1CF}">
      <dgm:prSet/>
      <dgm:spPr/>
      <dgm:t>
        <a:bodyPr/>
        <a:lstStyle/>
        <a:p>
          <a:endParaRPr lang="en-US"/>
        </a:p>
      </dgm:t>
    </dgm:pt>
    <dgm:pt modelId="{89EC04F4-A737-4767-8A13-EEDF61F82CBC}" type="sibTrans" cxnId="{0C2E6944-54D6-4C01-8FF7-ABE3C4A4B1CF}">
      <dgm:prSet/>
      <dgm:spPr/>
      <dgm:t>
        <a:bodyPr/>
        <a:lstStyle/>
        <a:p>
          <a:endParaRPr lang="en-US"/>
        </a:p>
      </dgm:t>
    </dgm:pt>
    <dgm:pt modelId="{3DFC80F3-4BCB-42BA-9A45-1029A7F73D4F}" type="pres">
      <dgm:prSet presAssocID="{B6657934-2DFD-4828-9BA1-E84F06D135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B3FFB5-59BF-45F6-AD70-F267ED8D2100}" type="pres">
      <dgm:prSet presAssocID="{DB619E13-18C3-4E72-AD61-4D7A51ADDE0E}" presName="hierRoot1" presStyleCnt="0"/>
      <dgm:spPr/>
    </dgm:pt>
    <dgm:pt modelId="{E1F83C38-EFE3-4BBF-9AAE-D0E529AB80D3}" type="pres">
      <dgm:prSet presAssocID="{DB619E13-18C3-4E72-AD61-4D7A51ADDE0E}" presName="composite" presStyleCnt="0"/>
      <dgm:spPr/>
    </dgm:pt>
    <dgm:pt modelId="{90069812-F6D3-4A82-B597-D1A0BB11362F}" type="pres">
      <dgm:prSet presAssocID="{DB619E13-18C3-4E72-AD61-4D7A51ADDE0E}" presName="background" presStyleLbl="node0" presStyleIdx="0" presStyleCnt="3"/>
      <dgm:spPr/>
    </dgm:pt>
    <dgm:pt modelId="{8AE4A7F1-A7AF-4283-98E6-2509E8EFFC2D}" type="pres">
      <dgm:prSet presAssocID="{DB619E13-18C3-4E72-AD61-4D7A51ADDE0E}" presName="text" presStyleLbl="fgAcc0" presStyleIdx="0" presStyleCnt="3" custLinFactNeighborX="-1859" custLinFactNeighborY="-488">
        <dgm:presLayoutVars>
          <dgm:chPref val="3"/>
        </dgm:presLayoutVars>
      </dgm:prSet>
      <dgm:spPr/>
    </dgm:pt>
    <dgm:pt modelId="{5ABE5AB5-FA06-4C6E-B608-1E3F288945B1}" type="pres">
      <dgm:prSet presAssocID="{DB619E13-18C3-4E72-AD61-4D7A51ADDE0E}" presName="hierChild2" presStyleCnt="0"/>
      <dgm:spPr/>
    </dgm:pt>
    <dgm:pt modelId="{D41D2D8E-072B-433C-8EB8-DDEC3B0AEFDD}" type="pres">
      <dgm:prSet presAssocID="{22C041EF-91A4-4ECA-8581-0FE9BDF9CE0E}" presName="hierRoot1" presStyleCnt="0"/>
      <dgm:spPr/>
    </dgm:pt>
    <dgm:pt modelId="{CC96A160-F752-4A8E-874D-63E69C3A75B5}" type="pres">
      <dgm:prSet presAssocID="{22C041EF-91A4-4ECA-8581-0FE9BDF9CE0E}" presName="composite" presStyleCnt="0"/>
      <dgm:spPr/>
    </dgm:pt>
    <dgm:pt modelId="{2317BCF3-00FB-400A-9AD0-0EB066062E26}" type="pres">
      <dgm:prSet presAssocID="{22C041EF-91A4-4ECA-8581-0FE9BDF9CE0E}" presName="background" presStyleLbl="node0" presStyleIdx="1" presStyleCnt="3"/>
      <dgm:spPr/>
    </dgm:pt>
    <dgm:pt modelId="{1069042C-F2B4-4661-8F32-67F90D67FB62}" type="pres">
      <dgm:prSet presAssocID="{22C041EF-91A4-4ECA-8581-0FE9BDF9CE0E}" presName="text" presStyleLbl="fgAcc0" presStyleIdx="1" presStyleCnt="3" custLinFactNeighborX="-3098" custLinFactNeighborY="488">
        <dgm:presLayoutVars>
          <dgm:chPref val="3"/>
        </dgm:presLayoutVars>
      </dgm:prSet>
      <dgm:spPr/>
    </dgm:pt>
    <dgm:pt modelId="{43C79CD9-9B13-4912-81D1-9B2DB87199E0}" type="pres">
      <dgm:prSet presAssocID="{22C041EF-91A4-4ECA-8581-0FE9BDF9CE0E}" presName="hierChild2" presStyleCnt="0"/>
      <dgm:spPr/>
    </dgm:pt>
    <dgm:pt modelId="{1972F17A-D27E-4844-8BD5-E287C1EE6318}" type="pres">
      <dgm:prSet presAssocID="{FA3B8A25-5978-465B-8B78-5D835305ED58}" presName="hierRoot1" presStyleCnt="0"/>
      <dgm:spPr/>
    </dgm:pt>
    <dgm:pt modelId="{92CEF5C3-F7C3-4DBB-9C19-AEA71E9FF22C}" type="pres">
      <dgm:prSet presAssocID="{FA3B8A25-5978-465B-8B78-5D835305ED58}" presName="composite" presStyleCnt="0"/>
      <dgm:spPr/>
    </dgm:pt>
    <dgm:pt modelId="{B72DF67F-B36F-485C-805E-054737A53632}" type="pres">
      <dgm:prSet presAssocID="{FA3B8A25-5978-465B-8B78-5D835305ED58}" presName="background" presStyleLbl="node0" presStyleIdx="2" presStyleCnt="3"/>
      <dgm:spPr/>
    </dgm:pt>
    <dgm:pt modelId="{E44F5BC4-60B5-4182-A25F-D5ED9DB7D891}" type="pres">
      <dgm:prSet presAssocID="{FA3B8A25-5978-465B-8B78-5D835305ED58}" presName="text" presStyleLbl="fgAcc0" presStyleIdx="2" presStyleCnt="3" custLinFactNeighborX="-3189" custLinFactNeighborY="488">
        <dgm:presLayoutVars>
          <dgm:chPref val="3"/>
        </dgm:presLayoutVars>
      </dgm:prSet>
      <dgm:spPr/>
    </dgm:pt>
    <dgm:pt modelId="{B7FEF160-E45E-42C4-9FFA-D54EEDFF71E0}" type="pres">
      <dgm:prSet presAssocID="{FA3B8A25-5978-465B-8B78-5D835305ED58}" presName="hierChild2" presStyleCnt="0"/>
      <dgm:spPr/>
    </dgm:pt>
  </dgm:ptLst>
  <dgm:cxnLst>
    <dgm:cxn modelId="{A2736602-DA47-468D-886E-6A67E83B9B4F}" type="presOf" srcId="{FA3B8A25-5978-465B-8B78-5D835305ED58}" destId="{E44F5BC4-60B5-4182-A25F-D5ED9DB7D891}" srcOrd="0" destOrd="0" presId="urn:microsoft.com/office/officeart/2005/8/layout/hierarchy1"/>
    <dgm:cxn modelId="{1E1F7E60-F39B-4E10-AE84-30691930AAE0}" srcId="{B6657934-2DFD-4828-9BA1-E84F06D135F8}" destId="{22C041EF-91A4-4ECA-8581-0FE9BDF9CE0E}" srcOrd="1" destOrd="0" parTransId="{7885311E-D478-4181-8595-86BD768CCC28}" sibTransId="{1F335740-0971-48AD-A023-0BCC5D5AFC4B}"/>
    <dgm:cxn modelId="{0C2E6944-54D6-4C01-8FF7-ABE3C4A4B1CF}" srcId="{B6657934-2DFD-4828-9BA1-E84F06D135F8}" destId="{FA3B8A25-5978-465B-8B78-5D835305ED58}" srcOrd="2" destOrd="0" parTransId="{8401E6BC-1905-431C-9864-241A39BB5C58}" sibTransId="{89EC04F4-A737-4767-8A13-EEDF61F82CBC}"/>
    <dgm:cxn modelId="{B98C0A93-2248-47C8-B85A-6567574F1729}" srcId="{B6657934-2DFD-4828-9BA1-E84F06D135F8}" destId="{DB619E13-18C3-4E72-AD61-4D7A51ADDE0E}" srcOrd="0" destOrd="0" parTransId="{38B26974-F815-4D29-996D-FAD6BC562541}" sibTransId="{3730B386-D38B-4668-9B9C-2D079CABB3A4}"/>
    <dgm:cxn modelId="{4FC74AAF-2EB3-4E17-81E5-1AB8FFF113F0}" type="presOf" srcId="{B6657934-2DFD-4828-9BA1-E84F06D135F8}" destId="{3DFC80F3-4BCB-42BA-9A45-1029A7F73D4F}" srcOrd="0" destOrd="0" presId="urn:microsoft.com/office/officeart/2005/8/layout/hierarchy1"/>
    <dgm:cxn modelId="{E03B35C8-7D0D-4697-88CF-8DB7E337CE08}" type="presOf" srcId="{DB619E13-18C3-4E72-AD61-4D7A51ADDE0E}" destId="{8AE4A7F1-A7AF-4283-98E6-2509E8EFFC2D}" srcOrd="0" destOrd="0" presId="urn:microsoft.com/office/officeart/2005/8/layout/hierarchy1"/>
    <dgm:cxn modelId="{AA70BED5-9B4D-4709-AABB-D43606DCD2AE}" type="presOf" srcId="{22C041EF-91A4-4ECA-8581-0FE9BDF9CE0E}" destId="{1069042C-F2B4-4661-8F32-67F90D67FB62}" srcOrd="0" destOrd="0" presId="urn:microsoft.com/office/officeart/2005/8/layout/hierarchy1"/>
    <dgm:cxn modelId="{67056FCD-060D-4B95-B7D3-EFF523CD8E82}" type="presParOf" srcId="{3DFC80F3-4BCB-42BA-9A45-1029A7F73D4F}" destId="{5DB3FFB5-59BF-45F6-AD70-F267ED8D2100}" srcOrd="0" destOrd="0" presId="urn:microsoft.com/office/officeart/2005/8/layout/hierarchy1"/>
    <dgm:cxn modelId="{AF010BDD-8BCA-4A9D-85E8-32A82263129E}" type="presParOf" srcId="{5DB3FFB5-59BF-45F6-AD70-F267ED8D2100}" destId="{E1F83C38-EFE3-4BBF-9AAE-D0E529AB80D3}" srcOrd="0" destOrd="0" presId="urn:microsoft.com/office/officeart/2005/8/layout/hierarchy1"/>
    <dgm:cxn modelId="{27327976-AF14-4813-82B1-02B916B464B6}" type="presParOf" srcId="{E1F83C38-EFE3-4BBF-9AAE-D0E529AB80D3}" destId="{90069812-F6D3-4A82-B597-D1A0BB11362F}" srcOrd="0" destOrd="0" presId="urn:microsoft.com/office/officeart/2005/8/layout/hierarchy1"/>
    <dgm:cxn modelId="{84AEA2E4-EA5E-489D-ADEE-F83D30B17C7F}" type="presParOf" srcId="{E1F83C38-EFE3-4BBF-9AAE-D0E529AB80D3}" destId="{8AE4A7F1-A7AF-4283-98E6-2509E8EFFC2D}" srcOrd="1" destOrd="0" presId="urn:microsoft.com/office/officeart/2005/8/layout/hierarchy1"/>
    <dgm:cxn modelId="{3AB4455D-A1A1-467B-856F-4A5D66370EA5}" type="presParOf" srcId="{5DB3FFB5-59BF-45F6-AD70-F267ED8D2100}" destId="{5ABE5AB5-FA06-4C6E-B608-1E3F288945B1}" srcOrd="1" destOrd="0" presId="urn:microsoft.com/office/officeart/2005/8/layout/hierarchy1"/>
    <dgm:cxn modelId="{64FA4BE1-BE36-468A-9F7C-0D66BB7F8ED0}" type="presParOf" srcId="{3DFC80F3-4BCB-42BA-9A45-1029A7F73D4F}" destId="{D41D2D8E-072B-433C-8EB8-DDEC3B0AEFDD}" srcOrd="1" destOrd="0" presId="urn:microsoft.com/office/officeart/2005/8/layout/hierarchy1"/>
    <dgm:cxn modelId="{F646C904-A5A7-4CBE-87B1-200D751EB351}" type="presParOf" srcId="{D41D2D8E-072B-433C-8EB8-DDEC3B0AEFDD}" destId="{CC96A160-F752-4A8E-874D-63E69C3A75B5}" srcOrd="0" destOrd="0" presId="urn:microsoft.com/office/officeart/2005/8/layout/hierarchy1"/>
    <dgm:cxn modelId="{86B47193-1527-4D72-A9D9-DC841AECA390}" type="presParOf" srcId="{CC96A160-F752-4A8E-874D-63E69C3A75B5}" destId="{2317BCF3-00FB-400A-9AD0-0EB066062E26}" srcOrd="0" destOrd="0" presId="urn:microsoft.com/office/officeart/2005/8/layout/hierarchy1"/>
    <dgm:cxn modelId="{F1D8AB5C-7F1E-401F-A11B-4C5ABE028724}" type="presParOf" srcId="{CC96A160-F752-4A8E-874D-63E69C3A75B5}" destId="{1069042C-F2B4-4661-8F32-67F90D67FB62}" srcOrd="1" destOrd="0" presId="urn:microsoft.com/office/officeart/2005/8/layout/hierarchy1"/>
    <dgm:cxn modelId="{C39E80E6-4590-4E79-8DBD-AD83212AAFC8}" type="presParOf" srcId="{D41D2D8E-072B-433C-8EB8-DDEC3B0AEFDD}" destId="{43C79CD9-9B13-4912-81D1-9B2DB87199E0}" srcOrd="1" destOrd="0" presId="urn:microsoft.com/office/officeart/2005/8/layout/hierarchy1"/>
    <dgm:cxn modelId="{7BC0162F-9814-476A-8F33-F9D63728DF4B}" type="presParOf" srcId="{3DFC80F3-4BCB-42BA-9A45-1029A7F73D4F}" destId="{1972F17A-D27E-4844-8BD5-E287C1EE6318}" srcOrd="2" destOrd="0" presId="urn:microsoft.com/office/officeart/2005/8/layout/hierarchy1"/>
    <dgm:cxn modelId="{B2DC795F-7556-46FD-BD17-14695A6D06A9}" type="presParOf" srcId="{1972F17A-D27E-4844-8BD5-E287C1EE6318}" destId="{92CEF5C3-F7C3-4DBB-9C19-AEA71E9FF22C}" srcOrd="0" destOrd="0" presId="urn:microsoft.com/office/officeart/2005/8/layout/hierarchy1"/>
    <dgm:cxn modelId="{E1AAF9A2-1611-466D-9173-8FEBCC4DCE00}" type="presParOf" srcId="{92CEF5C3-F7C3-4DBB-9C19-AEA71E9FF22C}" destId="{B72DF67F-B36F-485C-805E-054737A53632}" srcOrd="0" destOrd="0" presId="urn:microsoft.com/office/officeart/2005/8/layout/hierarchy1"/>
    <dgm:cxn modelId="{860B9C03-1FA9-4279-980D-A33597C96E1A}" type="presParOf" srcId="{92CEF5C3-F7C3-4DBB-9C19-AEA71E9FF22C}" destId="{E44F5BC4-60B5-4182-A25F-D5ED9DB7D891}" srcOrd="1" destOrd="0" presId="urn:microsoft.com/office/officeart/2005/8/layout/hierarchy1"/>
    <dgm:cxn modelId="{290A2AFC-AC10-44F9-8AAF-7D815D835639}" type="presParOf" srcId="{1972F17A-D27E-4844-8BD5-E287C1EE6318}" destId="{B7FEF160-E45E-42C4-9FFA-D54EEDFF71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57934-2DFD-4828-9BA1-E84F06D135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19E13-18C3-4E72-AD61-4D7A51ADDE0E}">
      <dgm:prSet custT="1"/>
      <dgm:spPr/>
      <dgm:t>
        <a:bodyPr/>
        <a:lstStyle/>
        <a:p>
          <a:r>
            <a:rPr lang="en-US" sz="2200" b="1" dirty="0" err="1">
              <a:solidFill>
                <a:schemeClr val="tx1"/>
              </a:solidFill>
            </a:rPr>
            <a:t>Zahlungsbedingungen</a:t>
          </a:r>
          <a:r>
            <a:rPr lang="en-US" sz="2200" b="1" dirty="0">
              <a:solidFill>
                <a:schemeClr val="tx1"/>
              </a:solidFill>
            </a:rPr>
            <a:t>: </a:t>
          </a:r>
          <a:r>
            <a:rPr lang="en-US" sz="2200" dirty="0">
              <a:solidFill>
                <a:schemeClr val="tx1"/>
              </a:solidFill>
            </a:rPr>
            <a:t>Sei </a:t>
          </a:r>
          <a:r>
            <a:rPr lang="en-US" sz="2200" dirty="0" err="1">
              <a:solidFill>
                <a:schemeClr val="tx1"/>
              </a:solidFill>
            </a:rPr>
            <a:t>dir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über</a:t>
          </a:r>
          <a:r>
            <a:rPr lang="en-US" sz="2200" dirty="0">
              <a:solidFill>
                <a:schemeClr val="tx1"/>
              </a:solidFill>
            </a:rPr>
            <a:t> die </a:t>
          </a:r>
          <a:r>
            <a:rPr lang="en-US" sz="2200" dirty="0" err="1">
              <a:solidFill>
                <a:schemeClr val="tx1"/>
              </a:solidFill>
            </a:rPr>
            <a:t>Grundlage</a:t>
          </a:r>
          <a:r>
            <a:rPr lang="en-US" sz="2200" dirty="0">
              <a:solidFill>
                <a:schemeClr val="tx1"/>
              </a:solidFill>
            </a:rPr>
            <a:t> der </a:t>
          </a:r>
          <a:r>
            <a:rPr lang="en-US" sz="2200" dirty="0" err="1">
              <a:solidFill>
                <a:schemeClr val="tx1"/>
              </a:solidFill>
            </a:rPr>
            <a:t>Lieferanten-Abnehmer-Beziehung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im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Klaren</a:t>
          </a:r>
          <a:r>
            <a:rPr lang="en-US" sz="2200" dirty="0">
              <a:solidFill>
                <a:schemeClr val="tx1"/>
              </a:solidFill>
            </a:rPr>
            <a:t>. Was sind </a:t>
          </a:r>
          <a:r>
            <a:rPr lang="en-US" sz="2200" dirty="0" err="1">
              <a:solidFill>
                <a:schemeClr val="tx1"/>
              </a:solidFill>
            </a:rPr>
            <a:t>deine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Zahlungsbedingungen</a:t>
          </a:r>
          <a:r>
            <a:rPr lang="en-US" sz="2200" dirty="0">
              <a:solidFill>
                <a:schemeClr val="tx1"/>
              </a:solidFill>
            </a:rPr>
            <a:t>? </a:t>
          </a:r>
          <a:endParaRPr lang="bs-Latn-BA" sz="2200" dirty="0">
            <a:solidFill>
              <a:schemeClr val="tx1"/>
            </a:solidFill>
          </a:endParaRPr>
        </a:p>
        <a:p>
          <a:r>
            <a:rPr lang="en-US" sz="2200" dirty="0">
              <a:solidFill>
                <a:schemeClr val="tx1"/>
              </a:solidFill>
            </a:rPr>
            <a:t>Wie </a:t>
          </a:r>
          <a:r>
            <a:rPr lang="en-US" sz="2200" dirty="0" err="1">
              <a:solidFill>
                <a:schemeClr val="tx1"/>
              </a:solidFill>
            </a:rPr>
            <a:t>lauten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deine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Lieferbedingungen</a:t>
          </a:r>
          <a:r>
            <a:rPr lang="en-US" sz="2200" dirty="0">
              <a:solidFill>
                <a:schemeClr val="tx1"/>
              </a:solidFill>
            </a:rPr>
            <a:t>? </a:t>
          </a:r>
          <a:endParaRPr lang="en-US" sz="2200" dirty="0"/>
        </a:p>
      </dgm:t>
    </dgm:pt>
    <dgm:pt modelId="{38B26974-F815-4D29-996D-FAD6BC562541}" type="parTrans" cxnId="{B98C0A93-2248-47C8-B85A-6567574F1729}">
      <dgm:prSet/>
      <dgm:spPr/>
      <dgm:t>
        <a:bodyPr/>
        <a:lstStyle/>
        <a:p>
          <a:endParaRPr lang="en-US"/>
        </a:p>
      </dgm:t>
    </dgm:pt>
    <dgm:pt modelId="{3730B386-D38B-4668-9B9C-2D079CABB3A4}" type="sibTrans" cxnId="{B98C0A93-2248-47C8-B85A-6567574F1729}">
      <dgm:prSet/>
      <dgm:spPr/>
      <dgm:t>
        <a:bodyPr/>
        <a:lstStyle/>
        <a:p>
          <a:endParaRPr lang="en-US"/>
        </a:p>
      </dgm:t>
    </dgm:pt>
    <dgm:pt modelId="{22C041EF-91A4-4ECA-8581-0FE9BDF9CE0E}">
      <dgm:prSet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Back-Up-Plan: </a:t>
          </a:r>
          <a:r>
            <a:rPr lang="en-US" sz="2200" dirty="0">
              <a:solidFill>
                <a:schemeClr val="tx1"/>
              </a:solidFill>
            </a:rPr>
            <a:t>Es ist </a:t>
          </a:r>
          <a:r>
            <a:rPr lang="en-US" sz="2200" dirty="0" err="1">
              <a:solidFill>
                <a:schemeClr val="tx1"/>
              </a:solidFill>
            </a:rPr>
            <a:t>wichtig</a:t>
          </a:r>
          <a:r>
            <a:rPr lang="en-US" sz="2200" dirty="0">
              <a:solidFill>
                <a:schemeClr val="tx1"/>
              </a:solidFill>
            </a:rPr>
            <a:t>, </a:t>
          </a:r>
          <a:r>
            <a:rPr lang="en-US" sz="2200" dirty="0" err="1">
              <a:solidFill>
                <a:schemeClr val="tx1"/>
              </a:solidFill>
            </a:rPr>
            <a:t>einen</a:t>
          </a:r>
          <a:r>
            <a:rPr lang="en-US" sz="2200" dirty="0">
              <a:solidFill>
                <a:schemeClr val="tx1"/>
              </a:solidFill>
            </a:rPr>
            <a:t> Back-Up-Plan </a:t>
          </a:r>
          <a:r>
            <a:rPr lang="en-US" sz="2200" dirty="0" err="1">
              <a:solidFill>
                <a:schemeClr val="tx1"/>
              </a:solidFill>
            </a:rPr>
            <a:t>für</a:t>
          </a:r>
          <a:r>
            <a:rPr lang="en-US" sz="2200" dirty="0">
              <a:solidFill>
                <a:schemeClr val="tx1"/>
              </a:solidFill>
            </a:rPr>
            <a:t> den Fall </a:t>
          </a:r>
          <a:r>
            <a:rPr lang="en-US" sz="2200" dirty="0" err="1">
              <a:solidFill>
                <a:schemeClr val="tx1"/>
              </a:solidFill>
            </a:rPr>
            <a:t>zu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haben</a:t>
          </a:r>
          <a:r>
            <a:rPr lang="en-US" sz="2200" dirty="0">
              <a:solidFill>
                <a:schemeClr val="tx1"/>
              </a:solidFill>
            </a:rPr>
            <a:t>, </a:t>
          </a:r>
          <a:r>
            <a:rPr lang="en-US" sz="2200" dirty="0" err="1">
              <a:solidFill>
                <a:schemeClr val="tx1"/>
              </a:solidFill>
            </a:rPr>
            <a:t>dass</a:t>
          </a:r>
          <a:r>
            <a:rPr lang="en-US" sz="2200" dirty="0">
              <a:solidFill>
                <a:schemeClr val="tx1"/>
              </a:solidFill>
            </a:rPr>
            <a:t> du </a:t>
          </a:r>
          <a:r>
            <a:rPr lang="en-US" sz="2200" dirty="0" err="1">
              <a:solidFill>
                <a:schemeClr val="tx1"/>
              </a:solidFill>
            </a:rPr>
            <a:t>einen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Lieferanten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verlierst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oder</a:t>
          </a:r>
          <a:r>
            <a:rPr lang="en-US" sz="2200" dirty="0">
              <a:solidFill>
                <a:schemeClr val="tx1"/>
              </a:solidFill>
            </a:rPr>
            <a:t> der </a:t>
          </a:r>
          <a:r>
            <a:rPr lang="en-US" sz="2200" dirty="0" err="1">
              <a:solidFill>
                <a:schemeClr val="tx1"/>
              </a:solidFill>
            </a:rPr>
            <a:t>Lieferant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nicht</a:t>
          </a:r>
          <a:r>
            <a:rPr lang="en-US" sz="2200" dirty="0">
              <a:solidFill>
                <a:schemeClr val="tx1"/>
              </a:solidFill>
            </a:rPr>
            <a:t> in der Lage ist, </a:t>
          </a:r>
          <a:r>
            <a:rPr lang="en-US" sz="2200" dirty="0" err="1">
              <a:solidFill>
                <a:schemeClr val="tx1"/>
              </a:solidFill>
            </a:rPr>
            <a:t>deine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Anforderungen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zu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erfüllen</a:t>
          </a:r>
          <a:r>
            <a:rPr lang="en-US" sz="2200" dirty="0">
              <a:solidFill>
                <a:schemeClr val="tx1"/>
              </a:solidFill>
            </a:rPr>
            <a:t>. Dieser </a:t>
          </a:r>
          <a:r>
            <a:rPr lang="en-US" sz="2200" dirty="0" err="1">
              <a:solidFill>
                <a:schemeClr val="tx1"/>
              </a:solidFill>
            </a:rPr>
            <a:t>könnte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Optionen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für</a:t>
          </a:r>
          <a:r>
            <a:rPr lang="en-US" sz="2200" dirty="0">
              <a:solidFill>
                <a:schemeClr val="tx1"/>
              </a:solidFill>
            </a:rPr>
            <a:t> alternative </a:t>
          </a:r>
          <a:r>
            <a:rPr lang="en-US" sz="2200" dirty="0" err="1">
              <a:solidFill>
                <a:schemeClr val="tx1"/>
              </a:solidFill>
            </a:rPr>
            <a:t>Lieferanten</a:t>
          </a:r>
          <a:r>
            <a:rPr lang="en-US" sz="2200" dirty="0">
              <a:solidFill>
                <a:schemeClr val="tx1"/>
              </a:solidFill>
            </a:rPr>
            <a:t> </a:t>
          </a:r>
          <a:r>
            <a:rPr lang="en-US" sz="2200" dirty="0" err="1">
              <a:solidFill>
                <a:schemeClr val="tx1"/>
              </a:solidFill>
            </a:rPr>
            <a:t>beinhalten</a:t>
          </a:r>
          <a:r>
            <a:rPr lang="en-US" sz="2200" dirty="0">
              <a:solidFill>
                <a:schemeClr val="tx1"/>
              </a:solidFill>
            </a:rPr>
            <a:t>. </a:t>
          </a:r>
          <a:endParaRPr lang="en-US" sz="2200" dirty="0"/>
        </a:p>
      </dgm:t>
    </dgm:pt>
    <dgm:pt modelId="{7885311E-D478-4181-8595-86BD768CCC28}" type="parTrans" cxnId="{1E1F7E60-F39B-4E10-AE84-30691930AAE0}">
      <dgm:prSet/>
      <dgm:spPr/>
      <dgm:t>
        <a:bodyPr/>
        <a:lstStyle/>
        <a:p>
          <a:endParaRPr lang="en-US"/>
        </a:p>
      </dgm:t>
    </dgm:pt>
    <dgm:pt modelId="{1F335740-0971-48AD-A023-0BCC5D5AFC4B}" type="sibTrans" cxnId="{1E1F7E60-F39B-4E10-AE84-30691930AAE0}">
      <dgm:prSet/>
      <dgm:spPr/>
      <dgm:t>
        <a:bodyPr/>
        <a:lstStyle/>
        <a:p>
          <a:endParaRPr lang="en-US"/>
        </a:p>
      </dgm:t>
    </dgm:pt>
    <dgm:pt modelId="{3DFC80F3-4BCB-42BA-9A45-1029A7F73D4F}" type="pres">
      <dgm:prSet presAssocID="{B6657934-2DFD-4828-9BA1-E84F06D135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B3FFB5-59BF-45F6-AD70-F267ED8D2100}" type="pres">
      <dgm:prSet presAssocID="{DB619E13-18C3-4E72-AD61-4D7A51ADDE0E}" presName="hierRoot1" presStyleCnt="0"/>
      <dgm:spPr/>
    </dgm:pt>
    <dgm:pt modelId="{E1F83C38-EFE3-4BBF-9AAE-D0E529AB80D3}" type="pres">
      <dgm:prSet presAssocID="{DB619E13-18C3-4E72-AD61-4D7A51ADDE0E}" presName="composite" presStyleCnt="0"/>
      <dgm:spPr/>
    </dgm:pt>
    <dgm:pt modelId="{90069812-F6D3-4A82-B597-D1A0BB11362F}" type="pres">
      <dgm:prSet presAssocID="{DB619E13-18C3-4E72-AD61-4D7A51ADDE0E}" presName="background" presStyleLbl="node0" presStyleIdx="0" presStyleCnt="2"/>
      <dgm:spPr/>
    </dgm:pt>
    <dgm:pt modelId="{8AE4A7F1-A7AF-4283-98E6-2509E8EFFC2D}" type="pres">
      <dgm:prSet presAssocID="{DB619E13-18C3-4E72-AD61-4D7A51ADDE0E}" presName="text" presStyleLbl="fgAcc0" presStyleIdx="0" presStyleCnt="2" custLinFactNeighborX="-167" custLinFactNeighborY="-4906">
        <dgm:presLayoutVars>
          <dgm:chPref val="3"/>
        </dgm:presLayoutVars>
      </dgm:prSet>
      <dgm:spPr/>
    </dgm:pt>
    <dgm:pt modelId="{5ABE5AB5-FA06-4C6E-B608-1E3F288945B1}" type="pres">
      <dgm:prSet presAssocID="{DB619E13-18C3-4E72-AD61-4D7A51ADDE0E}" presName="hierChild2" presStyleCnt="0"/>
      <dgm:spPr/>
    </dgm:pt>
    <dgm:pt modelId="{D41D2D8E-072B-433C-8EB8-DDEC3B0AEFDD}" type="pres">
      <dgm:prSet presAssocID="{22C041EF-91A4-4ECA-8581-0FE9BDF9CE0E}" presName="hierRoot1" presStyleCnt="0"/>
      <dgm:spPr/>
    </dgm:pt>
    <dgm:pt modelId="{CC96A160-F752-4A8E-874D-63E69C3A75B5}" type="pres">
      <dgm:prSet presAssocID="{22C041EF-91A4-4ECA-8581-0FE9BDF9CE0E}" presName="composite" presStyleCnt="0"/>
      <dgm:spPr/>
    </dgm:pt>
    <dgm:pt modelId="{2317BCF3-00FB-400A-9AD0-0EB066062E26}" type="pres">
      <dgm:prSet presAssocID="{22C041EF-91A4-4ECA-8581-0FE9BDF9CE0E}" presName="background" presStyleLbl="node0" presStyleIdx="1" presStyleCnt="2"/>
      <dgm:spPr/>
    </dgm:pt>
    <dgm:pt modelId="{1069042C-F2B4-4661-8F32-67F90D67FB62}" type="pres">
      <dgm:prSet presAssocID="{22C041EF-91A4-4ECA-8581-0FE9BDF9CE0E}" presName="text" presStyleLbl="fgAcc0" presStyleIdx="1" presStyleCnt="2" custLinFactNeighborX="-1953" custLinFactNeighborY="-5823">
        <dgm:presLayoutVars>
          <dgm:chPref val="3"/>
        </dgm:presLayoutVars>
      </dgm:prSet>
      <dgm:spPr/>
    </dgm:pt>
    <dgm:pt modelId="{43C79CD9-9B13-4912-81D1-9B2DB87199E0}" type="pres">
      <dgm:prSet presAssocID="{22C041EF-91A4-4ECA-8581-0FE9BDF9CE0E}" presName="hierChild2" presStyleCnt="0"/>
      <dgm:spPr/>
    </dgm:pt>
  </dgm:ptLst>
  <dgm:cxnLst>
    <dgm:cxn modelId="{1E1F7E60-F39B-4E10-AE84-30691930AAE0}" srcId="{B6657934-2DFD-4828-9BA1-E84F06D135F8}" destId="{22C041EF-91A4-4ECA-8581-0FE9BDF9CE0E}" srcOrd="1" destOrd="0" parTransId="{7885311E-D478-4181-8595-86BD768CCC28}" sibTransId="{1F335740-0971-48AD-A023-0BCC5D5AFC4B}"/>
    <dgm:cxn modelId="{B98C0A93-2248-47C8-B85A-6567574F1729}" srcId="{B6657934-2DFD-4828-9BA1-E84F06D135F8}" destId="{DB619E13-18C3-4E72-AD61-4D7A51ADDE0E}" srcOrd="0" destOrd="0" parTransId="{38B26974-F815-4D29-996D-FAD6BC562541}" sibTransId="{3730B386-D38B-4668-9B9C-2D079CABB3A4}"/>
    <dgm:cxn modelId="{4FC74AAF-2EB3-4E17-81E5-1AB8FFF113F0}" type="presOf" srcId="{B6657934-2DFD-4828-9BA1-E84F06D135F8}" destId="{3DFC80F3-4BCB-42BA-9A45-1029A7F73D4F}" srcOrd="0" destOrd="0" presId="urn:microsoft.com/office/officeart/2005/8/layout/hierarchy1"/>
    <dgm:cxn modelId="{E03B35C8-7D0D-4697-88CF-8DB7E337CE08}" type="presOf" srcId="{DB619E13-18C3-4E72-AD61-4D7A51ADDE0E}" destId="{8AE4A7F1-A7AF-4283-98E6-2509E8EFFC2D}" srcOrd="0" destOrd="0" presId="urn:microsoft.com/office/officeart/2005/8/layout/hierarchy1"/>
    <dgm:cxn modelId="{AA70BED5-9B4D-4709-AABB-D43606DCD2AE}" type="presOf" srcId="{22C041EF-91A4-4ECA-8581-0FE9BDF9CE0E}" destId="{1069042C-F2B4-4661-8F32-67F90D67FB62}" srcOrd="0" destOrd="0" presId="urn:microsoft.com/office/officeart/2005/8/layout/hierarchy1"/>
    <dgm:cxn modelId="{67056FCD-060D-4B95-B7D3-EFF523CD8E82}" type="presParOf" srcId="{3DFC80F3-4BCB-42BA-9A45-1029A7F73D4F}" destId="{5DB3FFB5-59BF-45F6-AD70-F267ED8D2100}" srcOrd="0" destOrd="0" presId="urn:microsoft.com/office/officeart/2005/8/layout/hierarchy1"/>
    <dgm:cxn modelId="{AF010BDD-8BCA-4A9D-85E8-32A82263129E}" type="presParOf" srcId="{5DB3FFB5-59BF-45F6-AD70-F267ED8D2100}" destId="{E1F83C38-EFE3-4BBF-9AAE-D0E529AB80D3}" srcOrd="0" destOrd="0" presId="urn:microsoft.com/office/officeart/2005/8/layout/hierarchy1"/>
    <dgm:cxn modelId="{27327976-AF14-4813-82B1-02B916B464B6}" type="presParOf" srcId="{E1F83C38-EFE3-4BBF-9AAE-D0E529AB80D3}" destId="{90069812-F6D3-4A82-B597-D1A0BB11362F}" srcOrd="0" destOrd="0" presId="urn:microsoft.com/office/officeart/2005/8/layout/hierarchy1"/>
    <dgm:cxn modelId="{84AEA2E4-EA5E-489D-ADEE-F83D30B17C7F}" type="presParOf" srcId="{E1F83C38-EFE3-4BBF-9AAE-D0E529AB80D3}" destId="{8AE4A7F1-A7AF-4283-98E6-2509E8EFFC2D}" srcOrd="1" destOrd="0" presId="urn:microsoft.com/office/officeart/2005/8/layout/hierarchy1"/>
    <dgm:cxn modelId="{3AB4455D-A1A1-467B-856F-4A5D66370EA5}" type="presParOf" srcId="{5DB3FFB5-59BF-45F6-AD70-F267ED8D2100}" destId="{5ABE5AB5-FA06-4C6E-B608-1E3F288945B1}" srcOrd="1" destOrd="0" presId="urn:microsoft.com/office/officeart/2005/8/layout/hierarchy1"/>
    <dgm:cxn modelId="{64FA4BE1-BE36-468A-9F7C-0D66BB7F8ED0}" type="presParOf" srcId="{3DFC80F3-4BCB-42BA-9A45-1029A7F73D4F}" destId="{D41D2D8E-072B-433C-8EB8-DDEC3B0AEFDD}" srcOrd="1" destOrd="0" presId="urn:microsoft.com/office/officeart/2005/8/layout/hierarchy1"/>
    <dgm:cxn modelId="{F646C904-A5A7-4CBE-87B1-200D751EB351}" type="presParOf" srcId="{D41D2D8E-072B-433C-8EB8-DDEC3B0AEFDD}" destId="{CC96A160-F752-4A8E-874D-63E69C3A75B5}" srcOrd="0" destOrd="0" presId="urn:microsoft.com/office/officeart/2005/8/layout/hierarchy1"/>
    <dgm:cxn modelId="{86B47193-1527-4D72-A9D9-DC841AECA390}" type="presParOf" srcId="{CC96A160-F752-4A8E-874D-63E69C3A75B5}" destId="{2317BCF3-00FB-400A-9AD0-0EB066062E26}" srcOrd="0" destOrd="0" presId="urn:microsoft.com/office/officeart/2005/8/layout/hierarchy1"/>
    <dgm:cxn modelId="{F1D8AB5C-7F1E-401F-A11B-4C5ABE028724}" type="presParOf" srcId="{CC96A160-F752-4A8E-874D-63E69C3A75B5}" destId="{1069042C-F2B4-4661-8F32-67F90D67FB62}" srcOrd="1" destOrd="0" presId="urn:microsoft.com/office/officeart/2005/8/layout/hierarchy1"/>
    <dgm:cxn modelId="{C39E80E6-4590-4E79-8DBD-AD83212AAFC8}" type="presParOf" srcId="{D41D2D8E-072B-433C-8EB8-DDEC3B0AEFDD}" destId="{43C79CD9-9B13-4912-81D1-9B2DB87199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353E50-8F63-4071-9253-24785A9254A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C9D71-865C-4B58-B9C6-57D76D7D345F}">
      <dgm:prSet/>
      <dgm:spPr/>
      <dgm:t>
        <a:bodyPr/>
        <a:lstStyle/>
        <a:p>
          <a:r>
            <a:rPr lang="en-US" dirty="0"/>
            <a:t>Der </a:t>
          </a:r>
          <a:r>
            <a:rPr lang="en-US" dirty="0" err="1"/>
            <a:t>Landwirt</a:t>
          </a:r>
          <a:r>
            <a:rPr lang="en-US" dirty="0"/>
            <a:t> </a:t>
          </a:r>
          <a:r>
            <a:rPr lang="en-US" dirty="0" err="1"/>
            <a:t>schert</a:t>
          </a:r>
          <a:r>
            <a:rPr lang="en-US" dirty="0"/>
            <a:t> das </a:t>
          </a:r>
          <a:r>
            <a:rPr lang="en-US" dirty="0" err="1"/>
            <a:t>Schaf</a:t>
          </a:r>
          <a:r>
            <a:rPr lang="en-US" dirty="0"/>
            <a:t> und </a:t>
          </a:r>
          <a:r>
            <a:rPr lang="en-US" dirty="0" err="1"/>
            <a:t>erhält</a:t>
          </a:r>
          <a:r>
            <a:rPr lang="en-US" dirty="0"/>
            <a:t> </a:t>
          </a:r>
          <a:r>
            <a:rPr lang="en-US" dirty="0" err="1"/>
            <a:t>ein</a:t>
          </a:r>
          <a:r>
            <a:rPr lang="en-US" dirty="0"/>
            <a:t> </a:t>
          </a:r>
          <a:r>
            <a:rPr lang="en-US" dirty="0" err="1"/>
            <a:t>Vlieswolle</a:t>
          </a:r>
          <a:r>
            <a:rPr lang="bs-Latn-BA" dirty="0"/>
            <a:t>. </a:t>
          </a:r>
          <a:endParaRPr lang="en-US" dirty="0"/>
        </a:p>
      </dgm:t>
    </dgm:pt>
    <dgm:pt modelId="{6AC19FB0-2528-4FC4-95BC-F372AA0D5442}" type="parTrans" cxnId="{856AC6B9-C399-48ED-A857-D93B5638755C}">
      <dgm:prSet/>
      <dgm:spPr/>
      <dgm:t>
        <a:bodyPr/>
        <a:lstStyle/>
        <a:p>
          <a:endParaRPr lang="en-US"/>
        </a:p>
      </dgm:t>
    </dgm:pt>
    <dgm:pt modelId="{ABC6A6B7-7E67-421B-8F58-633D157A307B}" type="sibTrans" cxnId="{856AC6B9-C399-48ED-A857-D93B5638755C}">
      <dgm:prSet/>
      <dgm:spPr/>
      <dgm:t>
        <a:bodyPr/>
        <a:lstStyle/>
        <a:p>
          <a:endParaRPr lang="en-US"/>
        </a:p>
      </dgm:t>
    </dgm:pt>
    <dgm:pt modelId="{DB6BF0DE-1EC4-49F0-A896-70CFDB5815C3}">
      <dgm:prSet/>
      <dgm:spPr/>
      <dgm:t>
        <a:bodyPr/>
        <a:lstStyle/>
        <a:p>
          <a:r>
            <a:rPr lang="en-US" dirty="0"/>
            <a:t>Das </a:t>
          </a:r>
          <a:r>
            <a:rPr lang="en-US" dirty="0" err="1"/>
            <a:t>Vlies</a:t>
          </a:r>
          <a:r>
            <a:rPr lang="en-US" dirty="0"/>
            <a:t> </a:t>
          </a:r>
          <a:r>
            <a:rPr lang="en-US" dirty="0" err="1"/>
            <a:t>wird</a:t>
          </a:r>
          <a:r>
            <a:rPr lang="en-US" dirty="0"/>
            <a:t> </a:t>
          </a:r>
          <a:r>
            <a:rPr lang="en-US" dirty="0" err="1"/>
            <a:t>zur</a:t>
          </a:r>
          <a:r>
            <a:rPr lang="en-US" dirty="0"/>
            <a:t> </a:t>
          </a:r>
          <a:r>
            <a:rPr lang="en-US" dirty="0" err="1"/>
            <a:t>Wollspinnerei</a:t>
          </a:r>
          <a:r>
            <a:rPr lang="en-US" dirty="0"/>
            <a:t> </a:t>
          </a:r>
          <a:r>
            <a:rPr lang="en-US" dirty="0" err="1"/>
            <a:t>transportiert</a:t>
          </a:r>
          <a:r>
            <a:rPr lang="en-US" dirty="0"/>
            <a:t>, die das </a:t>
          </a:r>
          <a:r>
            <a:rPr lang="en-US" dirty="0" err="1"/>
            <a:t>Vlies</a:t>
          </a:r>
          <a:r>
            <a:rPr lang="en-US" dirty="0"/>
            <a:t> </a:t>
          </a:r>
          <a:r>
            <a:rPr lang="en-US" dirty="0" err="1"/>
            <a:t>aufbereitet</a:t>
          </a:r>
          <a:r>
            <a:rPr lang="en-US" dirty="0"/>
            <a:t> und in </a:t>
          </a:r>
          <a:r>
            <a:rPr lang="en-US" dirty="0" err="1"/>
            <a:t>Wolle</a:t>
          </a:r>
          <a:r>
            <a:rPr lang="en-US" dirty="0"/>
            <a:t> </a:t>
          </a:r>
          <a:r>
            <a:rPr lang="en-US" dirty="0" err="1"/>
            <a:t>umwandelt</a:t>
          </a:r>
          <a:r>
            <a:rPr lang="bs-Latn-BA" dirty="0"/>
            <a:t>. </a:t>
          </a:r>
          <a:endParaRPr lang="en-US" dirty="0"/>
        </a:p>
      </dgm:t>
    </dgm:pt>
    <dgm:pt modelId="{2CECDD98-EC48-40FD-8CCA-94E11A2E64AC}" type="parTrans" cxnId="{D4D85424-BBB0-48EE-85E0-4FA8F4F32138}">
      <dgm:prSet/>
      <dgm:spPr/>
      <dgm:t>
        <a:bodyPr/>
        <a:lstStyle/>
        <a:p>
          <a:endParaRPr lang="en-US"/>
        </a:p>
      </dgm:t>
    </dgm:pt>
    <dgm:pt modelId="{FEE02F74-F60F-41BD-8A4E-662C8973217B}" type="sibTrans" cxnId="{D4D85424-BBB0-48EE-85E0-4FA8F4F32138}">
      <dgm:prSet/>
      <dgm:spPr/>
      <dgm:t>
        <a:bodyPr/>
        <a:lstStyle/>
        <a:p>
          <a:endParaRPr lang="en-US"/>
        </a:p>
      </dgm:t>
    </dgm:pt>
    <dgm:pt modelId="{9414F40A-BCE4-401A-962F-6FAE3A0AA555}">
      <dgm:prSet/>
      <dgm:spPr/>
      <dgm:t>
        <a:bodyPr/>
        <a:lstStyle/>
        <a:p>
          <a:r>
            <a:rPr lang="en-US" dirty="0"/>
            <a:t>Die </a:t>
          </a:r>
          <a:r>
            <a:rPr lang="en-US" dirty="0" err="1"/>
            <a:t>Spinnerei</a:t>
          </a:r>
          <a:r>
            <a:rPr lang="en-US" dirty="0"/>
            <a:t> verkauft die </a:t>
          </a:r>
          <a:r>
            <a:rPr lang="en-US" dirty="0" err="1"/>
            <a:t>Wolle</a:t>
          </a:r>
          <a:r>
            <a:rPr lang="en-US" dirty="0"/>
            <a:t> an </a:t>
          </a:r>
          <a:r>
            <a:rPr lang="en-US" dirty="0" err="1"/>
            <a:t>einen</a:t>
          </a:r>
          <a:r>
            <a:rPr lang="en-US" dirty="0"/>
            <a:t> </a:t>
          </a:r>
          <a:r>
            <a:rPr lang="en-US" dirty="0" err="1"/>
            <a:t>Großhändler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</a:t>
          </a:r>
          <a:r>
            <a:rPr lang="en-US" dirty="0" err="1"/>
            <a:t>direkt</a:t>
          </a:r>
          <a:r>
            <a:rPr lang="en-US" dirty="0"/>
            <a:t> an dich.</a:t>
          </a:r>
          <a:r>
            <a:rPr lang="bs-Latn-BA" dirty="0"/>
            <a:t> </a:t>
          </a:r>
          <a:endParaRPr lang="en-US" dirty="0"/>
        </a:p>
      </dgm:t>
    </dgm:pt>
    <dgm:pt modelId="{F5DA3267-B7BD-4AAA-AF68-1496A75584BB}" type="parTrans" cxnId="{C76F0472-AD72-4945-8B40-9C54557E227E}">
      <dgm:prSet/>
      <dgm:spPr/>
      <dgm:t>
        <a:bodyPr/>
        <a:lstStyle/>
        <a:p>
          <a:endParaRPr lang="en-US"/>
        </a:p>
      </dgm:t>
    </dgm:pt>
    <dgm:pt modelId="{C29E1E11-3FAC-4B5B-866C-C6C8B35E5608}" type="sibTrans" cxnId="{C76F0472-AD72-4945-8B40-9C54557E227E}">
      <dgm:prSet/>
      <dgm:spPr/>
      <dgm:t>
        <a:bodyPr/>
        <a:lstStyle/>
        <a:p>
          <a:endParaRPr lang="en-US"/>
        </a:p>
      </dgm:t>
    </dgm:pt>
    <dgm:pt modelId="{925D92A9-C036-4FFC-8C33-5F45C5B14856}">
      <dgm:prSet/>
      <dgm:spPr/>
      <dgm:t>
        <a:bodyPr/>
        <a:lstStyle/>
        <a:p>
          <a:r>
            <a:rPr lang="en-US" dirty="0"/>
            <a:t>Die </a:t>
          </a:r>
          <a:r>
            <a:rPr lang="en-US" dirty="0" err="1"/>
            <a:t>Wolle</a:t>
          </a:r>
          <a:r>
            <a:rPr lang="en-US" dirty="0"/>
            <a:t> </a:t>
          </a:r>
          <a:r>
            <a:rPr lang="en-US" dirty="0" err="1"/>
            <a:t>wird</a:t>
          </a:r>
          <a:r>
            <a:rPr lang="en-US" dirty="0"/>
            <a:t> an dich </a:t>
          </a:r>
          <a:r>
            <a:rPr lang="en-US" dirty="0" err="1"/>
            <a:t>geliefert</a:t>
          </a:r>
          <a:r>
            <a:rPr lang="en-US" dirty="0"/>
            <a:t> und du </a:t>
          </a:r>
          <a:r>
            <a:rPr lang="en-US" dirty="0" err="1"/>
            <a:t>erstellst</a:t>
          </a:r>
          <a:r>
            <a:rPr lang="en-US" dirty="0"/>
            <a:t> das </a:t>
          </a:r>
          <a:r>
            <a:rPr lang="en-US" dirty="0" err="1"/>
            <a:t>Kleidungsstück</a:t>
          </a:r>
          <a:r>
            <a:rPr lang="en-US" dirty="0"/>
            <a:t>. </a:t>
          </a:r>
        </a:p>
      </dgm:t>
    </dgm:pt>
    <dgm:pt modelId="{59491C4D-C46A-42B7-882E-EA3B096D6478}" type="parTrans" cxnId="{BB90B974-59C9-40E9-B2CD-347DFF20C66F}">
      <dgm:prSet/>
      <dgm:spPr/>
      <dgm:t>
        <a:bodyPr/>
        <a:lstStyle/>
        <a:p>
          <a:endParaRPr lang="en-US"/>
        </a:p>
      </dgm:t>
    </dgm:pt>
    <dgm:pt modelId="{13D40287-6D0C-4FB9-BA16-1C7E4FA4F79A}" type="sibTrans" cxnId="{BB90B974-59C9-40E9-B2CD-347DFF20C66F}">
      <dgm:prSet/>
      <dgm:spPr/>
      <dgm:t>
        <a:bodyPr/>
        <a:lstStyle/>
        <a:p>
          <a:endParaRPr lang="en-US"/>
        </a:p>
      </dgm:t>
    </dgm:pt>
    <dgm:pt modelId="{6CD03A79-9C0C-4D57-86F2-D4F3732CC88D}">
      <dgm:prSet/>
      <dgm:spPr/>
      <dgm:t>
        <a:bodyPr/>
        <a:lstStyle/>
        <a:p>
          <a:r>
            <a:rPr lang="en-US"/>
            <a:t>Du </a:t>
          </a:r>
          <a:r>
            <a:rPr lang="en-US" err="1"/>
            <a:t>verkaufst</a:t>
          </a:r>
          <a:r>
            <a:rPr lang="en-US"/>
            <a:t> den Pullover an </a:t>
          </a:r>
          <a:r>
            <a:rPr lang="en-US" err="1"/>
            <a:t>ein</a:t>
          </a:r>
          <a:r>
            <a:rPr lang="en-US"/>
            <a:t> </a:t>
          </a:r>
          <a:r>
            <a:rPr lang="en-US" err="1"/>
            <a:t>Geschäft</a:t>
          </a:r>
          <a:r>
            <a:rPr lang="en-US"/>
            <a:t> </a:t>
          </a:r>
          <a:r>
            <a:rPr lang="en-US" err="1"/>
            <a:t>oder</a:t>
          </a:r>
          <a:r>
            <a:rPr lang="en-US"/>
            <a:t> </a:t>
          </a:r>
          <a:r>
            <a:rPr lang="en-US" err="1"/>
            <a:t>direkt</a:t>
          </a:r>
          <a:r>
            <a:rPr lang="en-US"/>
            <a:t> an </a:t>
          </a:r>
          <a:r>
            <a:rPr lang="en-US" err="1"/>
            <a:t>einen</a:t>
          </a:r>
          <a:r>
            <a:rPr lang="en-US"/>
            <a:t> </a:t>
          </a:r>
          <a:r>
            <a:rPr lang="en-US" err="1"/>
            <a:t>Verbraucher</a:t>
          </a:r>
          <a:r>
            <a:rPr lang="en-US"/>
            <a:t>. Die </a:t>
          </a:r>
          <a:r>
            <a:rPr lang="en-US" err="1"/>
            <a:t>Lieferung</a:t>
          </a:r>
          <a:r>
            <a:rPr lang="en-US"/>
            <a:t> </a:t>
          </a:r>
          <a:r>
            <a:rPr lang="en-US" err="1"/>
            <a:t>erfolgt</a:t>
          </a:r>
          <a:r>
            <a:rPr lang="en-US"/>
            <a:t> und du </a:t>
          </a:r>
          <a:r>
            <a:rPr lang="en-US" err="1"/>
            <a:t>wirst</a:t>
          </a:r>
          <a:r>
            <a:rPr lang="en-US"/>
            <a:t> </a:t>
          </a:r>
          <a:r>
            <a:rPr lang="en-US" err="1"/>
            <a:t>bezahlt</a:t>
          </a:r>
          <a:r>
            <a:rPr lang="en-US"/>
            <a:t>.</a:t>
          </a:r>
        </a:p>
      </dgm:t>
    </dgm:pt>
    <dgm:pt modelId="{D6B8DD94-80D6-47B2-9F86-D74070B069E8}" type="parTrans" cxnId="{F5048449-A224-4BBE-97D7-F4F21DB70DED}">
      <dgm:prSet/>
      <dgm:spPr/>
      <dgm:t>
        <a:bodyPr/>
        <a:lstStyle/>
        <a:p>
          <a:endParaRPr lang="en-US"/>
        </a:p>
      </dgm:t>
    </dgm:pt>
    <dgm:pt modelId="{9B7C44D1-1E8A-4F7B-A2D5-B4ACC6E3C015}" type="sibTrans" cxnId="{F5048449-A224-4BBE-97D7-F4F21DB70DED}">
      <dgm:prSet/>
      <dgm:spPr/>
      <dgm:t>
        <a:bodyPr/>
        <a:lstStyle/>
        <a:p>
          <a:endParaRPr lang="en-US"/>
        </a:p>
      </dgm:t>
    </dgm:pt>
    <dgm:pt modelId="{463F0249-D155-4989-96D6-E1AD3DF12599}" type="pres">
      <dgm:prSet presAssocID="{A3353E50-8F63-4071-9253-24785A9254AB}" presName="diagram" presStyleCnt="0">
        <dgm:presLayoutVars>
          <dgm:dir/>
          <dgm:resizeHandles val="exact"/>
        </dgm:presLayoutVars>
      </dgm:prSet>
      <dgm:spPr/>
    </dgm:pt>
    <dgm:pt modelId="{423F700E-E51A-473E-BAE0-60B398BB467D}" type="pres">
      <dgm:prSet presAssocID="{B7EC9D71-865C-4B58-B9C6-57D76D7D345F}" presName="node" presStyleLbl="node1" presStyleIdx="0" presStyleCnt="5">
        <dgm:presLayoutVars>
          <dgm:bulletEnabled val="1"/>
        </dgm:presLayoutVars>
      </dgm:prSet>
      <dgm:spPr/>
    </dgm:pt>
    <dgm:pt modelId="{2287E24A-275C-46B8-B3CC-34E7A94EB57B}" type="pres">
      <dgm:prSet presAssocID="{ABC6A6B7-7E67-421B-8F58-633D157A307B}" presName="sibTrans" presStyleLbl="sibTrans2D1" presStyleIdx="0" presStyleCnt="4"/>
      <dgm:spPr/>
    </dgm:pt>
    <dgm:pt modelId="{3AF76C6B-E4A0-43BF-9728-5046DE45F2AD}" type="pres">
      <dgm:prSet presAssocID="{ABC6A6B7-7E67-421B-8F58-633D157A307B}" presName="connectorText" presStyleLbl="sibTrans2D1" presStyleIdx="0" presStyleCnt="4"/>
      <dgm:spPr/>
    </dgm:pt>
    <dgm:pt modelId="{245AA339-9D4F-4760-BB21-641F4BC074F1}" type="pres">
      <dgm:prSet presAssocID="{DB6BF0DE-1EC4-49F0-A896-70CFDB5815C3}" presName="node" presStyleLbl="node1" presStyleIdx="1" presStyleCnt="5">
        <dgm:presLayoutVars>
          <dgm:bulletEnabled val="1"/>
        </dgm:presLayoutVars>
      </dgm:prSet>
      <dgm:spPr/>
    </dgm:pt>
    <dgm:pt modelId="{414D9380-AE92-48FC-9993-AE1EDE549C78}" type="pres">
      <dgm:prSet presAssocID="{FEE02F74-F60F-41BD-8A4E-662C8973217B}" presName="sibTrans" presStyleLbl="sibTrans2D1" presStyleIdx="1" presStyleCnt="4"/>
      <dgm:spPr/>
    </dgm:pt>
    <dgm:pt modelId="{02E0C166-F42C-407E-9F0C-DADE81A83F4B}" type="pres">
      <dgm:prSet presAssocID="{FEE02F74-F60F-41BD-8A4E-662C8973217B}" presName="connectorText" presStyleLbl="sibTrans2D1" presStyleIdx="1" presStyleCnt="4"/>
      <dgm:spPr/>
    </dgm:pt>
    <dgm:pt modelId="{82AF569B-0EB5-4266-8C91-98D1C13F4F8D}" type="pres">
      <dgm:prSet presAssocID="{9414F40A-BCE4-401A-962F-6FAE3A0AA555}" presName="node" presStyleLbl="node1" presStyleIdx="2" presStyleCnt="5">
        <dgm:presLayoutVars>
          <dgm:bulletEnabled val="1"/>
        </dgm:presLayoutVars>
      </dgm:prSet>
      <dgm:spPr/>
    </dgm:pt>
    <dgm:pt modelId="{4B2F9769-D0FA-4FD7-9645-EBD94222DCB9}" type="pres">
      <dgm:prSet presAssocID="{C29E1E11-3FAC-4B5B-866C-C6C8B35E5608}" presName="sibTrans" presStyleLbl="sibTrans2D1" presStyleIdx="2" presStyleCnt="4"/>
      <dgm:spPr/>
    </dgm:pt>
    <dgm:pt modelId="{4CB789E9-526F-46AA-95E7-C5D85F9B7C95}" type="pres">
      <dgm:prSet presAssocID="{C29E1E11-3FAC-4B5B-866C-C6C8B35E5608}" presName="connectorText" presStyleLbl="sibTrans2D1" presStyleIdx="2" presStyleCnt="4"/>
      <dgm:spPr/>
    </dgm:pt>
    <dgm:pt modelId="{1CD7E68B-07D4-4AFC-ADE6-70C75827F11E}" type="pres">
      <dgm:prSet presAssocID="{925D92A9-C036-4FFC-8C33-5F45C5B14856}" presName="node" presStyleLbl="node1" presStyleIdx="3" presStyleCnt="5">
        <dgm:presLayoutVars>
          <dgm:bulletEnabled val="1"/>
        </dgm:presLayoutVars>
      </dgm:prSet>
      <dgm:spPr/>
    </dgm:pt>
    <dgm:pt modelId="{443A0459-541C-4FBC-8F90-2272322EC3E1}" type="pres">
      <dgm:prSet presAssocID="{13D40287-6D0C-4FB9-BA16-1C7E4FA4F79A}" presName="sibTrans" presStyleLbl="sibTrans2D1" presStyleIdx="3" presStyleCnt="4"/>
      <dgm:spPr/>
    </dgm:pt>
    <dgm:pt modelId="{024AECB5-51BF-42AA-81AF-8E422D3D5566}" type="pres">
      <dgm:prSet presAssocID="{13D40287-6D0C-4FB9-BA16-1C7E4FA4F79A}" presName="connectorText" presStyleLbl="sibTrans2D1" presStyleIdx="3" presStyleCnt="4"/>
      <dgm:spPr/>
    </dgm:pt>
    <dgm:pt modelId="{CE0D4583-6DE5-4574-885A-B1A7071A05F3}" type="pres">
      <dgm:prSet presAssocID="{6CD03A79-9C0C-4D57-86F2-D4F3732CC88D}" presName="node" presStyleLbl="node1" presStyleIdx="4" presStyleCnt="5">
        <dgm:presLayoutVars>
          <dgm:bulletEnabled val="1"/>
        </dgm:presLayoutVars>
      </dgm:prSet>
      <dgm:spPr/>
    </dgm:pt>
  </dgm:ptLst>
  <dgm:cxnLst>
    <dgm:cxn modelId="{9B89701F-94AD-4F07-9571-DC4E04363F5F}" type="presOf" srcId="{FEE02F74-F60F-41BD-8A4E-662C8973217B}" destId="{02E0C166-F42C-407E-9F0C-DADE81A83F4B}" srcOrd="1" destOrd="0" presId="urn:microsoft.com/office/officeart/2005/8/layout/process5"/>
    <dgm:cxn modelId="{D4D85424-BBB0-48EE-85E0-4FA8F4F32138}" srcId="{A3353E50-8F63-4071-9253-24785A9254AB}" destId="{DB6BF0DE-1EC4-49F0-A896-70CFDB5815C3}" srcOrd="1" destOrd="0" parTransId="{2CECDD98-EC48-40FD-8CCA-94E11A2E64AC}" sibTransId="{FEE02F74-F60F-41BD-8A4E-662C8973217B}"/>
    <dgm:cxn modelId="{7D422C3C-04C9-4BC9-B37A-7513A782A733}" type="presOf" srcId="{925D92A9-C036-4FFC-8C33-5F45C5B14856}" destId="{1CD7E68B-07D4-4AFC-ADE6-70C75827F11E}" srcOrd="0" destOrd="0" presId="urn:microsoft.com/office/officeart/2005/8/layout/process5"/>
    <dgm:cxn modelId="{3E83CD66-1B15-48EB-B0DA-4D385547793F}" type="presOf" srcId="{FEE02F74-F60F-41BD-8A4E-662C8973217B}" destId="{414D9380-AE92-48FC-9993-AE1EDE549C78}" srcOrd="0" destOrd="0" presId="urn:microsoft.com/office/officeart/2005/8/layout/process5"/>
    <dgm:cxn modelId="{E764DF67-5720-43EE-B258-700176EED189}" type="presOf" srcId="{DB6BF0DE-1EC4-49F0-A896-70CFDB5815C3}" destId="{245AA339-9D4F-4760-BB21-641F4BC074F1}" srcOrd="0" destOrd="0" presId="urn:microsoft.com/office/officeart/2005/8/layout/process5"/>
    <dgm:cxn modelId="{F5048449-A224-4BBE-97D7-F4F21DB70DED}" srcId="{A3353E50-8F63-4071-9253-24785A9254AB}" destId="{6CD03A79-9C0C-4D57-86F2-D4F3732CC88D}" srcOrd="4" destOrd="0" parTransId="{D6B8DD94-80D6-47B2-9F86-D74070B069E8}" sibTransId="{9B7C44D1-1E8A-4F7B-A2D5-B4ACC6E3C015}"/>
    <dgm:cxn modelId="{C76F0472-AD72-4945-8B40-9C54557E227E}" srcId="{A3353E50-8F63-4071-9253-24785A9254AB}" destId="{9414F40A-BCE4-401A-962F-6FAE3A0AA555}" srcOrd="2" destOrd="0" parTransId="{F5DA3267-B7BD-4AAA-AF68-1496A75584BB}" sibTransId="{C29E1E11-3FAC-4B5B-866C-C6C8B35E5608}"/>
    <dgm:cxn modelId="{BB90B974-59C9-40E9-B2CD-347DFF20C66F}" srcId="{A3353E50-8F63-4071-9253-24785A9254AB}" destId="{925D92A9-C036-4FFC-8C33-5F45C5B14856}" srcOrd="3" destOrd="0" parTransId="{59491C4D-C46A-42B7-882E-EA3B096D6478}" sibTransId="{13D40287-6D0C-4FB9-BA16-1C7E4FA4F79A}"/>
    <dgm:cxn modelId="{9642567A-B76A-4D01-B795-1C1DC2FE7D45}" type="presOf" srcId="{ABC6A6B7-7E67-421B-8F58-633D157A307B}" destId="{3AF76C6B-E4A0-43BF-9728-5046DE45F2AD}" srcOrd="1" destOrd="0" presId="urn:microsoft.com/office/officeart/2005/8/layout/process5"/>
    <dgm:cxn modelId="{B19EFA9F-46E8-481E-AE2B-3616AD7533FF}" type="presOf" srcId="{B7EC9D71-865C-4B58-B9C6-57D76D7D345F}" destId="{423F700E-E51A-473E-BAE0-60B398BB467D}" srcOrd="0" destOrd="0" presId="urn:microsoft.com/office/officeart/2005/8/layout/process5"/>
    <dgm:cxn modelId="{456D67A0-08CC-40A1-8F0B-352702C4ABC3}" type="presOf" srcId="{13D40287-6D0C-4FB9-BA16-1C7E4FA4F79A}" destId="{443A0459-541C-4FBC-8F90-2272322EC3E1}" srcOrd="0" destOrd="0" presId="urn:microsoft.com/office/officeart/2005/8/layout/process5"/>
    <dgm:cxn modelId="{D1939BA8-765E-4568-8DF8-6AB916A645FC}" type="presOf" srcId="{9414F40A-BCE4-401A-962F-6FAE3A0AA555}" destId="{82AF569B-0EB5-4266-8C91-98D1C13F4F8D}" srcOrd="0" destOrd="0" presId="urn:microsoft.com/office/officeart/2005/8/layout/process5"/>
    <dgm:cxn modelId="{856AC6B9-C399-48ED-A857-D93B5638755C}" srcId="{A3353E50-8F63-4071-9253-24785A9254AB}" destId="{B7EC9D71-865C-4B58-B9C6-57D76D7D345F}" srcOrd="0" destOrd="0" parTransId="{6AC19FB0-2528-4FC4-95BC-F372AA0D5442}" sibTransId="{ABC6A6B7-7E67-421B-8F58-633D157A307B}"/>
    <dgm:cxn modelId="{078632C5-4F4A-4C5E-A55D-F67734196C03}" type="presOf" srcId="{ABC6A6B7-7E67-421B-8F58-633D157A307B}" destId="{2287E24A-275C-46B8-B3CC-34E7A94EB57B}" srcOrd="0" destOrd="0" presId="urn:microsoft.com/office/officeart/2005/8/layout/process5"/>
    <dgm:cxn modelId="{0472E0CD-AC58-43EE-A797-C64FEE0407D2}" type="presOf" srcId="{A3353E50-8F63-4071-9253-24785A9254AB}" destId="{463F0249-D155-4989-96D6-E1AD3DF12599}" srcOrd="0" destOrd="0" presId="urn:microsoft.com/office/officeart/2005/8/layout/process5"/>
    <dgm:cxn modelId="{CA79C7CE-0C43-4FB9-AE65-61A66DDB29D6}" type="presOf" srcId="{C29E1E11-3FAC-4B5B-866C-C6C8B35E5608}" destId="{4B2F9769-D0FA-4FD7-9645-EBD94222DCB9}" srcOrd="0" destOrd="0" presId="urn:microsoft.com/office/officeart/2005/8/layout/process5"/>
    <dgm:cxn modelId="{073A0BE6-5F58-4238-863F-2ED304419FEA}" type="presOf" srcId="{C29E1E11-3FAC-4B5B-866C-C6C8B35E5608}" destId="{4CB789E9-526F-46AA-95E7-C5D85F9B7C95}" srcOrd="1" destOrd="0" presId="urn:microsoft.com/office/officeart/2005/8/layout/process5"/>
    <dgm:cxn modelId="{D11893F8-9695-4323-A0ED-F68B1BBA4E27}" type="presOf" srcId="{6CD03A79-9C0C-4D57-86F2-D4F3732CC88D}" destId="{CE0D4583-6DE5-4574-885A-B1A7071A05F3}" srcOrd="0" destOrd="0" presId="urn:microsoft.com/office/officeart/2005/8/layout/process5"/>
    <dgm:cxn modelId="{0DF34FFB-E419-40D5-B33A-AE907829AF8F}" type="presOf" srcId="{13D40287-6D0C-4FB9-BA16-1C7E4FA4F79A}" destId="{024AECB5-51BF-42AA-81AF-8E422D3D5566}" srcOrd="1" destOrd="0" presId="urn:microsoft.com/office/officeart/2005/8/layout/process5"/>
    <dgm:cxn modelId="{45693B10-AF71-4185-89F8-B4EDE6F963B7}" type="presParOf" srcId="{463F0249-D155-4989-96D6-E1AD3DF12599}" destId="{423F700E-E51A-473E-BAE0-60B398BB467D}" srcOrd="0" destOrd="0" presId="urn:microsoft.com/office/officeart/2005/8/layout/process5"/>
    <dgm:cxn modelId="{DC4F3A99-C402-404C-92AB-837DDDFC1B42}" type="presParOf" srcId="{463F0249-D155-4989-96D6-E1AD3DF12599}" destId="{2287E24A-275C-46B8-B3CC-34E7A94EB57B}" srcOrd="1" destOrd="0" presId="urn:microsoft.com/office/officeart/2005/8/layout/process5"/>
    <dgm:cxn modelId="{32571226-03D6-4E89-BF26-049D7853E09F}" type="presParOf" srcId="{2287E24A-275C-46B8-B3CC-34E7A94EB57B}" destId="{3AF76C6B-E4A0-43BF-9728-5046DE45F2AD}" srcOrd="0" destOrd="0" presId="urn:microsoft.com/office/officeart/2005/8/layout/process5"/>
    <dgm:cxn modelId="{0A5BBC29-90B8-4AF6-99A8-B01736C8B3A7}" type="presParOf" srcId="{463F0249-D155-4989-96D6-E1AD3DF12599}" destId="{245AA339-9D4F-4760-BB21-641F4BC074F1}" srcOrd="2" destOrd="0" presId="urn:microsoft.com/office/officeart/2005/8/layout/process5"/>
    <dgm:cxn modelId="{C69E6D03-4A77-4265-8BFD-56F9004D458E}" type="presParOf" srcId="{463F0249-D155-4989-96D6-E1AD3DF12599}" destId="{414D9380-AE92-48FC-9993-AE1EDE549C78}" srcOrd="3" destOrd="0" presId="urn:microsoft.com/office/officeart/2005/8/layout/process5"/>
    <dgm:cxn modelId="{F1F14F51-9443-4F36-8A73-518DFF06EDC2}" type="presParOf" srcId="{414D9380-AE92-48FC-9993-AE1EDE549C78}" destId="{02E0C166-F42C-407E-9F0C-DADE81A83F4B}" srcOrd="0" destOrd="0" presId="urn:microsoft.com/office/officeart/2005/8/layout/process5"/>
    <dgm:cxn modelId="{9BC20F4D-4BB4-4C62-BD87-D8F047DE965E}" type="presParOf" srcId="{463F0249-D155-4989-96D6-E1AD3DF12599}" destId="{82AF569B-0EB5-4266-8C91-98D1C13F4F8D}" srcOrd="4" destOrd="0" presId="urn:microsoft.com/office/officeart/2005/8/layout/process5"/>
    <dgm:cxn modelId="{594851EA-9719-46A3-BA05-EDCFEBEF1A97}" type="presParOf" srcId="{463F0249-D155-4989-96D6-E1AD3DF12599}" destId="{4B2F9769-D0FA-4FD7-9645-EBD94222DCB9}" srcOrd="5" destOrd="0" presId="urn:microsoft.com/office/officeart/2005/8/layout/process5"/>
    <dgm:cxn modelId="{202736AB-6F19-4AD1-AAAD-5E4D37E64509}" type="presParOf" srcId="{4B2F9769-D0FA-4FD7-9645-EBD94222DCB9}" destId="{4CB789E9-526F-46AA-95E7-C5D85F9B7C95}" srcOrd="0" destOrd="0" presId="urn:microsoft.com/office/officeart/2005/8/layout/process5"/>
    <dgm:cxn modelId="{2D636A2F-0DE1-4191-8F99-4D087230A9F2}" type="presParOf" srcId="{463F0249-D155-4989-96D6-E1AD3DF12599}" destId="{1CD7E68B-07D4-4AFC-ADE6-70C75827F11E}" srcOrd="6" destOrd="0" presId="urn:microsoft.com/office/officeart/2005/8/layout/process5"/>
    <dgm:cxn modelId="{41C0F519-B2BD-4CA3-B4A8-3AC49E069CFD}" type="presParOf" srcId="{463F0249-D155-4989-96D6-E1AD3DF12599}" destId="{443A0459-541C-4FBC-8F90-2272322EC3E1}" srcOrd="7" destOrd="0" presId="urn:microsoft.com/office/officeart/2005/8/layout/process5"/>
    <dgm:cxn modelId="{E5B0C4D9-355C-4D2E-8224-43D776E0180E}" type="presParOf" srcId="{443A0459-541C-4FBC-8F90-2272322EC3E1}" destId="{024AECB5-51BF-42AA-81AF-8E422D3D5566}" srcOrd="0" destOrd="0" presId="urn:microsoft.com/office/officeart/2005/8/layout/process5"/>
    <dgm:cxn modelId="{397806F9-027C-4B6E-B18C-1B29D260AB31}" type="presParOf" srcId="{463F0249-D155-4989-96D6-E1AD3DF12599}" destId="{CE0D4583-6DE5-4574-885A-B1A7071A05F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53106-3845-4350-A124-5D74F80A81F8}">
      <dsp:nvSpPr>
        <dsp:cNvPr id="0" name=""/>
        <dsp:cNvSpPr/>
      </dsp:nvSpPr>
      <dsp:spPr>
        <a:xfrm>
          <a:off x="788623" y="-354220"/>
          <a:ext cx="4381829" cy="2782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00EF7-FD8B-41E7-897F-08AB0CB073CB}">
      <dsp:nvSpPr>
        <dsp:cNvPr id="0" name=""/>
        <dsp:cNvSpPr/>
      </dsp:nvSpPr>
      <dsp:spPr>
        <a:xfrm>
          <a:off x="1275493" y="108306"/>
          <a:ext cx="4381829" cy="278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Lieferanten</a:t>
          </a:r>
          <a:r>
            <a:rPr lang="en-US" sz="1700" kern="1200" dirty="0"/>
            <a:t>: Du </a:t>
          </a:r>
          <a:r>
            <a:rPr lang="en-US" sz="1700" kern="1200" dirty="0" err="1"/>
            <a:t>musst</a:t>
          </a:r>
          <a:r>
            <a:rPr lang="en-US" sz="1700" kern="1200" dirty="0"/>
            <a:t> </a:t>
          </a:r>
          <a:r>
            <a:rPr lang="en-US" sz="1700" kern="1200" dirty="0" err="1"/>
            <a:t>deine</a:t>
          </a:r>
          <a:r>
            <a:rPr lang="en-US" sz="1700" kern="1200" dirty="0"/>
            <a:t> </a:t>
          </a:r>
          <a:r>
            <a:rPr lang="en-US" sz="1700" kern="1200" dirty="0" err="1"/>
            <a:t>Lieferanten</a:t>
          </a:r>
          <a:r>
            <a:rPr lang="en-US" sz="1700" kern="1200" dirty="0"/>
            <a:t> </a:t>
          </a:r>
          <a:r>
            <a:rPr lang="en-US" sz="1700" kern="1200" dirty="0" err="1"/>
            <a:t>sorgfältig</a:t>
          </a:r>
          <a:r>
            <a:rPr lang="en-US" sz="1700" kern="1200" dirty="0"/>
            <a:t> </a:t>
          </a:r>
          <a:r>
            <a:rPr lang="en-US" sz="1700" kern="1200" dirty="0" err="1"/>
            <a:t>recherchieren</a:t>
          </a:r>
          <a:r>
            <a:rPr lang="en-US" sz="1700" kern="1200" dirty="0"/>
            <a:t>. </a:t>
          </a:r>
          <a:r>
            <a:rPr lang="en-US" sz="1700" kern="1200" dirty="0" err="1"/>
            <a:t>Prüfe</a:t>
          </a:r>
          <a:r>
            <a:rPr lang="en-US" sz="1700" kern="1200" dirty="0"/>
            <a:t> alle </a:t>
          </a:r>
          <a:r>
            <a:rPr lang="en-US" sz="1700" kern="1200" dirty="0" err="1"/>
            <a:t>Hintergrundinformationen</a:t>
          </a:r>
          <a:r>
            <a:rPr lang="en-US" sz="1700" kern="1200" dirty="0"/>
            <a:t> </a:t>
          </a:r>
          <a:r>
            <a:rPr lang="en-US" sz="1700" kern="1200" dirty="0" err="1"/>
            <a:t>über</a:t>
          </a:r>
          <a:r>
            <a:rPr lang="en-US" sz="1700" kern="1200" dirty="0"/>
            <a:t> die </a:t>
          </a:r>
          <a:r>
            <a:rPr lang="en-US" sz="1700" kern="1200" dirty="0" err="1"/>
            <a:t>Lieferanten</a:t>
          </a:r>
          <a:r>
            <a:rPr lang="en-US" sz="1700" kern="1200" dirty="0"/>
            <a:t>, </a:t>
          </a:r>
          <a:r>
            <a:rPr lang="en-US" sz="1700" kern="1200" dirty="0" err="1"/>
            <a:t>nicht</a:t>
          </a:r>
          <a:r>
            <a:rPr lang="en-US" sz="1700" kern="1200" dirty="0"/>
            <a:t> </a:t>
          </a:r>
          <a:r>
            <a:rPr lang="en-US" sz="1700" kern="1200" dirty="0" err="1"/>
            <a:t>nur</a:t>
          </a:r>
          <a:r>
            <a:rPr lang="en-US" sz="1700" kern="1200" dirty="0"/>
            <a:t> die </a:t>
          </a:r>
          <a:r>
            <a:rPr lang="en-US" sz="1700" kern="1200" dirty="0" err="1"/>
            <a:t>Preise</a:t>
          </a:r>
          <a:r>
            <a:rPr lang="en-US" sz="1700" kern="1200" dirty="0"/>
            <a:t>, </a:t>
          </a:r>
          <a:r>
            <a:rPr lang="en-US" sz="1700" kern="1200" dirty="0" err="1"/>
            <a:t>sondern</a:t>
          </a:r>
          <a:r>
            <a:rPr lang="en-US" sz="1700" kern="1200" dirty="0"/>
            <a:t> </a:t>
          </a:r>
          <a:r>
            <a:rPr lang="en-US" sz="1700" kern="1200" dirty="0" err="1"/>
            <a:t>auch</a:t>
          </a:r>
          <a:r>
            <a:rPr lang="en-US" sz="1700" kern="1200" dirty="0"/>
            <a:t> die </a:t>
          </a:r>
          <a:r>
            <a:rPr lang="en-US" sz="1700" kern="1200" dirty="0" err="1"/>
            <a:t>Lieferzuverlässigkeit</a:t>
          </a:r>
          <a:r>
            <a:rPr lang="en-US" sz="1700" kern="1200" dirty="0"/>
            <a:t> und die </a:t>
          </a:r>
          <a:r>
            <a:rPr lang="en-US" sz="1700" kern="1200" dirty="0" err="1"/>
            <a:t>Kreditbedingungen</a:t>
          </a:r>
          <a:r>
            <a:rPr lang="en-US" sz="1700" kern="1200" dirty="0"/>
            <a:t>. Du </a:t>
          </a:r>
          <a:r>
            <a:rPr lang="en-US" sz="1700" kern="1200" dirty="0" err="1"/>
            <a:t>musst</a:t>
          </a:r>
          <a:r>
            <a:rPr lang="en-US" sz="1700" kern="1200" dirty="0"/>
            <a:t> </a:t>
          </a:r>
          <a:r>
            <a:rPr lang="en-US" sz="1700" kern="1200" dirty="0" err="1"/>
            <a:t>Vertrauen</a:t>
          </a:r>
          <a:r>
            <a:rPr lang="en-US" sz="1700" kern="1200" dirty="0"/>
            <a:t> in die </a:t>
          </a:r>
          <a:r>
            <a:rPr lang="en-US" sz="1700" kern="1200" dirty="0" err="1"/>
            <a:t>Stabilität</a:t>
          </a:r>
          <a:r>
            <a:rPr lang="en-US" sz="1700" kern="1200" dirty="0"/>
            <a:t>/</a:t>
          </a:r>
          <a:r>
            <a:rPr lang="en-US" sz="1700" kern="1200" dirty="0" err="1"/>
            <a:t>Zuverlässigkeit</a:t>
          </a:r>
          <a:r>
            <a:rPr lang="en-US" sz="1700" kern="1200" dirty="0"/>
            <a:t> </a:t>
          </a:r>
          <a:r>
            <a:rPr lang="en-US" sz="1700" kern="1200" dirty="0" err="1"/>
            <a:t>ihres</a:t>
          </a:r>
          <a:r>
            <a:rPr lang="en-US" sz="1700" kern="1200" dirty="0"/>
            <a:t> Services </a:t>
          </a:r>
          <a:r>
            <a:rPr lang="en-US" sz="1700" kern="1200" dirty="0" err="1"/>
            <a:t>haben</a:t>
          </a:r>
          <a:r>
            <a:rPr lang="en-US" sz="1700" kern="1200" dirty="0"/>
            <a:t>.  Die </a:t>
          </a:r>
          <a:r>
            <a:rPr lang="en-US" sz="1700" kern="1200" dirty="0" err="1"/>
            <a:t>Abhängigkeit</a:t>
          </a:r>
          <a:r>
            <a:rPr lang="en-US" sz="1700" kern="1200" dirty="0"/>
            <a:t> von </a:t>
          </a:r>
          <a:r>
            <a:rPr lang="en-US" sz="1700" kern="1200" dirty="0" err="1"/>
            <a:t>einem</a:t>
          </a:r>
          <a:r>
            <a:rPr lang="en-US" sz="1700" kern="1200" dirty="0"/>
            <a:t> </a:t>
          </a:r>
          <a:r>
            <a:rPr lang="en-US" sz="1700" kern="1200" dirty="0" err="1"/>
            <a:t>einzigen</a:t>
          </a:r>
          <a:r>
            <a:rPr lang="en-US" sz="1700" kern="1200" dirty="0"/>
            <a:t> </a:t>
          </a:r>
          <a:r>
            <a:rPr lang="en-US" sz="1700" kern="1200" dirty="0" err="1"/>
            <a:t>Lieferanten</a:t>
          </a:r>
          <a:r>
            <a:rPr lang="en-US" sz="1700" kern="1200" dirty="0"/>
            <a:t> ist </a:t>
          </a:r>
          <a:r>
            <a:rPr lang="en-US" sz="1700" kern="1200" dirty="0" err="1"/>
            <a:t>ebenfalls</a:t>
          </a:r>
          <a:r>
            <a:rPr lang="en-US" sz="1700" kern="1200" dirty="0"/>
            <a:t> </a:t>
          </a:r>
          <a:r>
            <a:rPr lang="en-US" sz="1700" kern="1200" dirty="0" err="1"/>
            <a:t>riskant</a:t>
          </a:r>
          <a:r>
            <a:rPr lang="en-US" sz="1700" kern="1200" dirty="0"/>
            <a:t>, </a:t>
          </a:r>
          <a:r>
            <a:rPr lang="en-US" sz="1700" kern="1200" dirty="0" err="1"/>
            <a:t>daher</a:t>
          </a:r>
          <a:r>
            <a:rPr lang="en-US" sz="1700" kern="1200" dirty="0"/>
            <a:t> </a:t>
          </a:r>
          <a:r>
            <a:rPr lang="en-US" sz="1700" kern="1200" dirty="0" err="1"/>
            <a:t>solltest</a:t>
          </a:r>
          <a:r>
            <a:rPr lang="en-US" sz="1700" kern="1200" dirty="0"/>
            <a:t> du </a:t>
          </a:r>
          <a:r>
            <a:rPr lang="en-US" sz="1700" kern="1200" dirty="0" err="1"/>
            <a:t>Alternativen</a:t>
          </a:r>
          <a:r>
            <a:rPr lang="en-US" sz="1700" kern="1200" dirty="0"/>
            <a:t> </a:t>
          </a:r>
          <a:r>
            <a:rPr lang="en-US" sz="1700" kern="1200" dirty="0" err="1"/>
            <a:t>zur</a:t>
          </a:r>
          <a:r>
            <a:rPr lang="en-US" sz="1700" kern="1200" dirty="0"/>
            <a:t> </a:t>
          </a:r>
          <a:r>
            <a:rPr lang="en-US" sz="1700" kern="1200" dirty="0" err="1"/>
            <a:t>Verfügung</a:t>
          </a:r>
          <a:r>
            <a:rPr lang="en-US" sz="1700" kern="1200" dirty="0"/>
            <a:t> </a:t>
          </a:r>
          <a:r>
            <a:rPr lang="en-US" sz="1700" kern="1200" dirty="0" err="1"/>
            <a:t>haben</a:t>
          </a:r>
          <a:r>
            <a:rPr lang="en-US" sz="1700" kern="1200" dirty="0"/>
            <a:t>.</a:t>
          </a:r>
        </a:p>
      </dsp:txBody>
      <dsp:txXfrm>
        <a:off x="1356989" y="189802"/>
        <a:ext cx="4218837" cy="2619469"/>
      </dsp:txXfrm>
    </dsp:sp>
    <dsp:sp modelId="{0FB9BD89-F460-447F-9A6B-05260DCEDED4}">
      <dsp:nvSpPr>
        <dsp:cNvPr id="0" name=""/>
        <dsp:cNvSpPr/>
      </dsp:nvSpPr>
      <dsp:spPr>
        <a:xfrm>
          <a:off x="6095993" y="-326952"/>
          <a:ext cx="4381829" cy="2782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3F22B-8ECE-477C-A979-32DD6D82FE61}">
      <dsp:nvSpPr>
        <dsp:cNvPr id="0" name=""/>
        <dsp:cNvSpPr/>
      </dsp:nvSpPr>
      <dsp:spPr>
        <a:xfrm>
          <a:off x="6582863" y="135574"/>
          <a:ext cx="4381829" cy="278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Details der </a:t>
          </a:r>
          <a:r>
            <a:rPr lang="en-US" sz="1700" b="1" kern="1200" dirty="0" err="1"/>
            <a:t>Lieferung</a:t>
          </a:r>
          <a:r>
            <a:rPr lang="en-US" sz="1700" kern="1200" dirty="0"/>
            <a:t>: </a:t>
          </a:r>
          <a:r>
            <a:rPr lang="en-US" sz="1700" kern="1200" dirty="0" err="1"/>
            <a:t>Halte</a:t>
          </a:r>
          <a:r>
            <a:rPr lang="en-US" sz="1700" kern="1200" dirty="0"/>
            <a:t> Art, </a:t>
          </a:r>
          <a:r>
            <a:rPr lang="en-US" sz="1700" kern="1200" dirty="0" err="1"/>
            <a:t>Menge</a:t>
          </a:r>
          <a:r>
            <a:rPr lang="en-US" sz="1700" kern="1200" dirty="0"/>
            <a:t> und </a:t>
          </a:r>
          <a:r>
            <a:rPr lang="en-US" sz="1700" kern="1200" dirty="0" err="1"/>
            <a:t>Kosten</a:t>
          </a:r>
          <a:r>
            <a:rPr lang="en-US" sz="1700" kern="1200" dirty="0"/>
            <a:t> der </a:t>
          </a:r>
          <a:r>
            <a:rPr lang="en-US" sz="1700" kern="1200" dirty="0" err="1"/>
            <a:t>Lieferungen</a:t>
          </a:r>
          <a:r>
            <a:rPr lang="en-US" sz="1700" kern="1200" dirty="0"/>
            <a:t> von </a:t>
          </a:r>
          <a:r>
            <a:rPr lang="en-US" sz="1700" kern="1200" dirty="0" err="1"/>
            <a:t>jedem</a:t>
          </a:r>
          <a:r>
            <a:rPr lang="en-US" sz="1700" kern="1200" dirty="0"/>
            <a:t> </a:t>
          </a:r>
          <a:r>
            <a:rPr lang="en-US" sz="1700" kern="1200" dirty="0" err="1"/>
            <a:t>Lieferanten</a:t>
          </a:r>
          <a:r>
            <a:rPr lang="en-US" sz="1700" kern="1200" dirty="0"/>
            <a:t> </a:t>
          </a:r>
          <a:r>
            <a:rPr lang="en-US" sz="1700" kern="1200" dirty="0" err="1"/>
            <a:t>schriftlich</a:t>
          </a:r>
          <a:r>
            <a:rPr lang="en-US" sz="1700" kern="1200" dirty="0"/>
            <a:t> fest. Dies </a:t>
          </a:r>
          <a:r>
            <a:rPr lang="en-US" sz="1700" kern="1200" dirty="0" err="1"/>
            <a:t>sollte</a:t>
          </a:r>
          <a:r>
            <a:rPr lang="en-US" sz="1700" kern="1200" dirty="0"/>
            <a:t> </a:t>
          </a:r>
          <a:r>
            <a:rPr lang="en-US" sz="1700" kern="1200" dirty="0" err="1"/>
            <a:t>eine</a:t>
          </a:r>
          <a:r>
            <a:rPr lang="en-US" sz="1700" kern="1200" dirty="0"/>
            <a:t> </a:t>
          </a:r>
          <a:r>
            <a:rPr lang="en-US" sz="1700" kern="1200" dirty="0" err="1"/>
            <a:t>Beschreibung</a:t>
          </a:r>
          <a:r>
            <a:rPr lang="en-US" sz="1700" kern="1200" dirty="0"/>
            <a:t> </a:t>
          </a:r>
          <a:r>
            <a:rPr lang="en-US" sz="1700" kern="1200" dirty="0" err="1"/>
            <a:t>aller</a:t>
          </a:r>
          <a:r>
            <a:rPr lang="en-US" sz="1700" kern="1200" dirty="0"/>
            <a:t> </a:t>
          </a:r>
          <a:r>
            <a:rPr lang="en-US" sz="1700" kern="1200" dirty="0" err="1"/>
            <a:t>zu</a:t>
          </a:r>
          <a:r>
            <a:rPr lang="en-US" sz="1700" kern="1200" dirty="0"/>
            <a:t> </a:t>
          </a:r>
          <a:r>
            <a:rPr lang="en-US" sz="1700" kern="1200" dirty="0" err="1"/>
            <a:t>erwartenden</a:t>
          </a:r>
          <a:r>
            <a:rPr lang="en-US" sz="1700" kern="1200" dirty="0"/>
            <a:t> </a:t>
          </a:r>
          <a:r>
            <a:rPr lang="en-US" sz="1700" kern="1200" dirty="0" err="1"/>
            <a:t>Schwankungen</a:t>
          </a:r>
          <a:r>
            <a:rPr lang="en-US" sz="1700" kern="1200" dirty="0"/>
            <a:t> des </a:t>
          </a:r>
          <a:r>
            <a:rPr lang="en-US" sz="1700" kern="1200" dirty="0" err="1"/>
            <a:t>Bedarfs</a:t>
          </a:r>
          <a:r>
            <a:rPr lang="en-US" sz="1700" kern="1200" dirty="0"/>
            <a:t> </a:t>
          </a:r>
          <a:r>
            <a:rPr lang="en-US" sz="1700" kern="1200" dirty="0" err="1"/>
            <a:t>oder</a:t>
          </a:r>
          <a:r>
            <a:rPr lang="en-US" sz="1700" kern="1200" dirty="0"/>
            <a:t> der </a:t>
          </a:r>
          <a:r>
            <a:rPr lang="en-US" sz="1700" kern="1200" dirty="0" err="1"/>
            <a:t>Kosten</a:t>
          </a:r>
          <a:r>
            <a:rPr lang="en-US" sz="1700" kern="1200" dirty="0"/>
            <a:t> </a:t>
          </a:r>
          <a:r>
            <a:rPr lang="en-US" sz="1700" kern="1200" dirty="0" err="1"/>
            <a:t>für</a:t>
          </a:r>
          <a:r>
            <a:rPr lang="en-US" sz="1700" kern="1200" dirty="0"/>
            <a:t> den </a:t>
          </a:r>
          <a:r>
            <a:rPr lang="en-US" sz="1700" kern="1200" dirty="0" err="1"/>
            <a:t>Bestand</a:t>
          </a:r>
          <a:r>
            <a:rPr lang="en-US" sz="1700" kern="1200" dirty="0"/>
            <a:t> </a:t>
          </a:r>
          <a:r>
            <a:rPr lang="en-US" sz="1700" kern="1200" dirty="0" err="1"/>
            <a:t>enthalten</a:t>
          </a:r>
          <a:r>
            <a:rPr lang="en-US" sz="1700" kern="1200" dirty="0"/>
            <a:t>. </a:t>
          </a:r>
          <a:r>
            <a:rPr lang="en-US" sz="1700" kern="1200" dirty="0" err="1"/>
            <a:t>Beispielsweise</a:t>
          </a:r>
          <a:r>
            <a:rPr lang="en-US" sz="1700" kern="1200" dirty="0"/>
            <a:t> </a:t>
          </a:r>
          <a:r>
            <a:rPr lang="en-US" sz="1700" kern="1200" dirty="0" err="1"/>
            <a:t>solltest</a:t>
          </a:r>
          <a:r>
            <a:rPr lang="en-US" sz="1700" kern="1200" dirty="0"/>
            <a:t> du die </a:t>
          </a:r>
          <a:r>
            <a:rPr lang="en-US" sz="1700" kern="1200" dirty="0" err="1"/>
            <a:t>saisonalen</a:t>
          </a:r>
          <a:r>
            <a:rPr lang="en-US" sz="1700" kern="1200" dirty="0"/>
            <a:t> </a:t>
          </a:r>
          <a:r>
            <a:rPr lang="en-US" sz="1700" kern="1200" dirty="0" err="1"/>
            <a:t>Bedarfsspitzen</a:t>
          </a:r>
          <a:r>
            <a:rPr lang="en-US" sz="1700" kern="1200" dirty="0"/>
            <a:t> </a:t>
          </a:r>
          <a:r>
            <a:rPr lang="en-US" sz="1700" kern="1200" dirty="0" err="1"/>
            <a:t>skizzieren</a:t>
          </a:r>
          <a:r>
            <a:rPr lang="en-US" sz="1700" kern="1200" dirty="0"/>
            <a:t>.</a:t>
          </a:r>
        </a:p>
      </dsp:txBody>
      <dsp:txXfrm>
        <a:off x="6664359" y="217070"/>
        <a:ext cx="4218837" cy="2619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69812-F6D3-4A82-B597-D1A0BB11362F}">
      <dsp:nvSpPr>
        <dsp:cNvPr id="0" name=""/>
        <dsp:cNvSpPr/>
      </dsp:nvSpPr>
      <dsp:spPr>
        <a:xfrm>
          <a:off x="-61653" y="916483"/>
          <a:ext cx="3316485" cy="210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4A7F1-A7AF-4283-98E6-2509E8EFFC2D}">
      <dsp:nvSpPr>
        <dsp:cNvPr id="0" name=""/>
        <dsp:cNvSpPr/>
      </dsp:nvSpPr>
      <dsp:spPr>
        <a:xfrm>
          <a:off x="306844" y="1266557"/>
          <a:ext cx="3316485" cy="210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Lagerumschlag</a:t>
          </a:r>
          <a:r>
            <a:rPr lang="en-US" sz="1800" b="1" kern="1200" dirty="0"/>
            <a:t>:  </a:t>
          </a:r>
          <a:r>
            <a:rPr lang="en-US" sz="1800" kern="1200" dirty="0"/>
            <a:t>In </a:t>
          </a:r>
          <a:r>
            <a:rPr lang="en-US" sz="1800" kern="1200" dirty="0" err="1"/>
            <a:t>welchem</a:t>
          </a:r>
          <a:r>
            <a:rPr lang="en-US" sz="1800" kern="1200" dirty="0"/>
            <a:t> </a:t>
          </a:r>
          <a:r>
            <a:rPr lang="en-US" sz="1800" kern="1200" dirty="0" err="1"/>
            <a:t>Rhythmus</a:t>
          </a:r>
          <a:r>
            <a:rPr lang="en-US" sz="1800" kern="1200" dirty="0"/>
            <a:t> </a:t>
          </a:r>
          <a:r>
            <a:rPr lang="en-US" sz="1800" kern="1200" dirty="0" err="1"/>
            <a:t>musst</a:t>
          </a:r>
          <a:r>
            <a:rPr lang="en-US" sz="1800" kern="1200" dirty="0"/>
            <a:t> du </a:t>
          </a:r>
          <a:r>
            <a:rPr lang="en-US" sz="1800" kern="1200" dirty="0" err="1"/>
            <a:t>deine</a:t>
          </a:r>
          <a:r>
            <a:rPr lang="en-US" sz="1800" kern="1200" dirty="0"/>
            <a:t> </a:t>
          </a:r>
          <a:r>
            <a:rPr lang="en-US" sz="1800" kern="1200" dirty="0" err="1"/>
            <a:t>Vorräte</a:t>
          </a:r>
          <a:r>
            <a:rPr lang="en-US" sz="1800" kern="1200" dirty="0"/>
            <a:t> </a:t>
          </a:r>
          <a:r>
            <a:rPr lang="en-US" sz="1800" kern="1200" dirty="0" err="1"/>
            <a:t>auffüllen</a:t>
          </a:r>
          <a:r>
            <a:rPr lang="en-US" sz="1800" kern="1200" dirty="0"/>
            <a:t>?  Dies ist </a:t>
          </a:r>
          <a:r>
            <a:rPr lang="en-US" sz="1800" kern="1200" dirty="0" err="1"/>
            <a:t>eine</a:t>
          </a:r>
          <a:r>
            <a:rPr lang="en-US" sz="1800" kern="1200" dirty="0"/>
            <a:t> </a:t>
          </a:r>
          <a:r>
            <a:rPr lang="en-US" sz="1800" kern="1200" dirty="0" err="1"/>
            <a:t>wichtige</a:t>
          </a:r>
          <a:r>
            <a:rPr lang="en-US" sz="1800" kern="1200" dirty="0"/>
            <a:t> </a:t>
          </a:r>
          <a:r>
            <a:rPr lang="en-US" sz="1800" kern="1200" dirty="0" err="1"/>
            <a:t>Kennzahl</a:t>
          </a:r>
          <a:r>
            <a:rPr lang="en-US" sz="1800" kern="1200" dirty="0"/>
            <a:t>, um die </a:t>
          </a:r>
          <a:r>
            <a:rPr lang="en-US" sz="1800" kern="1200" dirty="0" err="1"/>
            <a:t>Umsatzstärke</a:t>
          </a:r>
          <a:r>
            <a:rPr lang="en-US" sz="1800" kern="1200" dirty="0"/>
            <a:t> </a:t>
          </a:r>
          <a:r>
            <a:rPr lang="en-US" sz="1800" kern="1200" dirty="0" err="1"/>
            <a:t>deines</a:t>
          </a:r>
          <a:r>
            <a:rPr lang="en-US" sz="1800" kern="1200" dirty="0"/>
            <a:t> </a:t>
          </a:r>
          <a:r>
            <a:rPr lang="en-US" sz="1800" kern="1200" dirty="0" err="1"/>
            <a:t>Unternehmens</a:t>
          </a:r>
          <a:r>
            <a:rPr lang="en-US" sz="1800" kern="1200" dirty="0"/>
            <a:t> </a:t>
          </a:r>
          <a:r>
            <a:rPr lang="en-US" sz="1800" kern="1200" dirty="0" err="1"/>
            <a:t>zu</a:t>
          </a:r>
          <a:r>
            <a:rPr lang="en-US" sz="1800" kern="1200" dirty="0"/>
            <a:t> </a:t>
          </a:r>
          <a:r>
            <a:rPr lang="en-US" sz="1800" kern="1200" dirty="0" err="1"/>
            <a:t>beurteilen</a:t>
          </a:r>
          <a:r>
            <a:rPr lang="en-US" sz="1800" kern="1200" dirty="0"/>
            <a:t>.  </a:t>
          </a:r>
        </a:p>
      </dsp:txBody>
      <dsp:txXfrm>
        <a:off x="368526" y="1328239"/>
        <a:ext cx="3193121" cy="1982604"/>
      </dsp:txXfrm>
    </dsp:sp>
    <dsp:sp modelId="{2317BCF3-00FB-400A-9AD0-0EB066062E26}">
      <dsp:nvSpPr>
        <dsp:cNvPr id="0" name=""/>
        <dsp:cNvSpPr/>
      </dsp:nvSpPr>
      <dsp:spPr>
        <a:xfrm>
          <a:off x="3950738" y="937038"/>
          <a:ext cx="3316485" cy="210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9042C-F2B4-4661-8F32-67F90D67FB62}">
      <dsp:nvSpPr>
        <dsp:cNvPr id="0" name=""/>
        <dsp:cNvSpPr/>
      </dsp:nvSpPr>
      <dsp:spPr>
        <a:xfrm>
          <a:off x="4319236" y="1287111"/>
          <a:ext cx="3316485" cy="210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Besondere Lageranforderungen: </a:t>
          </a:r>
          <a:r>
            <a:rPr lang="en-US" sz="1800" kern="1200"/>
            <a:t>Hast du </a:t>
          </a:r>
          <a:r>
            <a:rPr lang="en-US" sz="1800" kern="1200" err="1"/>
            <a:t>einen</a:t>
          </a:r>
          <a:r>
            <a:rPr lang="en-US" sz="1800" kern="1200"/>
            <a:t> Plan für den Umgang mit saisonalem Lagerbedarf?  Dazu gehört auch ein Plan für die Bestellung mit Vorlaufzeit.</a:t>
          </a:r>
        </a:p>
      </dsp:txBody>
      <dsp:txXfrm>
        <a:off x="4380918" y="1348793"/>
        <a:ext cx="3193121" cy="1982604"/>
      </dsp:txXfrm>
    </dsp:sp>
    <dsp:sp modelId="{B72DF67F-B36F-485C-805E-054737A53632}">
      <dsp:nvSpPr>
        <dsp:cNvPr id="0" name=""/>
        <dsp:cNvSpPr/>
      </dsp:nvSpPr>
      <dsp:spPr>
        <a:xfrm>
          <a:off x="8001202" y="937038"/>
          <a:ext cx="3316485" cy="2105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F5BC4-60B5-4182-A25F-D5ED9DB7D891}">
      <dsp:nvSpPr>
        <dsp:cNvPr id="0" name=""/>
        <dsp:cNvSpPr/>
      </dsp:nvSpPr>
      <dsp:spPr>
        <a:xfrm>
          <a:off x="8369701" y="1287111"/>
          <a:ext cx="3316485" cy="210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Bestandskontrolle</a:t>
          </a:r>
          <a:r>
            <a:rPr lang="en-US" sz="1800" b="1" kern="1200" dirty="0"/>
            <a:t>:  </a:t>
          </a:r>
          <a:r>
            <a:rPr lang="en-US" sz="1800" kern="1200" dirty="0"/>
            <a:t>Du </a:t>
          </a:r>
          <a:r>
            <a:rPr lang="en-US" sz="1800" kern="1200" dirty="0" err="1"/>
            <a:t>musst</a:t>
          </a:r>
          <a:r>
            <a:rPr lang="en-US" sz="1800" kern="1200" dirty="0"/>
            <a:t> </a:t>
          </a:r>
          <a:r>
            <a:rPr lang="en-US" sz="1800" kern="1200" dirty="0" err="1"/>
            <a:t>einen</a:t>
          </a:r>
          <a:r>
            <a:rPr lang="en-US" sz="1800" kern="1200" dirty="0"/>
            <a:t> Plan </a:t>
          </a:r>
          <a:r>
            <a:rPr lang="en-US" sz="1800" kern="1200" dirty="0" err="1"/>
            <a:t>zur</a:t>
          </a:r>
          <a:r>
            <a:rPr lang="en-US" sz="1800" kern="1200" dirty="0"/>
            <a:t> </a:t>
          </a:r>
          <a:r>
            <a:rPr lang="en-US" sz="1800" kern="1200" dirty="0" err="1"/>
            <a:t>Überwachung</a:t>
          </a:r>
          <a:r>
            <a:rPr lang="en-US" sz="1800" kern="1200" dirty="0"/>
            <a:t> und </a:t>
          </a:r>
          <a:r>
            <a:rPr lang="en-US" sz="1800" kern="1200" dirty="0" err="1"/>
            <a:t>Kontrolle</a:t>
          </a:r>
          <a:r>
            <a:rPr lang="en-US" sz="1800" kern="1200" dirty="0"/>
            <a:t> des </a:t>
          </a:r>
          <a:r>
            <a:rPr lang="en-US" sz="1800" kern="1200" dirty="0" err="1"/>
            <a:t>Lagerbestands</a:t>
          </a:r>
          <a:r>
            <a:rPr lang="en-US" sz="1800" kern="1200" dirty="0"/>
            <a:t> </a:t>
          </a:r>
          <a:r>
            <a:rPr lang="en-US" sz="1800" kern="1200" dirty="0" err="1"/>
            <a:t>erstellen</a:t>
          </a:r>
          <a:r>
            <a:rPr lang="en-US" sz="1800" kern="1200" dirty="0"/>
            <a:t>. </a:t>
          </a:r>
          <a:r>
            <a:rPr lang="en-US" sz="1800" kern="1200" dirty="0" err="1"/>
            <a:t>Vergiss</a:t>
          </a:r>
          <a:r>
            <a:rPr lang="en-US" sz="1800" kern="1200" dirty="0"/>
            <a:t> </a:t>
          </a:r>
          <a:r>
            <a:rPr lang="en-US" sz="1800" kern="1200" dirty="0" err="1"/>
            <a:t>nicht</a:t>
          </a:r>
          <a:r>
            <a:rPr lang="en-US" sz="1800" kern="1200" dirty="0"/>
            <a:t>, </a:t>
          </a:r>
          <a:r>
            <a:rPr lang="en-US" sz="1800" kern="1200" dirty="0" err="1"/>
            <a:t>dass</a:t>
          </a:r>
          <a:r>
            <a:rPr lang="en-US" sz="1800" kern="1200" dirty="0"/>
            <a:t> </a:t>
          </a:r>
          <a:r>
            <a:rPr lang="en-US" sz="1800" kern="1200" dirty="0" err="1"/>
            <a:t>Lagerbestand</a:t>
          </a:r>
          <a:r>
            <a:rPr lang="en-US" sz="1800" kern="1200" dirty="0"/>
            <a:t> = </a:t>
          </a:r>
          <a:r>
            <a:rPr lang="en-US" sz="1800" kern="1200" dirty="0" err="1"/>
            <a:t>dein</a:t>
          </a:r>
          <a:r>
            <a:rPr lang="en-US" sz="1800" kern="1200" dirty="0"/>
            <a:t> </a:t>
          </a:r>
          <a:r>
            <a:rPr lang="en-US" sz="1800" kern="1200" dirty="0" err="1"/>
            <a:t>Bargeld</a:t>
          </a:r>
          <a:r>
            <a:rPr lang="en-US" sz="1800" kern="1200" dirty="0"/>
            <a:t> ist, also </a:t>
          </a:r>
          <a:r>
            <a:rPr lang="en-US" sz="1800" kern="1200" dirty="0" err="1"/>
            <a:t>achte</a:t>
          </a:r>
          <a:r>
            <a:rPr lang="en-US" sz="1800" kern="1200" dirty="0"/>
            <a:t> </a:t>
          </a:r>
          <a:r>
            <a:rPr lang="en-US" sz="1800" kern="1200" dirty="0" err="1"/>
            <a:t>sehr</a:t>
          </a:r>
          <a:r>
            <a:rPr lang="en-US" sz="1800" kern="1200" dirty="0"/>
            <a:t> </a:t>
          </a:r>
          <a:r>
            <a:rPr lang="en-US" sz="1800" kern="1200" dirty="0" err="1"/>
            <a:t>darauf</a:t>
          </a:r>
          <a:r>
            <a:rPr lang="en-US" sz="1800" kern="1200" dirty="0"/>
            <a:t>, dies </a:t>
          </a:r>
          <a:r>
            <a:rPr lang="en-US" sz="1800" kern="1200" dirty="0" err="1"/>
            <a:t>sehr</a:t>
          </a:r>
          <a:r>
            <a:rPr lang="en-US" sz="1800" kern="1200" dirty="0"/>
            <a:t> </a:t>
          </a:r>
          <a:r>
            <a:rPr lang="en-US" sz="1800" kern="1200" dirty="0" err="1"/>
            <a:t>straff</a:t>
          </a:r>
          <a:r>
            <a:rPr lang="en-US" sz="1800" kern="1200" dirty="0"/>
            <a:t> </a:t>
          </a:r>
          <a:r>
            <a:rPr lang="en-US" sz="1800" kern="1200" dirty="0" err="1"/>
            <a:t>zu</a:t>
          </a:r>
          <a:r>
            <a:rPr lang="en-US" sz="1800" kern="1200" dirty="0"/>
            <a:t> </a:t>
          </a:r>
          <a:r>
            <a:rPr lang="en-US" sz="1800" kern="1200" dirty="0" err="1"/>
            <a:t>verwalten</a:t>
          </a:r>
          <a:r>
            <a:rPr lang="en-US" sz="1800" kern="1200" dirty="0"/>
            <a:t>. </a:t>
          </a:r>
        </a:p>
      </dsp:txBody>
      <dsp:txXfrm>
        <a:off x="8431383" y="1348793"/>
        <a:ext cx="3193121" cy="1982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69812-F6D3-4A82-B597-D1A0BB11362F}">
      <dsp:nvSpPr>
        <dsp:cNvPr id="0" name=""/>
        <dsp:cNvSpPr/>
      </dsp:nvSpPr>
      <dsp:spPr>
        <a:xfrm>
          <a:off x="-6998" y="126568"/>
          <a:ext cx="5052459" cy="3208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4A7F1-A7AF-4283-98E6-2509E8EFFC2D}">
      <dsp:nvSpPr>
        <dsp:cNvPr id="0" name=""/>
        <dsp:cNvSpPr/>
      </dsp:nvSpPr>
      <dsp:spPr>
        <a:xfrm>
          <a:off x="554386" y="659884"/>
          <a:ext cx="5052459" cy="320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tx1"/>
              </a:solidFill>
            </a:rPr>
            <a:t>Zahlungsbedingungen</a:t>
          </a:r>
          <a:r>
            <a:rPr lang="en-US" sz="2200" b="1" kern="1200" dirty="0">
              <a:solidFill>
                <a:schemeClr val="tx1"/>
              </a:solidFill>
            </a:rPr>
            <a:t>: </a:t>
          </a:r>
          <a:r>
            <a:rPr lang="en-US" sz="2200" kern="1200" dirty="0">
              <a:solidFill>
                <a:schemeClr val="tx1"/>
              </a:solidFill>
            </a:rPr>
            <a:t>Sei </a:t>
          </a:r>
          <a:r>
            <a:rPr lang="en-US" sz="2200" kern="1200" dirty="0" err="1">
              <a:solidFill>
                <a:schemeClr val="tx1"/>
              </a:solidFill>
            </a:rPr>
            <a:t>dir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über</a:t>
          </a:r>
          <a:r>
            <a:rPr lang="en-US" sz="2200" kern="1200" dirty="0">
              <a:solidFill>
                <a:schemeClr val="tx1"/>
              </a:solidFill>
            </a:rPr>
            <a:t> die </a:t>
          </a:r>
          <a:r>
            <a:rPr lang="en-US" sz="2200" kern="1200" dirty="0" err="1">
              <a:solidFill>
                <a:schemeClr val="tx1"/>
              </a:solidFill>
            </a:rPr>
            <a:t>Grundlage</a:t>
          </a:r>
          <a:r>
            <a:rPr lang="en-US" sz="2200" kern="1200" dirty="0">
              <a:solidFill>
                <a:schemeClr val="tx1"/>
              </a:solidFill>
            </a:rPr>
            <a:t> der </a:t>
          </a:r>
          <a:r>
            <a:rPr lang="en-US" sz="2200" kern="1200" dirty="0" err="1">
              <a:solidFill>
                <a:schemeClr val="tx1"/>
              </a:solidFill>
            </a:rPr>
            <a:t>Lieferanten-Abnehmer-Beziehung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im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Klaren</a:t>
          </a:r>
          <a:r>
            <a:rPr lang="en-US" sz="2200" kern="1200" dirty="0">
              <a:solidFill>
                <a:schemeClr val="tx1"/>
              </a:solidFill>
            </a:rPr>
            <a:t>. Was sind </a:t>
          </a:r>
          <a:r>
            <a:rPr lang="en-US" sz="2200" kern="1200" dirty="0" err="1">
              <a:solidFill>
                <a:schemeClr val="tx1"/>
              </a:solidFill>
            </a:rPr>
            <a:t>deine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Zahlungsbedingungen</a:t>
          </a:r>
          <a:r>
            <a:rPr lang="en-US" sz="2200" kern="1200" dirty="0">
              <a:solidFill>
                <a:schemeClr val="tx1"/>
              </a:solidFill>
            </a:rPr>
            <a:t>? </a:t>
          </a:r>
          <a:endParaRPr lang="bs-Latn-BA" sz="2200" kern="1200" dirty="0">
            <a:solidFill>
              <a:schemeClr val="tx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Wie </a:t>
          </a:r>
          <a:r>
            <a:rPr lang="en-US" sz="2200" kern="1200" dirty="0" err="1">
              <a:solidFill>
                <a:schemeClr val="tx1"/>
              </a:solidFill>
            </a:rPr>
            <a:t>lauten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deine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Lieferbedingungen</a:t>
          </a:r>
          <a:r>
            <a:rPr lang="en-US" sz="2200" kern="1200" dirty="0">
              <a:solidFill>
                <a:schemeClr val="tx1"/>
              </a:solidFill>
            </a:rPr>
            <a:t>? </a:t>
          </a:r>
          <a:endParaRPr lang="en-US" sz="2200" kern="1200" dirty="0"/>
        </a:p>
      </dsp:txBody>
      <dsp:txXfrm>
        <a:off x="648354" y="753852"/>
        <a:ext cx="4864523" cy="3020375"/>
      </dsp:txXfrm>
    </dsp:sp>
    <dsp:sp modelId="{2317BCF3-00FB-400A-9AD0-0EB066062E26}">
      <dsp:nvSpPr>
        <dsp:cNvPr id="0" name=""/>
        <dsp:cNvSpPr/>
      </dsp:nvSpPr>
      <dsp:spPr>
        <a:xfrm>
          <a:off x="6077992" y="97148"/>
          <a:ext cx="5052459" cy="3208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9042C-F2B4-4661-8F32-67F90D67FB62}">
      <dsp:nvSpPr>
        <dsp:cNvPr id="0" name=""/>
        <dsp:cNvSpPr/>
      </dsp:nvSpPr>
      <dsp:spPr>
        <a:xfrm>
          <a:off x="6639376" y="630463"/>
          <a:ext cx="5052459" cy="320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Back-Up-Plan: </a:t>
          </a:r>
          <a:r>
            <a:rPr lang="en-US" sz="2200" kern="1200" dirty="0">
              <a:solidFill>
                <a:schemeClr val="tx1"/>
              </a:solidFill>
            </a:rPr>
            <a:t>Es ist </a:t>
          </a:r>
          <a:r>
            <a:rPr lang="en-US" sz="2200" kern="1200" dirty="0" err="1">
              <a:solidFill>
                <a:schemeClr val="tx1"/>
              </a:solidFill>
            </a:rPr>
            <a:t>wichtig</a:t>
          </a:r>
          <a:r>
            <a:rPr lang="en-US" sz="2200" kern="1200" dirty="0">
              <a:solidFill>
                <a:schemeClr val="tx1"/>
              </a:solidFill>
            </a:rPr>
            <a:t>, </a:t>
          </a:r>
          <a:r>
            <a:rPr lang="en-US" sz="2200" kern="1200" dirty="0" err="1">
              <a:solidFill>
                <a:schemeClr val="tx1"/>
              </a:solidFill>
            </a:rPr>
            <a:t>einen</a:t>
          </a:r>
          <a:r>
            <a:rPr lang="en-US" sz="2200" kern="1200" dirty="0">
              <a:solidFill>
                <a:schemeClr val="tx1"/>
              </a:solidFill>
            </a:rPr>
            <a:t> Back-Up-Plan </a:t>
          </a:r>
          <a:r>
            <a:rPr lang="en-US" sz="2200" kern="1200" dirty="0" err="1">
              <a:solidFill>
                <a:schemeClr val="tx1"/>
              </a:solidFill>
            </a:rPr>
            <a:t>für</a:t>
          </a:r>
          <a:r>
            <a:rPr lang="en-US" sz="2200" kern="1200" dirty="0">
              <a:solidFill>
                <a:schemeClr val="tx1"/>
              </a:solidFill>
            </a:rPr>
            <a:t> den Fall </a:t>
          </a:r>
          <a:r>
            <a:rPr lang="en-US" sz="2200" kern="1200" dirty="0" err="1">
              <a:solidFill>
                <a:schemeClr val="tx1"/>
              </a:solidFill>
            </a:rPr>
            <a:t>zu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haben</a:t>
          </a:r>
          <a:r>
            <a:rPr lang="en-US" sz="2200" kern="1200" dirty="0">
              <a:solidFill>
                <a:schemeClr val="tx1"/>
              </a:solidFill>
            </a:rPr>
            <a:t>, </a:t>
          </a:r>
          <a:r>
            <a:rPr lang="en-US" sz="2200" kern="1200" dirty="0" err="1">
              <a:solidFill>
                <a:schemeClr val="tx1"/>
              </a:solidFill>
            </a:rPr>
            <a:t>dass</a:t>
          </a:r>
          <a:r>
            <a:rPr lang="en-US" sz="2200" kern="1200" dirty="0">
              <a:solidFill>
                <a:schemeClr val="tx1"/>
              </a:solidFill>
            </a:rPr>
            <a:t> du </a:t>
          </a:r>
          <a:r>
            <a:rPr lang="en-US" sz="2200" kern="1200" dirty="0" err="1">
              <a:solidFill>
                <a:schemeClr val="tx1"/>
              </a:solidFill>
            </a:rPr>
            <a:t>einen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Lieferanten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verlierst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oder</a:t>
          </a:r>
          <a:r>
            <a:rPr lang="en-US" sz="2200" kern="1200" dirty="0">
              <a:solidFill>
                <a:schemeClr val="tx1"/>
              </a:solidFill>
            </a:rPr>
            <a:t> der </a:t>
          </a:r>
          <a:r>
            <a:rPr lang="en-US" sz="2200" kern="1200" dirty="0" err="1">
              <a:solidFill>
                <a:schemeClr val="tx1"/>
              </a:solidFill>
            </a:rPr>
            <a:t>Lieferant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nicht</a:t>
          </a:r>
          <a:r>
            <a:rPr lang="en-US" sz="2200" kern="1200" dirty="0">
              <a:solidFill>
                <a:schemeClr val="tx1"/>
              </a:solidFill>
            </a:rPr>
            <a:t> in der Lage ist, </a:t>
          </a:r>
          <a:r>
            <a:rPr lang="en-US" sz="2200" kern="1200" dirty="0" err="1">
              <a:solidFill>
                <a:schemeClr val="tx1"/>
              </a:solidFill>
            </a:rPr>
            <a:t>deine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Anforderungen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zu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erfüllen</a:t>
          </a:r>
          <a:r>
            <a:rPr lang="en-US" sz="2200" kern="1200" dirty="0">
              <a:solidFill>
                <a:schemeClr val="tx1"/>
              </a:solidFill>
            </a:rPr>
            <a:t>. Dieser </a:t>
          </a:r>
          <a:r>
            <a:rPr lang="en-US" sz="2200" kern="1200" dirty="0" err="1">
              <a:solidFill>
                <a:schemeClr val="tx1"/>
              </a:solidFill>
            </a:rPr>
            <a:t>könnte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Optionen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für</a:t>
          </a:r>
          <a:r>
            <a:rPr lang="en-US" sz="2200" kern="1200" dirty="0">
              <a:solidFill>
                <a:schemeClr val="tx1"/>
              </a:solidFill>
            </a:rPr>
            <a:t> alternative </a:t>
          </a:r>
          <a:r>
            <a:rPr lang="en-US" sz="2200" kern="1200" dirty="0" err="1">
              <a:solidFill>
                <a:schemeClr val="tx1"/>
              </a:solidFill>
            </a:rPr>
            <a:t>Lieferanten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beinhalten</a:t>
          </a:r>
          <a:r>
            <a:rPr lang="en-US" sz="2200" kern="1200" dirty="0">
              <a:solidFill>
                <a:schemeClr val="tx1"/>
              </a:solidFill>
            </a:rPr>
            <a:t>. </a:t>
          </a:r>
          <a:endParaRPr lang="en-US" sz="2200" kern="1200" dirty="0"/>
        </a:p>
      </dsp:txBody>
      <dsp:txXfrm>
        <a:off x="6733344" y="724431"/>
        <a:ext cx="4864523" cy="3020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F700E-E51A-473E-BAE0-60B398BB467D}">
      <dsp:nvSpPr>
        <dsp:cNvPr id="0" name=""/>
        <dsp:cNvSpPr/>
      </dsp:nvSpPr>
      <dsp:spPr>
        <a:xfrm>
          <a:off x="6985" y="484577"/>
          <a:ext cx="2087756" cy="125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Der </a:t>
          </a:r>
          <a:r>
            <a:rPr lang="en-US" sz="1300" kern="1200" dirty="0" err="1"/>
            <a:t>Landwirt</a:t>
          </a:r>
          <a:r>
            <a:rPr lang="en-US" sz="1300" kern="1200" dirty="0"/>
            <a:t> </a:t>
          </a:r>
          <a:r>
            <a:rPr lang="en-US" sz="1300" kern="1200" dirty="0" err="1"/>
            <a:t>schert</a:t>
          </a:r>
          <a:r>
            <a:rPr lang="en-US" sz="1300" kern="1200" dirty="0"/>
            <a:t> das </a:t>
          </a:r>
          <a:r>
            <a:rPr lang="en-US" sz="1300" kern="1200" dirty="0" err="1"/>
            <a:t>Schaf</a:t>
          </a:r>
          <a:r>
            <a:rPr lang="en-US" sz="1300" kern="1200" dirty="0"/>
            <a:t> und </a:t>
          </a:r>
          <a:r>
            <a:rPr lang="en-US" sz="1300" kern="1200" dirty="0" err="1"/>
            <a:t>erhält</a:t>
          </a:r>
          <a:r>
            <a:rPr lang="en-US" sz="1300" kern="1200" dirty="0"/>
            <a:t> </a:t>
          </a:r>
          <a:r>
            <a:rPr lang="en-US" sz="1300" kern="1200" dirty="0" err="1"/>
            <a:t>ein</a:t>
          </a:r>
          <a:r>
            <a:rPr lang="en-US" sz="1300" kern="1200" dirty="0"/>
            <a:t> </a:t>
          </a:r>
          <a:r>
            <a:rPr lang="en-US" sz="1300" kern="1200" dirty="0" err="1"/>
            <a:t>Vlieswolle</a:t>
          </a:r>
          <a:r>
            <a:rPr lang="bs-Latn-BA" sz="1300" kern="1200" dirty="0"/>
            <a:t>. </a:t>
          </a:r>
          <a:endParaRPr lang="en-US" sz="1300" kern="1200" dirty="0"/>
        </a:p>
      </dsp:txBody>
      <dsp:txXfrm>
        <a:off x="43674" y="521266"/>
        <a:ext cx="2014378" cy="1179275"/>
      </dsp:txXfrm>
    </dsp:sp>
    <dsp:sp modelId="{2287E24A-275C-46B8-B3CC-34E7A94EB57B}">
      <dsp:nvSpPr>
        <dsp:cNvPr id="0" name=""/>
        <dsp:cNvSpPr/>
      </dsp:nvSpPr>
      <dsp:spPr>
        <a:xfrm>
          <a:off x="2278463" y="852022"/>
          <a:ext cx="442604" cy="51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278463" y="955575"/>
        <a:ext cx="309823" cy="310657"/>
      </dsp:txXfrm>
    </dsp:sp>
    <dsp:sp modelId="{245AA339-9D4F-4760-BB21-641F4BC074F1}">
      <dsp:nvSpPr>
        <dsp:cNvPr id="0" name=""/>
        <dsp:cNvSpPr/>
      </dsp:nvSpPr>
      <dsp:spPr>
        <a:xfrm>
          <a:off x="2929843" y="484577"/>
          <a:ext cx="2087756" cy="125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Das </a:t>
          </a:r>
          <a:r>
            <a:rPr lang="en-US" sz="1300" kern="1200" dirty="0" err="1"/>
            <a:t>Vlies</a:t>
          </a:r>
          <a:r>
            <a:rPr lang="en-US" sz="1300" kern="1200" dirty="0"/>
            <a:t> </a:t>
          </a:r>
          <a:r>
            <a:rPr lang="en-US" sz="1300" kern="1200" dirty="0" err="1"/>
            <a:t>wird</a:t>
          </a:r>
          <a:r>
            <a:rPr lang="en-US" sz="1300" kern="1200" dirty="0"/>
            <a:t> </a:t>
          </a:r>
          <a:r>
            <a:rPr lang="en-US" sz="1300" kern="1200" dirty="0" err="1"/>
            <a:t>zur</a:t>
          </a:r>
          <a:r>
            <a:rPr lang="en-US" sz="1300" kern="1200" dirty="0"/>
            <a:t> </a:t>
          </a:r>
          <a:r>
            <a:rPr lang="en-US" sz="1300" kern="1200" dirty="0" err="1"/>
            <a:t>Wollspinnerei</a:t>
          </a:r>
          <a:r>
            <a:rPr lang="en-US" sz="1300" kern="1200" dirty="0"/>
            <a:t> </a:t>
          </a:r>
          <a:r>
            <a:rPr lang="en-US" sz="1300" kern="1200" dirty="0" err="1"/>
            <a:t>transportiert</a:t>
          </a:r>
          <a:r>
            <a:rPr lang="en-US" sz="1300" kern="1200" dirty="0"/>
            <a:t>, die das </a:t>
          </a:r>
          <a:r>
            <a:rPr lang="en-US" sz="1300" kern="1200" dirty="0" err="1"/>
            <a:t>Vlies</a:t>
          </a:r>
          <a:r>
            <a:rPr lang="en-US" sz="1300" kern="1200" dirty="0"/>
            <a:t> </a:t>
          </a:r>
          <a:r>
            <a:rPr lang="en-US" sz="1300" kern="1200" dirty="0" err="1"/>
            <a:t>aufbereitet</a:t>
          </a:r>
          <a:r>
            <a:rPr lang="en-US" sz="1300" kern="1200" dirty="0"/>
            <a:t> und in </a:t>
          </a:r>
          <a:r>
            <a:rPr lang="en-US" sz="1300" kern="1200" dirty="0" err="1"/>
            <a:t>Wolle</a:t>
          </a:r>
          <a:r>
            <a:rPr lang="en-US" sz="1300" kern="1200" dirty="0"/>
            <a:t> </a:t>
          </a:r>
          <a:r>
            <a:rPr lang="en-US" sz="1300" kern="1200" dirty="0" err="1"/>
            <a:t>umwandelt</a:t>
          </a:r>
          <a:r>
            <a:rPr lang="bs-Latn-BA" sz="1300" kern="1200" dirty="0"/>
            <a:t>. </a:t>
          </a:r>
          <a:endParaRPr lang="en-US" sz="1300" kern="1200" dirty="0"/>
        </a:p>
      </dsp:txBody>
      <dsp:txXfrm>
        <a:off x="2966532" y="521266"/>
        <a:ext cx="2014378" cy="1179275"/>
      </dsp:txXfrm>
    </dsp:sp>
    <dsp:sp modelId="{414D9380-AE92-48FC-9993-AE1EDE549C78}">
      <dsp:nvSpPr>
        <dsp:cNvPr id="0" name=""/>
        <dsp:cNvSpPr/>
      </dsp:nvSpPr>
      <dsp:spPr>
        <a:xfrm>
          <a:off x="5201322" y="852022"/>
          <a:ext cx="442604" cy="51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201322" y="955575"/>
        <a:ext cx="309823" cy="310657"/>
      </dsp:txXfrm>
    </dsp:sp>
    <dsp:sp modelId="{82AF569B-0EB5-4266-8C91-98D1C13F4F8D}">
      <dsp:nvSpPr>
        <dsp:cNvPr id="0" name=""/>
        <dsp:cNvSpPr/>
      </dsp:nvSpPr>
      <dsp:spPr>
        <a:xfrm>
          <a:off x="5852701" y="484577"/>
          <a:ext cx="2087756" cy="125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Die </a:t>
          </a:r>
          <a:r>
            <a:rPr lang="en-US" sz="1300" kern="1200" dirty="0" err="1"/>
            <a:t>Spinnerei</a:t>
          </a:r>
          <a:r>
            <a:rPr lang="en-US" sz="1300" kern="1200" dirty="0"/>
            <a:t> verkauft die </a:t>
          </a:r>
          <a:r>
            <a:rPr lang="en-US" sz="1300" kern="1200" dirty="0" err="1"/>
            <a:t>Wolle</a:t>
          </a:r>
          <a:r>
            <a:rPr lang="en-US" sz="1300" kern="1200" dirty="0"/>
            <a:t> an </a:t>
          </a:r>
          <a:r>
            <a:rPr lang="en-US" sz="1300" kern="1200" dirty="0" err="1"/>
            <a:t>einen</a:t>
          </a:r>
          <a:r>
            <a:rPr lang="en-US" sz="1300" kern="1200" dirty="0"/>
            <a:t> </a:t>
          </a:r>
          <a:r>
            <a:rPr lang="en-US" sz="1300" kern="1200" dirty="0" err="1"/>
            <a:t>Großhändler</a:t>
          </a:r>
          <a:r>
            <a:rPr lang="en-US" sz="1300" kern="1200" dirty="0"/>
            <a:t> </a:t>
          </a:r>
          <a:r>
            <a:rPr lang="en-US" sz="1300" kern="1200" dirty="0" err="1"/>
            <a:t>oder</a:t>
          </a:r>
          <a:r>
            <a:rPr lang="en-US" sz="1300" kern="1200" dirty="0"/>
            <a:t> </a:t>
          </a:r>
          <a:r>
            <a:rPr lang="en-US" sz="1300" kern="1200" dirty="0" err="1"/>
            <a:t>direkt</a:t>
          </a:r>
          <a:r>
            <a:rPr lang="en-US" sz="1300" kern="1200" dirty="0"/>
            <a:t> an dich.</a:t>
          </a:r>
          <a:r>
            <a:rPr lang="bs-Latn-BA" sz="1300" kern="1200" dirty="0"/>
            <a:t> </a:t>
          </a:r>
          <a:endParaRPr lang="en-US" sz="1300" kern="1200" dirty="0"/>
        </a:p>
      </dsp:txBody>
      <dsp:txXfrm>
        <a:off x="5889390" y="521266"/>
        <a:ext cx="2014378" cy="1179275"/>
      </dsp:txXfrm>
    </dsp:sp>
    <dsp:sp modelId="{4B2F9769-D0FA-4FD7-9645-EBD94222DCB9}">
      <dsp:nvSpPr>
        <dsp:cNvPr id="0" name=""/>
        <dsp:cNvSpPr/>
      </dsp:nvSpPr>
      <dsp:spPr>
        <a:xfrm rot="5400000">
          <a:off x="6675277" y="1883373"/>
          <a:ext cx="442604" cy="51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6741251" y="1920953"/>
        <a:ext cx="310657" cy="309823"/>
      </dsp:txXfrm>
    </dsp:sp>
    <dsp:sp modelId="{1CD7E68B-07D4-4AFC-ADE6-70C75827F11E}">
      <dsp:nvSpPr>
        <dsp:cNvPr id="0" name=""/>
        <dsp:cNvSpPr/>
      </dsp:nvSpPr>
      <dsp:spPr>
        <a:xfrm>
          <a:off x="5852701" y="2572333"/>
          <a:ext cx="2087756" cy="125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Die </a:t>
          </a:r>
          <a:r>
            <a:rPr lang="en-US" sz="1300" kern="1200" dirty="0" err="1"/>
            <a:t>Wolle</a:t>
          </a:r>
          <a:r>
            <a:rPr lang="en-US" sz="1300" kern="1200" dirty="0"/>
            <a:t> </a:t>
          </a:r>
          <a:r>
            <a:rPr lang="en-US" sz="1300" kern="1200" dirty="0" err="1"/>
            <a:t>wird</a:t>
          </a:r>
          <a:r>
            <a:rPr lang="en-US" sz="1300" kern="1200" dirty="0"/>
            <a:t> an dich </a:t>
          </a:r>
          <a:r>
            <a:rPr lang="en-US" sz="1300" kern="1200" dirty="0" err="1"/>
            <a:t>geliefert</a:t>
          </a:r>
          <a:r>
            <a:rPr lang="en-US" sz="1300" kern="1200" dirty="0"/>
            <a:t> und du </a:t>
          </a:r>
          <a:r>
            <a:rPr lang="en-US" sz="1300" kern="1200" dirty="0" err="1"/>
            <a:t>erstellst</a:t>
          </a:r>
          <a:r>
            <a:rPr lang="en-US" sz="1300" kern="1200" dirty="0"/>
            <a:t> das </a:t>
          </a:r>
          <a:r>
            <a:rPr lang="en-US" sz="1300" kern="1200" dirty="0" err="1"/>
            <a:t>Kleidungsstück</a:t>
          </a:r>
          <a:r>
            <a:rPr lang="en-US" sz="1300" kern="1200" dirty="0"/>
            <a:t>. </a:t>
          </a:r>
        </a:p>
      </dsp:txBody>
      <dsp:txXfrm>
        <a:off x="5889390" y="2609022"/>
        <a:ext cx="2014378" cy="1179275"/>
      </dsp:txXfrm>
    </dsp:sp>
    <dsp:sp modelId="{443A0459-541C-4FBC-8F90-2272322EC3E1}">
      <dsp:nvSpPr>
        <dsp:cNvPr id="0" name=""/>
        <dsp:cNvSpPr/>
      </dsp:nvSpPr>
      <dsp:spPr>
        <a:xfrm rot="10800000">
          <a:off x="5226375" y="2939778"/>
          <a:ext cx="442604" cy="51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359156" y="3043331"/>
        <a:ext cx="309823" cy="310657"/>
      </dsp:txXfrm>
    </dsp:sp>
    <dsp:sp modelId="{CE0D4583-6DE5-4574-885A-B1A7071A05F3}">
      <dsp:nvSpPr>
        <dsp:cNvPr id="0" name=""/>
        <dsp:cNvSpPr/>
      </dsp:nvSpPr>
      <dsp:spPr>
        <a:xfrm>
          <a:off x="2929843" y="2572333"/>
          <a:ext cx="2087756" cy="1252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Du </a:t>
          </a:r>
          <a:r>
            <a:rPr lang="en-US" sz="1300" kern="1200" err="1"/>
            <a:t>verkaufst</a:t>
          </a:r>
          <a:r>
            <a:rPr lang="en-US" sz="1300" kern="1200"/>
            <a:t> den Pullover an </a:t>
          </a:r>
          <a:r>
            <a:rPr lang="en-US" sz="1300" kern="1200" err="1"/>
            <a:t>ein</a:t>
          </a:r>
          <a:r>
            <a:rPr lang="en-US" sz="1300" kern="1200"/>
            <a:t> </a:t>
          </a:r>
          <a:r>
            <a:rPr lang="en-US" sz="1300" kern="1200" err="1"/>
            <a:t>Geschäft</a:t>
          </a:r>
          <a:r>
            <a:rPr lang="en-US" sz="1300" kern="1200"/>
            <a:t> </a:t>
          </a:r>
          <a:r>
            <a:rPr lang="en-US" sz="1300" kern="1200" err="1"/>
            <a:t>oder</a:t>
          </a:r>
          <a:r>
            <a:rPr lang="en-US" sz="1300" kern="1200"/>
            <a:t> </a:t>
          </a:r>
          <a:r>
            <a:rPr lang="en-US" sz="1300" kern="1200" err="1"/>
            <a:t>direkt</a:t>
          </a:r>
          <a:r>
            <a:rPr lang="en-US" sz="1300" kern="1200"/>
            <a:t> an </a:t>
          </a:r>
          <a:r>
            <a:rPr lang="en-US" sz="1300" kern="1200" err="1"/>
            <a:t>einen</a:t>
          </a:r>
          <a:r>
            <a:rPr lang="en-US" sz="1300" kern="1200"/>
            <a:t> </a:t>
          </a:r>
          <a:r>
            <a:rPr lang="en-US" sz="1300" kern="1200" err="1"/>
            <a:t>Verbraucher</a:t>
          </a:r>
          <a:r>
            <a:rPr lang="en-US" sz="1300" kern="1200"/>
            <a:t>. Die </a:t>
          </a:r>
          <a:r>
            <a:rPr lang="en-US" sz="1300" kern="1200" err="1"/>
            <a:t>Lieferung</a:t>
          </a:r>
          <a:r>
            <a:rPr lang="en-US" sz="1300" kern="1200"/>
            <a:t> </a:t>
          </a:r>
          <a:r>
            <a:rPr lang="en-US" sz="1300" kern="1200" err="1"/>
            <a:t>erfolgt</a:t>
          </a:r>
          <a:r>
            <a:rPr lang="en-US" sz="1300" kern="1200"/>
            <a:t> und du </a:t>
          </a:r>
          <a:r>
            <a:rPr lang="en-US" sz="1300" kern="1200" err="1"/>
            <a:t>wirst</a:t>
          </a:r>
          <a:r>
            <a:rPr lang="en-US" sz="1300" kern="1200"/>
            <a:t> </a:t>
          </a:r>
          <a:r>
            <a:rPr lang="en-US" sz="1300" kern="1200" err="1"/>
            <a:t>bezahlt</a:t>
          </a:r>
          <a:r>
            <a:rPr lang="en-US" sz="1300" kern="1200"/>
            <a:t>.</a:t>
          </a:r>
        </a:p>
      </dsp:txBody>
      <dsp:txXfrm>
        <a:off x="2966532" y="2609022"/>
        <a:ext cx="2014378" cy="1179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3C289-4F1E-4AD4-BFCF-BF5AB48ED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00028-94E8-4BE3-94EA-8EE38AB97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AC28-7436-4B11-86E9-47409EFDE47C}" type="datetimeFigureOut">
              <a:rPr lang="en-IE" smtClean="0"/>
              <a:t>28/05/2021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FBBCB-C02C-4F87-8C16-35FB1E39C5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443BB-F20A-416E-84F3-34C64D658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1904A-9A76-401D-96E6-74F2625AFB5A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52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Klicken Sie auf , um Master-Textstile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Purple Ic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271" y="643325"/>
            <a:ext cx="1423827" cy="152553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0360322" y="6381084"/>
            <a:ext cx="1423827" cy="101701"/>
          </a:xfrm>
          <a:prstGeom prst="roundRect">
            <a:avLst>
              <a:gd name="adj" fmla="val 50000"/>
            </a:avLst>
          </a:prstGeom>
          <a:solidFill>
            <a:srgbClr val="1EB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98130" y="6140482"/>
            <a:ext cx="2258421" cy="481204"/>
            <a:chOff x="6392185" y="5619479"/>
            <a:chExt cx="4956575" cy="105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75006" y="1074656"/>
            <a:ext cx="96494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687302" y="2602523"/>
            <a:ext cx="9637190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271" y="643325"/>
            <a:ext cx="1423827" cy="152553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16200000">
            <a:off x="5984599" y="4179308"/>
            <a:ext cx="3245241" cy="91670"/>
          </a:xfrm>
          <a:prstGeom prst="roundRect">
            <a:avLst>
              <a:gd name="adj" fmla="val 50000"/>
            </a:avLst>
          </a:prstGeom>
          <a:solidFill>
            <a:srgbClr val="1EB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98130" y="6140482"/>
            <a:ext cx="2258421" cy="481204"/>
            <a:chOff x="6392185" y="5619479"/>
            <a:chExt cx="4956575" cy="105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75006" y="1074656"/>
            <a:ext cx="53822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687302" y="2602523"/>
            <a:ext cx="5463775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8063361" y="2602523"/>
            <a:ext cx="3706607" cy="324524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i="1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ue Ic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271" y="643325"/>
            <a:ext cx="1423827" cy="1525530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0360322" y="6381084"/>
            <a:ext cx="1423827" cy="101701"/>
          </a:xfrm>
          <a:prstGeom prst="roundRect">
            <a:avLst>
              <a:gd name="adj" fmla="val 50000"/>
            </a:avLst>
          </a:prstGeom>
          <a:solidFill>
            <a:srgbClr val="C5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98130" y="6140482"/>
            <a:ext cx="2258421" cy="481204"/>
            <a:chOff x="6392185" y="5619479"/>
            <a:chExt cx="4956575" cy="105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75006" y="1074656"/>
            <a:ext cx="96494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687302" y="2602523"/>
            <a:ext cx="9637190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695066"/>
            <a:ext cx="11125201" cy="234231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ctr">
              <a:buNone/>
              <a:defRPr sz="1800" i="1" baseline="0">
                <a:solidFill>
                  <a:srgbClr val="142D5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 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51560" y="1086752"/>
            <a:ext cx="96494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663856" y="2332892"/>
            <a:ext cx="9637190" cy="122862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9652626" y="6170931"/>
            <a:ext cx="2258421" cy="481204"/>
            <a:chOff x="6392185" y="5619479"/>
            <a:chExt cx="4956575" cy="1056102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5"/>
          <p:cNvSpPr/>
          <p:nvPr userDrawn="1"/>
        </p:nvSpPr>
        <p:spPr>
          <a:xfrm>
            <a:off x="4482075" y="363284"/>
            <a:ext cx="7709925" cy="5680998"/>
          </a:xfrm>
          <a:custGeom>
            <a:avLst/>
            <a:gdLst/>
            <a:ahLst/>
            <a:cxnLst/>
            <a:rect l="l" t="t" r="r" b="b"/>
            <a:pathLst>
              <a:path w="5486400" h="3124200">
                <a:moveTo>
                  <a:pt x="1562100" y="0"/>
                </a:moveTo>
                <a:lnTo>
                  <a:pt x="5448300" y="0"/>
                </a:lnTo>
                <a:lnTo>
                  <a:pt x="5486400" y="1924"/>
                </a:lnTo>
                <a:lnTo>
                  <a:pt x="5486400" y="3122276"/>
                </a:lnTo>
                <a:cubicBezTo>
                  <a:pt x="5473760" y="3124048"/>
                  <a:pt x="5461048" y="3124200"/>
                  <a:pt x="5448300" y="3124200"/>
                </a:cubicBezTo>
                <a:lnTo>
                  <a:pt x="1562100" y="3124200"/>
                </a:lnTo>
                <a:cubicBezTo>
                  <a:pt x="699376" y="3124200"/>
                  <a:pt x="0" y="2424824"/>
                  <a:pt x="0" y="1562100"/>
                </a:cubicBezTo>
                <a:cubicBezTo>
                  <a:pt x="0" y="699376"/>
                  <a:pt x="699376" y="0"/>
                  <a:pt x="1562100" y="0"/>
                </a:cubicBezTo>
                <a:close/>
              </a:path>
            </a:pathLst>
          </a:custGeom>
          <a:solidFill>
            <a:srgbClr val="C5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771750" y="-3967"/>
            <a:ext cx="1420250" cy="1932666"/>
          </a:xfrm>
          <a:prstGeom prst="rect">
            <a:avLst/>
          </a:prstGeom>
          <a:solidFill>
            <a:srgbClr val="F26B2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52626" y="6170931"/>
            <a:ext cx="2258421" cy="481204"/>
            <a:chOff x="6392185" y="5619479"/>
            <a:chExt cx="4956575" cy="105610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467192 h 6858000"/>
              <a:gd name="connsiteX3" fmla="*/ 6024481 w 6096000"/>
              <a:gd name="connsiteY3" fmla="*/ 490987 h 6858000"/>
              <a:gd name="connsiteX4" fmla="*/ 4482076 w 6096000"/>
              <a:gd name="connsiteY4" fmla="*/ 3203783 h 6858000"/>
              <a:gd name="connsiteX5" fmla="*/ 6024481 w 6096000"/>
              <a:gd name="connsiteY5" fmla="*/ 5916579 h 6858000"/>
              <a:gd name="connsiteX6" fmla="*/ 6096000 w 6096000"/>
              <a:gd name="connsiteY6" fmla="*/ 5940375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467192"/>
                </a:lnTo>
                <a:lnTo>
                  <a:pt x="6024481" y="490987"/>
                </a:lnTo>
                <a:cubicBezTo>
                  <a:pt x="5130889" y="850627"/>
                  <a:pt x="4482076" y="1929162"/>
                  <a:pt x="4482076" y="3203783"/>
                </a:cubicBezTo>
                <a:cubicBezTo>
                  <a:pt x="4482076" y="4478404"/>
                  <a:pt x="5130889" y="5556939"/>
                  <a:pt x="6024481" y="5916579"/>
                </a:cubicBezTo>
                <a:lnTo>
                  <a:pt x="6096000" y="5940375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rgbClr val="142D5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</a:t>
            </a:r>
          </a:p>
          <a:p>
            <a:r>
              <a:rPr lang="en-US"/>
              <a:t>add photo 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01508" y="2731647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 </a:t>
            </a: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5"/>
          <p:cNvSpPr/>
          <p:nvPr userDrawn="1"/>
        </p:nvSpPr>
        <p:spPr>
          <a:xfrm>
            <a:off x="4482075" y="363284"/>
            <a:ext cx="7709925" cy="5680998"/>
          </a:xfrm>
          <a:custGeom>
            <a:avLst/>
            <a:gdLst/>
            <a:ahLst/>
            <a:cxnLst/>
            <a:rect l="l" t="t" r="r" b="b"/>
            <a:pathLst>
              <a:path w="5486400" h="3124200">
                <a:moveTo>
                  <a:pt x="1562100" y="0"/>
                </a:moveTo>
                <a:lnTo>
                  <a:pt x="5448300" y="0"/>
                </a:lnTo>
                <a:lnTo>
                  <a:pt x="5486400" y="1924"/>
                </a:lnTo>
                <a:lnTo>
                  <a:pt x="5486400" y="3122276"/>
                </a:lnTo>
                <a:cubicBezTo>
                  <a:pt x="5473760" y="3124048"/>
                  <a:pt x="5461048" y="3124200"/>
                  <a:pt x="5448300" y="3124200"/>
                </a:cubicBezTo>
                <a:lnTo>
                  <a:pt x="1562100" y="3124200"/>
                </a:lnTo>
                <a:cubicBezTo>
                  <a:pt x="699376" y="3124200"/>
                  <a:pt x="0" y="2424824"/>
                  <a:pt x="0" y="1562100"/>
                </a:cubicBezTo>
                <a:cubicBezTo>
                  <a:pt x="0" y="699376"/>
                  <a:pt x="699376" y="0"/>
                  <a:pt x="1562100" y="0"/>
                </a:cubicBezTo>
                <a:close/>
              </a:path>
            </a:pathLst>
          </a:custGeom>
          <a:solidFill>
            <a:srgbClr val="1EB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771750" y="-3967"/>
            <a:ext cx="1420250" cy="1932666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52626" y="6170931"/>
            <a:ext cx="2258421" cy="481204"/>
            <a:chOff x="6392185" y="5619479"/>
            <a:chExt cx="4956575" cy="105610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467192 h 6858000"/>
              <a:gd name="connsiteX3" fmla="*/ 6024481 w 6096000"/>
              <a:gd name="connsiteY3" fmla="*/ 490987 h 6858000"/>
              <a:gd name="connsiteX4" fmla="*/ 4482076 w 6096000"/>
              <a:gd name="connsiteY4" fmla="*/ 3203783 h 6858000"/>
              <a:gd name="connsiteX5" fmla="*/ 6024481 w 6096000"/>
              <a:gd name="connsiteY5" fmla="*/ 5916579 h 6858000"/>
              <a:gd name="connsiteX6" fmla="*/ 6096000 w 6096000"/>
              <a:gd name="connsiteY6" fmla="*/ 5940375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467192"/>
                </a:lnTo>
                <a:lnTo>
                  <a:pt x="6024481" y="490987"/>
                </a:lnTo>
                <a:cubicBezTo>
                  <a:pt x="5130889" y="850627"/>
                  <a:pt x="4482076" y="1929162"/>
                  <a:pt x="4482076" y="3203783"/>
                </a:cubicBezTo>
                <a:cubicBezTo>
                  <a:pt x="4482076" y="4478404"/>
                  <a:pt x="5130889" y="5556939"/>
                  <a:pt x="6024481" y="5916579"/>
                </a:cubicBezTo>
                <a:lnTo>
                  <a:pt x="6096000" y="5940375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rgbClr val="142D5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</a:t>
            </a:r>
          </a:p>
          <a:p>
            <a:r>
              <a:rPr lang="en-US"/>
              <a:t>add photo 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01508" y="2731647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 </a:t>
            </a:r>
            <a:r>
              <a:rPr lang="en-US" dirty="0"/>
              <a:t>SLIDE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5"/>
          <p:cNvSpPr/>
          <p:nvPr userDrawn="1"/>
        </p:nvSpPr>
        <p:spPr>
          <a:xfrm>
            <a:off x="4482075" y="363284"/>
            <a:ext cx="7709925" cy="5680998"/>
          </a:xfrm>
          <a:custGeom>
            <a:avLst/>
            <a:gdLst/>
            <a:ahLst/>
            <a:cxnLst/>
            <a:rect l="l" t="t" r="r" b="b"/>
            <a:pathLst>
              <a:path w="5486400" h="3124200">
                <a:moveTo>
                  <a:pt x="1562100" y="0"/>
                </a:moveTo>
                <a:lnTo>
                  <a:pt x="5448300" y="0"/>
                </a:lnTo>
                <a:lnTo>
                  <a:pt x="5486400" y="1924"/>
                </a:lnTo>
                <a:lnTo>
                  <a:pt x="5486400" y="3122276"/>
                </a:lnTo>
                <a:cubicBezTo>
                  <a:pt x="5473760" y="3124048"/>
                  <a:pt x="5461048" y="3124200"/>
                  <a:pt x="5448300" y="3124200"/>
                </a:cubicBezTo>
                <a:lnTo>
                  <a:pt x="1562100" y="3124200"/>
                </a:lnTo>
                <a:cubicBezTo>
                  <a:pt x="699376" y="3124200"/>
                  <a:pt x="0" y="2424824"/>
                  <a:pt x="0" y="1562100"/>
                </a:cubicBezTo>
                <a:cubicBezTo>
                  <a:pt x="0" y="699376"/>
                  <a:pt x="699376" y="0"/>
                  <a:pt x="1562100" y="0"/>
                </a:cubicBezTo>
                <a:close/>
              </a:path>
            </a:pathLst>
          </a:custGeom>
          <a:solidFill>
            <a:srgbClr val="F26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771750" y="-3967"/>
            <a:ext cx="1420250" cy="1932666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52626" y="6170931"/>
            <a:ext cx="2258421" cy="481204"/>
            <a:chOff x="6392185" y="5619479"/>
            <a:chExt cx="4956575" cy="105610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467192 h 6858000"/>
              <a:gd name="connsiteX3" fmla="*/ 6024481 w 6096000"/>
              <a:gd name="connsiteY3" fmla="*/ 490987 h 6858000"/>
              <a:gd name="connsiteX4" fmla="*/ 4482076 w 6096000"/>
              <a:gd name="connsiteY4" fmla="*/ 3203783 h 6858000"/>
              <a:gd name="connsiteX5" fmla="*/ 6024481 w 6096000"/>
              <a:gd name="connsiteY5" fmla="*/ 5916579 h 6858000"/>
              <a:gd name="connsiteX6" fmla="*/ 6096000 w 6096000"/>
              <a:gd name="connsiteY6" fmla="*/ 5940375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467192"/>
                </a:lnTo>
                <a:lnTo>
                  <a:pt x="6024481" y="490987"/>
                </a:lnTo>
                <a:cubicBezTo>
                  <a:pt x="5130889" y="850627"/>
                  <a:pt x="4482076" y="1929162"/>
                  <a:pt x="4482076" y="3203783"/>
                </a:cubicBezTo>
                <a:cubicBezTo>
                  <a:pt x="4482076" y="4478404"/>
                  <a:pt x="5130889" y="5556939"/>
                  <a:pt x="6024481" y="5916579"/>
                </a:cubicBezTo>
                <a:lnTo>
                  <a:pt x="6096000" y="5940375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rgbClr val="142D5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</a:t>
            </a:r>
          </a:p>
          <a:p>
            <a:r>
              <a:rPr lang="en-US"/>
              <a:t>add photo 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01508" y="2731647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 </a:t>
            </a:r>
            <a:r>
              <a:rPr lang="en-US" dirty="0"/>
              <a:t>SLIDE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1322"/>
            <a:ext cx="1421418" cy="1522949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688281" y="1133131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1688281" y="323555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" y="4867226"/>
            <a:ext cx="4379976" cy="1463040"/>
          </a:xfrm>
          <a:prstGeom prst="rect">
            <a:avLst/>
          </a:prstGeom>
        </p:spPr>
      </p:pic>
      <p:sp>
        <p:nvSpPr>
          <p:cNvPr id="25" name="Footer Placeholder 6"/>
          <p:cNvSpPr txBox="1">
            <a:spLocks noGrp="1"/>
          </p:cNvSpPr>
          <p:nvPr userDrawn="1"/>
        </p:nvSpPr>
        <p:spPr bwMode="auto">
          <a:xfrm>
            <a:off x="9533012" y="5868304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43" y="5868304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0781837" y="0"/>
            <a:ext cx="1422400" cy="405765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97460"/>
            <a:ext cx="1421418" cy="1522949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57950" y="323555"/>
            <a:ext cx="5734050" cy="5440996"/>
          </a:xfrm>
          <a:custGeom>
            <a:avLst/>
            <a:gdLst/>
            <a:ahLst/>
            <a:cxnLst/>
            <a:rect l="l" t="t" r="r" b="b"/>
            <a:pathLst>
              <a:path w="4686473" h="4446958">
                <a:moveTo>
                  <a:pt x="3158834" y="2999158"/>
                </a:moveTo>
                <a:lnTo>
                  <a:pt x="4686473" y="2999158"/>
                </a:lnTo>
                <a:lnTo>
                  <a:pt x="4686473" y="4446958"/>
                </a:lnTo>
                <a:lnTo>
                  <a:pt x="3158834" y="4446958"/>
                </a:lnTo>
                <a:close/>
                <a:moveTo>
                  <a:pt x="1579417" y="2999158"/>
                </a:moveTo>
                <a:lnTo>
                  <a:pt x="3107056" y="2999158"/>
                </a:lnTo>
                <a:lnTo>
                  <a:pt x="3107056" y="4446958"/>
                </a:lnTo>
                <a:lnTo>
                  <a:pt x="1579417" y="4446958"/>
                </a:lnTo>
                <a:close/>
                <a:moveTo>
                  <a:pt x="0" y="2999158"/>
                </a:moveTo>
                <a:lnTo>
                  <a:pt x="1527639" y="2999158"/>
                </a:lnTo>
                <a:lnTo>
                  <a:pt x="1527639" y="4446958"/>
                </a:lnTo>
                <a:lnTo>
                  <a:pt x="0" y="4446958"/>
                </a:lnTo>
                <a:close/>
                <a:moveTo>
                  <a:pt x="3158834" y="1499579"/>
                </a:moveTo>
                <a:lnTo>
                  <a:pt x="4686473" y="1499579"/>
                </a:lnTo>
                <a:lnTo>
                  <a:pt x="4686473" y="2947379"/>
                </a:lnTo>
                <a:lnTo>
                  <a:pt x="3158834" y="2947379"/>
                </a:lnTo>
                <a:close/>
                <a:moveTo>
                  <a:pt x="1579417" y="1499579"/>
                </a:moveTo>
                <a:lnTo>
                  <a:pt x="3107056" y="1499579"/>
                </a:lnTo>
                <a:lnTo>
                  <a:pt x="3107056" y="2947379"/>
                </a:lnTo>
                <a:lnTo>
                  <a:pt x="1579417" y="2947379"/>
                </a:lnTo>
                <a:close/>
                <a:moveTo>
                  <a:pt x="0" y="1499579"/>
                </a:moveTo>
                <a:lnTo>
                  <a:pt x="1527639" y="1499579"/>
                </a:lnTo>
                <a:lnTo>
                  <a:pt x="1527639" y="2947379"/>
                </a:lnTo>
                <a:lnTo>
                  <a:pt x="0" y="2947379"/>
                </a:lnTo>
                <a:close/>
                <a:moveTo>
                  <a:pt x="3158834" y="0"/>
                </a:moveTo>
                <a:lnTo>
                  <a:pt x="4686473" y="0"/>
                </a:lnTo>
                <a:lnTo>
                  <a:pt x="4686473" y="1447800"/>
                </a:lnTo>
                <a:lnTo>
                  <a:pt x="3158834" y="1447800"/>
                </a:lnTo>
                <a:close/>
                <a:moveTo>
                  <a:pt x="1579417" y="0"/>
                </a:moveTo>
                <a:lnTo>
                  <a:pt x="3107056" y="0"/>
                </a:lnTo>
                <a:lnTo>
                  <a:pt x="3107056" y="1447800"/>
                </a:lnTo>
                <a:lnTo>
                  <a:pt x="1579417" y="1447800"/>
                </a:lnTo>
                <a:close/>
                <a:moveTo>
                  <a:pt x="0" y="0"/>
                </a:moveTo>
                <a:lnTo>
                  <a:pt x="1527639" y="0"/>
                </a:lnTo>
                <a:lnTo>
                  <a:pt x="1527639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600" i="1" baseline="0">
                <a:solidFill>
                  <a:srgbClr val="142D5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5" y="666454"/>
            <a:ext cx="5396010" cy="1802425"/>
          </a:xfrm>
          <a:prstGeom prst="rect">
            <a:avLst/>
          </a:prstGeom>
        </p:spPr>
      </p:pic>
      <p:sp>
        <p:nvSpPr>
          <p:cNvPr id="25" name="Footer Placeholder 6"/>
          <p:cNvSpPr txBox="1">
            <a:spLocks noGrp="1"/>
          </p:cNvSpPr>
          <p:nvPr userDrawn="1"/>
        </p:nvSpPr>
        <p:spPr bwMode="auto">
          <a:xfrm>
            <a:off x="9533012" y="6034109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43" y="6034109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1618706" y="5033411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1618706" y="4223835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52739"/>
            <a:ext cx="1421418" cy="1522949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9" y="453568"/>
            <a:ext cx="4559329" cy="1522949"/>
          </a:xfrm>
          <a:prstGeom prst="rect">
            <a:avLst/>
          </a:prstGeom>
        </p:spPr>
      </p:pic>
      <p:sp>
        <p:nvSpPr>
          <p:cNvPr id="25" name="Footer Placeholder 6"/>
          <p:cNvSpPr txBox="1">
            <a:spLocks noGrp="1"/>
          </p:cNvSpPr>
          <p:nvPr userDrawn="1"/>
        </p:nvSpPr>
        <p:spPr bwMode="auto">
          <a:xfrm>
            <a:off x="9674679" y="595683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10" y="595683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8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26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EMINENT</a:t>
            </a:r>
          </a:p>
          <a:p>
            <a:pPr fontAlgn="base"/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/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EMINENT </a:t>
            </a: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C5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EMINENT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584287" y="0"/>
            <a:ext cx="4607713" cy="685800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ctr">
              <a:buNone/>
              <a:defRPr sz="1800" i="1" baseline="0">
                <a:solidFill>
                  <a:srgbClr val="142D5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36717" y="3327401"/>
            <a:ext cx="1422400" cy="3530599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36717" y="1252925"/>
            <a:ext cx="1422400" cy="1524001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90" y="1246125"/>
            <a:ext cx="4947441" cy="165259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757640" y="4344094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1757640" y="3534518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2" name="Footer Placeholder 6"/>
          <p:cNvSpPr txBox="1">
            <a:spLocks noGrp="1"/>
          </p:cNvSpPr>
          <p:nvPr userDrawn="1"/>
        </p:nvSpPr>
        <p:spPr bwMode="auto">
          <a:xfrm>
            <a:off x="3529259" y="6051485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90" y="6051485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5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717" y="2684585"/>
            <a:ext cx="1422400" cy="4173415"/>
          </a:xfrm>
          <a:prstGeom prst="rect">
            <a:avLst/>
          </a:prstGeom>
          <a:solidFill>
            <a:srgbClr val="F26B2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36717" y="643325"/>
            <a:ext cx="1422400" cy="1524001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39836" y="1056648"/>
            <a:ext cx="54669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639836" y="2977661"/>
            <a:ext cx="8817149" cy="300110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781837" y="0"/>
            <a:ext cx="1422400" cy="405765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52626" y="6170931"/>
            <a:ext cx="2258421" cy="481204"/>
            <a:chOff x="6392185" y="5619479"/>
            <a:chExt cx="4956575" cy="1056102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-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6717" y="643325"/>
            <a:ext cx="1422400" cy="1524001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39836" y="785664"/>
            <a:ext cx="5745702" cy="13816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639837" y="2766646"/>
            <a:ext cx="5745702" cy="3644887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230226" y="-11626"/>
            <a:ext cx="1422400" cy="6869625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52626" y="6170931"/>
            <a:ext cx="2258421" cy="481204"/>
            <a:chOff x="6392185" y="5619479"/>
            <a:chExt cx="4956575" cy="1056102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32367" y="2174385"/>
            <a:ext cx="2659582" cy="3745771"/>
          </a:xfrm>
          <a:prstGeom prst="rect">
            <a:avLst/>
          </a:prstGeom>
          <a:noFill/>
          <a:ln w="19050">
            <a:solidFill>
              <a:srgbClr val="F26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291612" y="2174385"/>
            <a:ext cx="2659582" cy="3745771"/>
          </a:xfrm>
          <a:prstGeom prst="rect">
            <a:avLst/>
          </a:prstGeom>
          <a:noFill/>
          <a:ln w="19050">
            <a:solidFill>
              <a:srgbClr val="1EB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150856" y="2174385"/>
            <a:ext cx="2659582" cy="3745771"/>
          </a:xfrm>
          <a:prstGeom prst="rect">
            <a:avLst/>
          </a:prstGeom>
          <a:noFill/>
          <a:ln w="19050">
            <a:solidFill>
              <a:srgbClr val="C54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9010099" y="2174385"/>
            <a:ext cx="2659582" cy="3745771"/>
          </a:xfrm>
          <a:prstGeom prst="rect">
            <a:avLst/>
          </a:prstGeom>
          <a:noFill/>
          <a:ln w="19050">
            <a:solidFill>
              <a:srgbClr val="FFC6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878182" y="5632535"/>
            <a:ext cx="1811454" cy="432170"/>
          </a:xfrm>
          <a:prstGeom prst="roundRect">
            <a:avLst/>
          </a:prstGeom>
          <a:solidFill>
            <a:srgbClr val="F26B27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47066" y="211017"/>
            <a:ext cx="11222614" cy="83606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47067" y="1047083"/>
            <a:ext cx="11222614" cy="900332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5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7066" y="5641570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32367" y="3822812"/>
            <a:ext cx="2659582" cy="716489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6" name="Rounded Rectangle 55"/>
          <p:cNvSpPr/>
          <p:nvPr userDrawn="1"/>
        </p:nvSpPr>
        <p:spPr>
          <a:xfrm>
            <a:off x="3719032" y="5632535"/>
            <a:ext cx="1811454" cy="432170"/>
          </a:xfrm>
          <a:prstGeom prst="roundRect">
            <a:avLst/>
          </a:prstGeom>
          <a:solidFill>
            <a:srgbClr val="1EB3DD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287916" y="5641570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273217" y="3822812"/>
            <a:ext cx="2659582" cy="716489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9" name="Rounded Rectangle 58"/>
          <p:cNvSpPr/>
          <p:nvPr userDrawn="1"/>
        </p:nvSpPr>
        <p:spPr>
          <a:xfrm>
            <a:off x="6616004" y="5632535"/>
            <a:ext cx="1811454" cy="432170"/>
          </a:xfrm>
          <a:prstGeom prst="roundRect">
            <a:avLst/>
          </a:prstGeom>
          <a:solidFill>
            <a:srgbClr val="C54A9A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6184888" y="5641570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70189" y="3822812"/>
            <a:ext cx="2659582" cy="716489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9452468" y="5632535"/>
            <a:ext cx="1811454" cy="432170"/>
          </a:xfrm>
          <a:prstGeom prst="roundRect">
            <a:avLst/>
          </a:prstGeom>
          <a:solidFill>
            <a:srgbClr val="FFC652"/>
          </a:solidFill>
          <a:ln>
            <a:noFill/>
          </a:ln>
          <a:effectLst>
            <a:outerShdw blurRad="101600" dist="38100" dir="2700000" sx="103000" sy="103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9021352" y="5641570"/>
            <a:ext cx="2644883" cy="278586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4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9006653" y="3822812"/>
            <a:ext cx="2659582" cy="716489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r>
              <a:rPr lang="is-IS" dirty="0"/>
              <a:t>…</a:t>
            </a:r>
            <a:endParaRPr lang="en-US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021645" y="6226171"/>
            <a:ext cx="2258421" cy="481204"/>
            <a:chOff x="6392185" y="5619479"/>
            <a:chExt cx="4956575" cy="1056102"/>
          </a:xfrm>
        </p:grpSpPr>
        <p:pic>
          <p:nvPicPr>
            <p:cNvPr id="66" name="Picture 6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Orange Ic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271" y="643325"/>
            <a:ext cx="1423827" cy="1525530"/>
          </a:xfrm>
          <a:prstGeom prst="rect">
            <a:avLst/>
          </a:prstGeom>
          <a:solidFill>
            <a:srgbClr val="F26B2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0360322" y="6381084"/>
            <a:ext cx="1423827" cy="101701"/>
          </a:xfrm>
          <a:prstGeom prst="roundRect">
            <a:avLst>
              <a:gd name="adj" fmla="val 50000"/>
            </a:avLst>
          </a:prstGeom>
          <a:solidFill>
            <a:srgbClr val="C5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98130" y="6140482"/>
            <a:ext cx="2258421" cy="481204"/>
            <a:chOff x="6392185" y="5619479"/>
            <a:chExt cx="4956575" cy="105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6" r="83592" b="29690"/>
            <a:stretch/>
          </p:blipFill>
          <p:spPr>
            <a:xfrm>
              <a:off x="6392185" y="5619479"/>
              <a:ext cx="703385" cy="105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67927" b="13972"/>
            <a:stretch/>
          </p:blipFill>
          <p:spPr>
            <a:xfrm>
              <a:off x="7209408" y="6147530"/>
              <a:ext cx="4139352" cy="318969"/>
            </a:xfrm>
            <a:prstGeom prst="rect">
              <a:avLst/>
            </a:prstGeom>
          </p:spPr>
        </p:pic>
      </p:grpSp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675006" y="1074656"/>
            <a:ext cx="964948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142D5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687302" y="2602523"/>
            <a:ext cx="9637190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142D55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auf , um den Master-Titelstil zu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Master-Textstile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69" r:id="rId5"/>
    <p:sldLayoutId id="2147483660" r:id="rId6"/>
    <p:sldLayoutId id="2147483665" r:id="rId7"/>
    <p:sldLayoutId id="2147483666" r:id="rId8"/>
    <p:sldLayoutId id="2147483651" r:id="rId9"/>
    <p:sldLayoutId id="2147483661" r:id="rId10"/>
    <p:sldLayoutId id="2147483667" r:id="rId11"/>
    <p:sldLayoutId id="2147483662" r:id="rId12"/>
    <p:sldLayoutId id="2147483652" r:id="rId13"/>
    <p:sldLayoutId id="2147483653" r:id="rId14"/>
    <p:sldLayoutId id="2147483663" r:id="rId15"/>
    <p:sldLayoutId id="2147483664" r:id="rId16"/>
    <p:sldLayoutId id="2147483659" r:id="rId17"/>
    <p:sldLayoutId id="2147483668" r:id="rId18"/>
    <p:sldLayoutId id="2147483670" r:id="rId19"/>
    <p:sldLayoutId id="2147483656" r:id="rId20"/>
    <p:sldLayoutId id="2147483657" r:id="rId21"/>
    <p:sldLayoutId id="214748365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Uuvcup6Uyo?feature=oembed" TargetMode="External"/><Relationship Id="rId5" Type="http://schemas.openxmlformats.org/officeDocument/2006/relationships/hyperlink" Target="https://translate.google.com/" TargetMode="External"/><Relationship Id="rId4" Type="http://schemas.openxmlformats.org/officeDocument/2006/relationships/hyperlink" Target="https://www.karounmusic.nl/medi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verydaycookingwithmira.com/actionable-steps-healthier-habit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ranslate.google.com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adzupbusiness" TargetMode="External"/><Relationship Id="rId2" Type="http://schemas.openxmlformats.org/officeDocument/2006/relationships/hyperlink" Target="http://www.headzupbusiness.co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facebook.com/sligo.gkitch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.amazon.de/online-verkaufen/leitfaden-fuer-anfaenger.html" TargetMode="External"/><Relationship Id="rId2" Type="http://schemas.openxmlformats.org/officeDocument/2006/relationships/hyperlink" Target="https://startups.co.uk/how-to-start-an-amazon-marketplace-busines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translate.google.com/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9.xml"/><Relationship Id="rId7" Type="http://schemas.openxmlformats.org/officeDocument/2006/relationships/hyperlink" Target="https://sermondo.com/amazon-europe-marketplaces/" TargetMode="External"/><Relationship Id="rId2" Type="http://schemas.openxmlformats.org/officeDocument/2006/relationships/video" Target="https://www.youtube.com/embed/JfXle_RjSno?feature=oembed" TargetMode="External"/><Relationship Id="rId1" Type="http://schemas.openxmlformats.org/officeDocument/2006/relationships/video" Target="https://www.youtube.com/embed/7-DzKSxiJkA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translate.googl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e.ebay.co.uk/" TargetMode="External"/><Relationship Id="rId2" Type="http://schemas.openxmlformats.org/officeDocument/2006/relationships/hyperlink" Target="https://www.ebay.de/help/sellin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bay.de/help/selling/fees-credits-invoices/ebay-shoppakete-und-ihre-vorteile?id=5147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y.com/about#buyers" TargetMode="External"/><Relationship Id="rId2" Type="http://schemas.openxmlformats.org/officeDocument/2006/relationships/hyperlink" Target="https://www.etsy.com/about#community-seller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y.com/ie/shop/IrishFeltFairy" TargetMode="External"/><Relationship Id="rId2" Type="http://schemas.openxmlformats.org/officeDocument/2006/relationships/hyperlink" Target="http://www.irishfeltfairy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ranslate.google.co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hopify.com/example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ranslate.google.com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hopify.com/tool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ranslate.google.com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acebook.com/business/help/289268564912664?id=150605362430228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envy.com/" TargetMode="External"/><Relationship Id="rId7" Type="http://schemas.openxmlformats.org/officeDocument/2006/relationships/hyperlink" Target="https://translate.google.com/" TargetMode="External"/><Relationship Id="rId2" Type="http://schemas.openxmlformats.org/officeDocument/2006/relationships/hyperlink" Target="https://vimeo.com/12742038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hyperlink" Target="https://www.bonanza.com/" TargetMode="External"/><Relationship Id="rId4" Type="http://schemas.openxmlformats.org/officeDocument/2006/relationships/hyperlink" Target="https://www.youtube.com/watch?v=7H0117k-E4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therapy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hyperlink" Target="https://academy.pagefly.io/guide/successful-dropshipping-store-examples/" TargetMode="Externa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10bestwebsitebuilders.com/?bkw=building%20a%20website&amp;bcampid=52058023&amp;bcamp=WB%20UK&amp;bagid=1685075019&amp;bag=website%20build&amp;btarid=kwd-74011045215288%3Aloc-92&amp;bidm=be&amp;bnet=o&amp;bd=c&amp;bmobval=0&amp;bt=search&amp;utm_source=bing&amp;utm_medium=cpc&amp;utm_term=how%20to%20set%20up%20a%20website&amp;utm_campaign=Bing%20CPC%20Campaign&amp;c=74011113552692&amp;m=e&amp;k=74011045215288&amp;binterest=&amp;bphysical=92&amp;bfeedid=&amp;a=B2021&amp;ts=&amp;topic=&amp;upf=&amp;test=bing_uk&amp;msclkid=4a683e1017871d50c0c55e6d61005039" TargetMode="External"/><Relationship Id="rId2" Type="http://schemas.openxmlformats.org/officeDocument/2006/relationships/hyperlink" Target="https://www.cio.com/article/3004434/8-tips-for-hiring-a-web-designer-for-your-business.html#:~:text=%208%20tips%20for%20hiring%20a%20Web%20designer,out%20references.%20%E2%80%9CReferrals%20from%20business%20associates...%20More%2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ranslate.google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hyperlink" Target="https://partners.artsy.net/resource/pop-up-galleries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times.com/news/politics/migrant-women-s-determination-and-grit-find-form-in-start-ups-1.3715233" TargetMode="External"/><Relationship Id="rId2" Type="http://schemas.openxmlformats.org/officeDocument/2006/relationships/hyperlink" Target="http://www.soyou.i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ranslate.google.com/" TargetMode="Externa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facebook.com/groups/13096756221564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oyou.i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19D827-86F6-DD46-A4C9-B70E7B34BE82}"/>
              </a:ext>
            </a:extLst>
          </p:cNvPr>
          <p:cNvSpPr/>
          <p:nvPr/>
        </p:nvSpPr>
        <p:spPr>
          <a:xfrm>
            <a:off x="10781837" y="4211392"/>
            <a:ext cx="1422400" cy="2646608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944EB-827D-B14F-B5B1-59B1E5FE8A9D}"/>
              </a:ext>
            </a:extLst>
          </p:cNvPr>
          <p:cNvSpPr/>
          <p:nvPr/>
        </p:nvSpPr>
        <p:spPr>
          <a:xfrm>
            <a:off x="-4942" y="4451"/>
            <a:ext cx="1382350" cy="2880417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8D7BBC-F29A-F24D-8F80-6FB4F4EF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63" y="1244172"/>
            <a:ext cx="3574585" cy="1194016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C1F41B7-7CF4-804D-B5D0-1854D34ADC12}"/>
              </a:ext>
            </a:extLst>
          </p:cNvPr>
          <p:cNvSpPr txBox="1">
            <a:spLocks/>
          </p:cNvSpPr>
          <p:nvPr/>
        </p:nvSpPr>
        <p:spPr>
          <a:xfrm>
            <a:off x="292646" y="501850"/>
            <a:ext cx="2552153" cy="85461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 SCHRITT 3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72E1209-D0BB-B442-9930-592AEADCC1BC}"/>
              </a:ext>
            </a:extLst>
          </p:cNvPr>
          <p:cNvSpPr txBox="1">
            <a:spLocks/>
          </p:cNvSpPr>
          <p:nvPr/>
        </p:nvSpPr>
        <p:spPr>
          <a:xfrm>
            <a:off x="292647" y="1423190"/>
            <a:ext cx="7413285" cy="85461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Einstieg</a:t>
            </a:r>
            <a:r>
              <a:rPr lang="en-US" sz="4000">
                <a:solidFill>
                  <a:schemeClr val="bg1"/>
                </a:solidFill>
                <a:latin typeface="+mj-lt"/>
              </a:rPr>
              <a:t> in das Geschäft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89097" y="3067945"/>
            <a:ext cx="4922983" cy="21395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1E494F"/>
                </a:solidFill>
              </a:rPr>
              <a:t>Du hast </a:t>
            </a:r>
            <a:r>
              <a:rPr lang="en-US" sz="3000" dirty="0" err="1">
                <a:solidFill>
                  <a:srgbClr val="1E494F"/>
                </a:solidFill>
              </a:rPr>
              <a:t>deinen</a:t>
            </a:r>
            <a:r>
              <a:rPr lang="en-US" sz="3000" dirty="0">
                <a:solidFill>
                  <a:srgbClr val="1E494F"/>
                </a:solidFill>
              </a:rPr>
              <a:t> </a:t>
            </a:r>
            <a:r>
              <a:rPr lang="en-US" sz="3000" dirty="0" err="1">
                <a:solidFill>
                  <a:srgbClr val="1E494F"/>
                </a:solidFill>
              </a:rPr>
              <a:t>Markt</a:t>
            </a:r>
            <a:r>
              <a:rPr lang="en-US" sz="3000" dirty="0">
                <a:solidFill>
                  <a:srgbClr val="1E494F"/>
                </a:solidFill>
              </a:rPr>
              <a:t> </a:t>
            </a:r>
            <a:r>
              <a:rPr lang="en-US" sz="3000" dirty="0" err="1">
                <a:solidFill>
                  <a:srgbClr val="1E494F"/>
                </a:solidFill>
              </a:rPr>
              <a:t>erforscht</a:t>
            </a:r>
            <a:r>
              <a:rPr lang="en-US" sz="3000" dirty="0">
                <a:solidFill>
                  <a:srgbClr val="1E494F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3000" b="1" dirty="0" err="1">
                <a:solidFill>
                  <a:srgbClr val="1E494F"/>
                </a:solidFill>
              </a:rPr>
              <a:t>Jetzt</a:t>
            </a:r>
            <a:r>
              <a:rPr lang="en-US" sz="3000" b="1" dirty="0">
                <a:solidFill>
                  <a:srgbClr val="1E494F"/>
                </a:solidFill>
              </a:rPr>
              <a:t> lass </a:t>
            </a:r>
            <a:r>
              <a:rPr lang="en-US" sz="3000" b="1" dirty="0" err="1">
                <a:solidFill>
                  <a:srgbClr val="1E494F"/>
                </a:solidFill>
              </a:rPr>
              <a:t>uns</a:t>
            </a:r>
            <a:r>
              <a:rPr lang="en-US" sz="3000" b="1" dirty="0">
                <a:solidFill>
                  <a:srgbClr val="1E494F"/>
                </a:solidFill>
              </a:rPr>
              <a:t> </a:t>
            </a:r>
            <a:r>
              <a:rPr lang="en-US" sz="3000" b="1" dirty="0" err="1">
                <a:solidFill>
                  <a:srgbClr val="1E494F"/>
                </a:solidFill>
              </a:rPr>
              <a:t>dein</a:t>
            </a:r>
            <a:r>
              <a:rPr lang="en-US" sz="3000" b="1" dirty="0">
                <a:solidFill>
                  <a:srgbClr val="1E494F"/>
                </a:solidFill>
              </a:rPr>
              <a:t> </a:t>
            </a:r>
            <a:r>
              <a:rPr lang="en-US" sz="3000" b="1" dirty="0" err="1">
                <a:solidFill>
                  <a:srgbClr val="1E494F"/>
                </a:solidFill>
              </a:rPr>
              <a:t>Geschäft</a:t>
            </a:r>
            <a:r>
              <a:rPr lang="en-US" sz="3000" b="1" dirty="0">
                <a:solidFill>
                  <a:srgbClr val="1E494F"/>
                </a:solidFill>
              </a:rPr>
              <a:t> </a:t>
            </a:r>
            <a:r>
              <a:rPr lang="en-US" sz="3000" b="1" dirty="0" err="1">
                <a:solidFill>
                  <a:srgbClr val="1E494F"/>
                </a:solidFill>
              </a:rPr>
              <a:t>zum</a:t>
            </a:r>
            <a:r>
              <a:rPr lang="en-US" sz="3000" b="1" dirty="0">
                <a:solidFill>
                  <a:srgbClr val="1E494F"/>
                </a:solidFill>
              </a:rPr>
              <a:t> </a:t>
            </a:r>
            <a:r>
              <a:rPr lang="en-US" sz="3000" b="1" dirty="0" err="1">
                <a:solidFill>
                  <a:srgbClr val="1E494F"/>
                </a:solidFill>
              </a:rPr>
              <a:t>Laufen</a:t>
            </a:r>
            <a:r>
              <a:rPr lang="en-US" sz="3000" b="1" dirty="0">
                <a:solidFill>
                  <a:srgbClr val="1E494F"/>
                </a:solidFill>
              </a:rPr>
              <a:t> </a:t>
            </a:r>
            <a:r>
              <a:rPr lang="en-US" sz="3000" b="1" dirty="0" err="1">
                <a:solidFill>
                  <a:srgbClr val="1E494F"/>
                </a:solidFill>
              </a:rPr>
              <a:t>bringen</a:t>
            </a:r>
            <a:r>
              <a:rPr lang="en-US" sz="3000" b="1" dirty="0">
                <a:solidFill>
                  <a:srgbClr val="1E494F"/>
                </a:solidFill>
              </a:rPr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C70A56-BB20-43A2-9BED-7090A94A16B8}"/>
              </a:ext>
            </a:extLst>
          </p:cNvPr>
          <p:cNvGrpSpPr/>
          <p:nvPr/>
        </p:nvGrpSpPr>
        <p:grpSpPr>
          <a:xfrm>
            <a:off x="5468006" y="2892454"/>
            <a:ext cx="4132428" cy="2979976"/>
            <a:chOff x="3176243" y="4823315"/>
            <a:chExt cx="2168525" cy="1747076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E45E5497-49ED-4624-A160-707ECEC1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6243" y="4846366"/>
              <a:ext cx="2168525" cy="1724025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FD6390A1-56F7-449A-AD0D-C955EF53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422" y="4823315"/>
              <a:ext cx="241903" cy="263817"/>
            </a:xfrm>
            <a:prstGeom prst="rect">
              <a:avLst/>
            </a:prstGeom>
          </p:spPr>
        </p:pic>
      </p:grp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F311080E-0BBC-43E5-B2D1-D74C9BD8DCFC}"/>
              </a:ext>
            </a:extLst>
          </p:cNvPr>
          <p:cNvSpPr txBox="1">
            <a:spLocks noGrp="1"/>
          </p:cNvSpPr>
          <p:nvPr/>
        </p:nvSpPr>
        <p:spPr bwMode="auto">
          <a:xfrm>
            <a:off x="1918247" y="5376630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Dieses Programm wurde mit Unterstützung der Europäischen Kommission finanziert 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9F619633-AE3C-413B-899E-87CA2063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7" y="5376630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5F0AB77D-2DEF-4075-8AC7-E4EA977CE78E}"/>
              </a:ext>
            </a:extLst>
          </p:cNvPr>
          <p:cNvSpPr txBox="1"/>
          <p:nvPr/>
        </p:nvSpPr>
        <p:spPr>
          <a:xfrm>
            <a:off x="219328" y="5922870"/>
            <a:ext cx="105719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E494F"/>
                </a:solidFill>
              </a:rPr>
              <a:t>Dieses </a:t>
            </a:r>
            <a:r>
              <a:rPr lang="en-GB" sz="1400" dirty="0" err="1">
                <a:solidFill>
                  <a:srgbClr val="1E494F"/>
                </a:solidFill>
              </a:rPr>
              <a:t>Projekt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wurde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mit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Unterstützung</a:t>
            </a:r>
            <a:r>
              <a:rPr lang="en-GB" sz="1400" dirty="0">
                <a:solidFill>
                  <a:srgbClr val="1E494F"/>
                </a:solidFill>
              </a:rPr>
              <a:t> der </a:t>
            </a:r>
            <a:r>
              <a:rPr lang="en-GB" sz="1400" dirty="0" err="1">
                <a:solidFill>
                  <a:srgbClr val="1E494F"/>
                </a:solidFill>
              </a:rPr>
              <a:t>Europäischen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Kommission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finanziert</a:t>
            </a:r>
            <a:r>
              <a:rPr lang="en-GB" sz="1400" dirty="0">
                <a:solidFill>
                  <a:srgbClr val="1E494F"/>
                </a:solidFill>
              </a:rPr>
              <a:t>. Die </a:t>
            </a:r>
            <a:r>
              <a:rPr lang="en-GB" sz="1400" dirty="0" err="1">
                <a:solidFill>
                  <a:srgbClr val="1E494F"/>
                </a:solidFill>
              </a:rPr>
              <a:t>Verantwortung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für</a:t>
            </a:r>
            <a:r>
              <a:rPr lang="en-GB" sz="1400" dirty="0">
                <a:solidFill>
                  <a:srgbClr val="1E494F"/>
                </a:solidFill>
              </a:rPr>
              <a:t> den </a:t>
            </a:r>
            <a:r>
              <a:rPr lang="en-GB" sz="1400" dirty="0" err="1">
                <a:solidFill>
                  <a:srgbClr val="1E494F"/>
                </a:solidFill>
              </a:rPr>
              <a:t>Inhalt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dieser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Veröffentlichung</a:t>
            </a:r>
            <a:r>
              <a:rPr lang="en-GB" sz="1400" dirty="0">
                <a:solidFill>
                  <a:srgbClr val="1E494F"/>
                </a:solidFill>
              </a:rPr>
              <a:t> [</a:t>
            </a:r>
            <a:r>
              <a:rPr lang="en-GB" sz="1400" dirty="0" err="1">
                <a:solidFill>
                  <a:srgbClr val="1E494F"/>
                </a:solidFill>
              </a:rPr>
              <a:t>Mitteilung</a:t>
            </a:r>
            <a:r>
              <a:rPr lang="en-GB" sz="1400" dirty="0">
                <a:solidFill>
                  <a:srgbClr val="1E494F"/>
                </a:solidFill>
              </a:rPr>
              <a:t>] </a:t>
            </a:r>
            <a:r>
              <a:rPr lang="en-GB" sz="1400" dirty="0" err="1">
                <a:solidFill>
                  <a:srgbClr val="1E494F"/>
                </a:solidFill>
              </a:rPr>
              <a:t>trägt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allein</a:t>
            </a:r>
            <a:r>
              <a:rPr lang="en-GB" sz="1400" dirty="0">
                <a:solidFill>
                  <a:srgbClr val="1E494F"/>
                </a:solidFill>
              </a:rPr>
              <a:t> der </a:t>
            </a:r>
            <a:r>
              <a:rPr lang="en-GB" sz="1400" dirty="0" err="1">
                <a:solidFill>
                  <a:srgbClr val="1E494F"/>
                </a:solidFill>
              </a:rPr>
              <a:t>Verfasser</a:t>
            </a:r>
            <a:r>
              <a:rPr lang="en-GB" sz="1400" dirty="0">
                <a:solidFill>
                  <a:srgbClr val="1E494F"/>
                </a:solidFill>
              </a:rPr>
              <a:t>; die </a:t>
            </a:r>
            <a:r>
              <a:rPr lang="en-GB" sz="1400" dirty="0" err="1">
                <a:solidFill>
                  <a:srgbClr val="1E494F"/>
                </a:solidFill>
              </a:rPr>
              <a:t>Kommission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haftet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nicht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für</a:t>
            </a:r>
            <a:r>
              <a:rPr lang="en-GB" sz="1400" dirty="0">
                <a:solidFill>
                  <a:srgbClr val="1E494F"/>
                </a:solidFill>
              </a:rPr>
              <a:t> die </a:t>
            </a:r>
            <a:r>
              <a:rPr lang="en-GB" sz="1400" dirty="0" err="1">
                <a:solidFill>
                  <a:srgbClr val="1E494F"/>
                </a:solidFill>
              </a:rPr>
              <a:t>weitere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Verwendung</a:t>
            </a:r>
            <a:r>
              <a:rPr lang="en-GB" sz="1400" dirty="0">
                <a:solidFill>
                  <a:srgbClr val="1E494F"/>
                </a:solidFill>
              </a:rPr>
              <a:t> der </a:t>
            </a:r>
            <a:r>
              <a:rPr lang="en-GB" sz="1400" dirty="0" err="1">
                <a:solidFill>
                  <a:srgbClr val="1E494F"/>
                </a:solidFill>
              </a:rPr>
              <a:t>darin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enthaltenen</a:t>
            </a:r>
            <a:r>
              <a:rPr lang="en-GB" sz="1400" dirty="0">
                <a:solidFill>
                  <a:srgbClr val="1E494F"/>
                </a:solidFill>
              </a:rPr>
              <a:t> </a:t>
            </a:r>
            <a:r>
              <a:rPr lang="en-GB" sz="1400" dirty="0" err="1">
                <a:solidFill>
                  <a:srgbClr val="1E494F"/>
                </a:solidFill>
              </a:rPr>
              <a:t>Angaben</a:t>
            </a:r>
            <a:r>
              <a:rPr lang="en-GB" sz="1400" dirty="0">
                <a:solidFill>
                  <a:srgbClr val="1E494F"/>
                </a:solidFill>
              </a:rPr>
              <a:t>. </a:t>
            </a:r>
          </a:p>
          <a:p>
            <a:r>
              <a:rPr lang="de-DE" sz="1400" dirty="0">
                <a:solidFill>
                  <a:srgbClr val="1E49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 Gründen der besseren Lesbarkeit wird im Folgenden das generische Maskulinum verwendet. Sämtliche Personenbezeichnungen gelten gleichermaßen für alle Geschlechter.</a:t>
            </a:r>
          </a:p>
        </p:txBody>
      </p:sp>
    </p:spTree>
    <p:extLst>
      <p:ext uri="{BB962C8B-B14F-4D97-AF65-F5344CB8AC3E}">
        <p14:creationId xmlns:p14="http://schemas.microsoft.com/office/powerpoint/2010/main" val="253793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F1FD-8FD8-4907-A1AA-F2B6A8271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8715" y="1171212"/>
            <a:ext cx="7455211" cy="4300963"/>
          </a:xfrm>
        </p:spPr>
        <p:txBody>
          <a:bodyPr/>
          <a:lstStyle/>
          <a:p>
            <a:r>
              <a:rPr lang="en-US" dirty="0" err="1">
                <a:solidFill>
                  <a:srgbClr val="1E494F"/>
                </a:solidFill>
              </a:rPr>
              <a:t>Jeder</a:t>
            </a:r>
            <a:r>
              <a:rPr lang="en-US" dirty="0">
                <a:solidFill>
                  <a:srgbClr val="1E494F"/>
                </a:solidFill>
              </a:rPr>
              <a:t> ist </a:t>
            </a:r>
            <a:r>
              <a:rPr lang="en-US" dirty="0" err="1">
                <a:solidFill>
                  <a:srgbClr val="1E494F"/>
                </a:solidFill>
              </a:rPr>
              <a:t>qualifiziert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denn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jeder</a:t>
            </a:r>
            <a:r>
              <a:rPr lang="en-US" dirty="0">
                <a:solidFill>
                  <a:srgbClr val="1E494F"/>
                </a:solidFill>
              </a:rPr>
              <a:t> von </a:t>
            </a:r>
            <a:r>
              <a:rPr lang="en-US" dirty="0" err="1">
                <a:solidFill>
                  <a:srgbClr val="1E494F"/>
                </a:solidFill>
              </a:rPr>
              <a:t>uns</a:t>
            </a:r>
            <a:r>
              <a:rPr lang="en-US" dirty="0">
                <a:solidFill>
                  <a:srgbClr val="1E494F"/>
                </a:solidFill>
              </a:rPr>
              <a:t> hat </a:t>
            </a:r>
            <a:r>
              <a:rPr lang="en-US" dirty="0" err="1">
                <a:solidFill>
                  <a:srgbClr val="1E494F"/>
                </a:solidFill>
              </a:rPr>
              <a:t>Fähigkeiten</a:t>
            </a:r>
            <a:r>
              <a:rPr lang="en-US" dirty="0">
                <a:solidFill>
                  <a:srgbClr val="1E494F"/>
                </a:solidFill>
              </a:rPr>
              <a:t>, Wissen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Erfahrung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für</a:t>
            </a:r>
            <a:r>
              <a:rPr lang="en-US" dirty="0">
                <a:solidFill>
                  <a:srgbClr val="1E494F"/>
                </a:solidFill>
              </a:rPr>
              <a:t> die </a:t>
            </a:r>
            <a:r>
              <a:rPr lang="en-US" dirty="0" err="1">
                <a:solidFill>
                  <a:srgbClr val="1E494F"/>
                </a:solidFill>
              </a:rPr>
              <a:t>andere</a:t>
            </a:r>
            <a:r>
              <a:rPr lang="en-US" dirty="0">
                <a:solidFill>
                  <a:srgbClr val="1E494F"/>
                </a:solidFill>
              </a:rPr>
              <a:t> Menschen </a:t>
            </a:r>
            <a:r>
              <a:rPr lang="en-US" dirty="0" err="1">
                <a:solidFill>
                  <a:srgbClr val="1E494F"/>
                </a:solidFill>
              </a:rPr>
              <a:t>bereit</a:t>
            </a:r>
            <a:r>
              <a:rPr lang="en-US" dirty="0">
                <a:solidFill>
                  <a:srgbClr val="1E494F"/>
                </a:solidFill>
              </a:rPr>
              <a:t> sind,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bezahlen</a:t>
            </a:r>
            <a:r>
              <a:rPr lang="en-US" dirty="0">
                <a:solidFill>
                  <a:srgbClr val="1E494F"/>
                </a:solidFill>
              </a:rPr>
              <a:t>.</a:t>
            </a:r>
          </a:p>
          <a:p>
            <a:endParaRPr lang="en-US" sz="900" dirty="0">
              <a:solidFill>
                <a:srgbClr val="1E494F"/>
              </a:solidFill>
            </a:endParaRPr>
          </a:p>
          <a:p>
            <a:r>
              <a:rPr lang="en-US" dirty="0">
                <a:solidFill>
                  <a:srgbClr val="1E494F"/>
                </a:solidFill>
              </a:rPr>
              <a:t>Die </a:t>
            </a:r>
            <a:r>
              <a:rPr lang="en-US" dirty="0" err="1">
                <a:solidFill>
                  <a:srgbClr val="1E494F"/>
                </a:solidFill>
              </a:rPr>
              <a:t>Gründung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eines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Dienstleistungsunternehmens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kann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sich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für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als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Teilzeitbeschäftigung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eignen</a:t>
            </a:r>
            <a:r>
              <a:rPr lang="en-US" dirty="0">
                <a:solidFill>
                  <a:srgbClr val="1E494F"/>
                </a:solidFill>
              </a:rPr>
              <a:t>, um </a:t>
            </a:r>
            <a:r>
              <a:rPr lang="en-US" dirty="0" err="1">
                <a:solidFill>
                  <a:srgbClr val="1E494F"/>
                </a:solidFill>
              </a:rPr>
              <a:t>zusätzliches</a:t>
            </a:r>
            <a:r>
              <a:rPr lang="en-US" dirty="0">
                <a:solidFill>
                  <a:srgbClr val="1E494F"/>
                </a:solidFill>
              </a:rPr>
              <a:t> Geld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verdienen</a:t>
            </a:r>
            <a:r>
              <a:rPr lang="en-US" dirty="0">
                <a:solidFill>
                  <a:srgbClr val="1E494F"/>
                </a:solidFill>
              </a:rPr>
              <a:t>, von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Hause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aus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arbeiten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Vollzeitgeschäft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starten</a:t>
            </a:r>
            <a:r>
              <a:rPr lang="en-US" dirty="0">
                <a:solidFill>
                  <a:srgbClr val="1E494F"/>
                </a:solidFill>
              </a:rPr>
              <a:t> und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betreiben</a:t>
            </a:r>
            <a:r>
              <a:rPr lang="en-US" dirty="0">
                <a:solidFill>
                  <a:srgbClr val="1E494F"/>
                </a:solidFill>
              </a:rPr>
              <a:t> - </a:t>
            </a:r>
            <a:r>
              <a:rPr lang="en-US" dirty="0" err="1">
                <a:solidFill>
                  <a:srgbClr val="1E494F"/>
                </a:solidFill>
              </a:rPr>
              <a:t>unabhängig</a:t>
            </a:r>
            <a:r>
              <a:rPr lang="en-US" dirty="0">
                <a:solidFill>
                  <a:srgbClr val="1E494F"/>
                </a:solidFill>
              </a:rPr>
              <a:t> von Alter, </a:t>
            </a:r>
            <a:r>
              <a:rPr lang="en-US" dirty="0" err="1">
                <a:solidFill>
                  <a:srgbClr val="1E494F"/>
                </a:solidFill>
              </a:rPr>
              <a:t>Geschäftserfahrung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Ausbildung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aktuellen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finanziellen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Ressourcen</a:t>
            </a:r>
            <a:r>
              <a:rPr lang="en-US" dirty="0">
                <a:solidFill>
                  <a:srgbClr val="1E494F"/>
                </a:solidFill>
              </a:rPr>
              <a:t>. </a:t>
            </a:r>
          </a:p>
          <a:p>
            <a:r>
              <a:rPr lang="en-US" b="1" dirty="0">
                <a:solidFill>
                  <a:srgbClr val="1E494F"/>
                </a:solidFill>
              </a:rPr>
              <a:t>SELBSTEINSCHÄTZUNG: STELL DIR DIESE FRAGE</a:t>
            </a:r>
            <a:r>
              <a:rPr lang="bs-Latn-BA" b="1" dirty="0">
                <a:solidFill>
                  <a:srgbClr val="1E494F"/>
                </a:solidFill>
              </a:rPr>
              <a:t>:</a:t>
            </a:r>
          </a:p>
          <a:p>
            <a:r>
              <a:rPr lang="en-US" dirty="0">
                <a:solidFill>
                  <a:srgbClr val="D477B3"/>
                </a:solidFill>
              </a:rPr>
              <a:t>"Welche </a:t>
            </a:r>
            <a:r>
              <a:rPr lang="en-US" dirty="0" err="1">
                <a:solidFill>
                  <a:srgbClr val="D477B3"/>
                </a:solidFill>
              </a:rPr>
              <a:t>Fähigkeit</a:t>
            </a:r>
            <a:r>
              <a:rPr lang="en-US" dirty="0">
                <a:solidFill>
                  <a:srgbClr val="D477B3"/>
                </a:solidFill>
              </a:rPr>
              <a:t>(</a:t>
            </a:r>
            <a:r>
              <a:rPr lang="en-US" dirty="0" err="1">
                <a:solidFill>
                  <a:srgbClr val="D477B3"/>
                </a:solidFill>
              </a:rPr>
              <a:t>en</a:t>
            </a:r>
            <a:r>
              <a:rPr lang="en-US" dirty="0">
                <a:solidFill>
                  <a:srgbClr val="D477B3"/>
                </a:solidFill>
              </a:rPr>
              <a:t>) hast du, die man </a:t>
            </a:r>
            <a:r>
              <a:rPr lang="en-US" dirty="0" err="1">
                <a:solidFill>
                  <a:srgbClr val="D477B3"/>
                </a:solidFill>
              </a:rPr>
              <a:t>als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Dienstleistung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verkaufen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kann</a:t>
            </a:r>
            <a:r>
              <a:rPr lang="en-US" dirty="0">
                <a:solidFill>
                  <a:srgbClr val="D477B3"/>
                </a:solidFill>
              </a:rPr>
              <a:t>?"</a:t>
            </a:r>
          </a:p>
          <a:p>
            <a:endParaRPr lang="en-US" dirty="0"/>
          </a:p>
        </p:txBody>
      </p:sp>
      <p:grpSp>
        <p:nvGrpSpPr>
          <p:cNvPr id="4" name="Google Shape;591;p39">
            <a:extLst>
              <a:ext uri="{FF2B5EF4-FFF2-40B4-BE49-F238E27FC236}">
                <a16:creationId xmlns:a16="http://schemas.microsoft.com/office/drawing/2014/main" id="{1F291A6F-BC09-440B-9483-54F11A4DBCB7}"/>
              </a:ext>
            </a:extLst>
          </p:cNvPr>
          <p:cNvGrpSpPr/>
          <p:nvPr/>
        </p:nvGrpSpPr>
        <p:grpSpPr>
          <a:xfrm>
            <a:off x="308996" y="996202"/>
            <a:ext cx="741199" cy="697353"/>
            <a:chOff x="5972700" y="2330200"/>
            <a:chExt cx="411625" cy="387275"/>
          </a:xfrm>
        </p:grpSpPr>
        <p:sp>
          <p:nvSpPr>
            <p:cNvPr id="5" name="Google Shape;592;p39">
              <a:extLst>
                <a:ext uri="{FF2B5EF4-FFF2-40B4-BE49-F238E27FC236}">
                  <a16:creationId xmlns:a16="http://schemas.microsoft.com/office/drawing/2014/main" id="{AA30E67F-11C9-4294-B130-96860F3F069A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3;p39">
              <a:extLst>
                <a:ext uri="{FF2B5EF4-FFF2-40B4-BE49-F238E27FC236}">
                  <a16:creationId xmlns:a16="http://schemas.microsoft.com/office/drawing/2014/main" id="{DB2B4AD3-3746-40C2-92AC-C998ED0D9276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953E46-5B88-4440-84EE-0FD1F9B118C1}"/>
              </a:ext>
            </a:extLst>
          </p:cNvPr>
          <p:cNvGrpSpPr/>
          <p:nvPr/>
        </p:nvGrpSpPr>
        <p:grpSpPr>
          <a:xfrm>
            <a:off x="9090558" y="2066729"/>
            <a:ext cx="1770482" cy="3490791"/>
            <a:chOff x="8658348" y="4487709"/>
            <a:chExt cx="915619" cy="2087999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81086306-E05F-400B-B6FF-0EC9D87D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348" y="4487709"/>
              <a:ext cx="915619" cy="2087999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39A2BA19-DFED-415E-A061-8F0C11277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136852" y="5654911"/>
              <a:ext cx="179368" cy="195618"/>
            </a:xfrm>
            <a:prstGeom prst="rect">
              <a:avLst/>
            </a:prstGeom>
          </p:spPr>
        </p:pic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1F0AD0-9BA8-4E92-A9C4-E633F6553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9160" y="311355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 dirty="0"/>
              <a:t>DIENSTLEISTUNGEN WENN DAS BUDGET KNAPP IST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3985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F1FD-8FD8-4907-A1AA-F2B6A8271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656" y="1458365"/>
            <a:ext cx="8817149" cy="4300963"/>
          </a:xfrm>
        </p:spPr>
        <p:txBody>
          <a:bodyPr/>
          <a:lstStyle/>
          <a:p>
            <a:r>
              <a:rPr lang="en-US" dirty="0" err="1">
                <a:solidFill>
                  <a:srgbClr val="1E494F"/>
                </a:solidFill>
              </a:rPr>
              <a:t>Bequeme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Verbraucher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suchen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immer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nach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Möglichkeit</a:t>
            </a:r>
            <a:r>
              <a:rPr lang="en-US" dirty="0">
                <a:solidFill>
                  <a:srgbClr val="1E494F"/>
                </a:solidFill>
              </a:rPr>
              <a:t>, Dinge </a:t>
            </a:r>
            <a:r>
              <a:rPr lang="en-US" dirty="0" err="1">
                <a:solidFill>
                  <a:srgbClr val="1E494F"/>
                </a:solidFill>
              </a:rPr>
              <a:t>besser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schneller</a:t>
            </a:r>
            <a:r>
              <a:rPr lang="en-US" dirty="0">
                <a:solidFill>
                  <a:srgbClr val="1E494F"/>
                </a:solidFill>
              </a:rPr>
              <a:t> und </a:t>
            </a:r>
            <a:r>
              <a:rPr lang="en-US" dirty="0" err="1">
                <a:solidFill>
                  <a:srgbClr val="1E494F"/>
                </a:solidFill>
              </a:rPr>
              <a:t>billiger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erledigen</a:t>
            </a:r>
            <a:r>
              <a:rPr lang="en-US" dirty="0">
                <a:solidFill>
                  <a:srgbClr val="1E494F"/>
                </a:solidFill>
              </a:rPr>
              <a:t> - </a:t>
            </a:r>
            <a:r>
              <a:rPr lang="en-US" dirty="0" err="1">
                <a:solidFill>
                  <a:srgbClr val="1E494F"/>
                </a:solidFill>
              </a:rPr>
              <a:t>wie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kann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dein</a:t>
            </a:r>
            <a:r>
              <a:rPr lang="en-US" dirty="0">
                <a:solidFill>
                  <a:srgbClr val="1E494F"/>
                </a:solidFill>
              </a:rPr>
              <a:t> Service </a:t>
            </a:r>
            <a:r>
              <a:rPr lang="en-US" dirty="0" err="1">
                <a:solidFill>
                  <a:srgbClr val="1E494F"/>
                </a:solidFill>
              </a:rPr>
              <a:t>dabei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helfen</a:t>
            </a:r>
            <a:r>
              <a:rPr lang="en-US" dirty="0">
                <a:solidFill>
                  <a:srgbClr val="1E494F"/>
                </a:solidFill>
              </a:rPr>
              <a:t>? </a:t>
            </a:r>
          </a:p>
          <a:p>
            <a:endParaRPr lang="bs-Latn-BA" dirty="0">
              <a:solidFill>
                <a:srgbClr val="1E494F"/>
              </a:solidFill>
            </a:endParaRPr>
          </a:p>
          <a:p>
            <a:r>
              <a:rPr lang="en-US" dirty="0">
                <a:solidFill>
                  <a:srgbClr val="C54A9A"/>
                </a:solidFill>
              </a:rPr>
              <a:t>Lass </a:t>
            </a:r>
            <a:r>
              <a:rPr lang="en-US" dirty="0" err="1">
                <a:solidFill>
                  <a:srgbClr val="C54A9A"/>
                </a:solidFill>
              </a:rPr>
              <a:t>uns</a:t>
            </a:r>
            <a:r>
              <a:rPr lang="en-US" dirty="0">
                <a:solidFill>
                  <a:srgbClr val="C54A9A"/>
                </a:solidFill>
              </a:rPr>
              <a:t> </a:t>
            </a:r>
            <a:r>
              <a:rPr lang="en-US" dirty="0" err="1">
                <a:solidFill>
                  <a:srgbClr val="C54A9A"/>
                </a:solidFill>
              </a:rPr>
              <a:t>nur</a:t>
            </a:r>
            <a:r>
              <a:rPr lang="en-US" dirty="0">
                <a:solidFill>
                  <a:srgbClr val="C54A9A"/>
                </a:solidFill>
              </a:rPr>
              <a:t> ZWEI </a:t>
            </a:r>
            <a:r>
              <a:rPr lang="en-US" dirty="0" err="1">
                <a:solidFill>
                  <a:srgbClr val="C54A9A"/>
                </a:solidFill>
              </a:rPr>
              <a:t>Bereiche</a:t>
            </a:r>
            <a:r>
              <a:rPr lang="en-US" dirty="0">
                <a:solidFill>
                  <a:srgbClr val="C54A9A"/>
                </a:solidFill>
              </a:rPr>
              <a:t> der </a:t>
            </a:r>
            <a:r>
              <a:rPr lang="en-US" dirty="0" err="1">
                <a:solidFill>
                  <a:srgbClr val="C54A9A"/>
                </a:solidFill>
              </a:rPr>
              <a:t>vielen</a:t>
            </a:r>
            <a:r>
              <a:rPr lang="en-US" dirty="0">
                <a:solidFill>
                  <a:srgbClr val="C54A9A"/>
                </a:solidFill>
              </a:rPr>
              <a:t> </a:t>
            </a:r>
            <a:r>
              <a:rPr lang="en-US" dirty="0" err="1">
                <a:solidFill>
                  <a:srgbClr val="C54A9A"/>
                </a:solidFill>
              </a:rPr>
              <a:t>Möglichkeiten</a:t>
            </a:r>
            <a:r>
              <a:rPr lang="en-US" dirty="0">
                <a:solidFill>
                  <a:srgbClr val="C54A9A"/>
                </a:solidFill>
              </a:rPr>
              <a:t> </a:t>
            </a:r>
            <a:r>
              <a:rPr lang="en-US" dirty="0" err="1">
                <a:solidFill>
                  <a:srgbClr val="C54A9A"/>
                </a:solidFill>
              </a:rPr>
              <a:t>betrachten</a:t>
            </a:r>
            <a:r>
              <a:rPr lang="bs-Latn-BA" dirty="0">
                <a:solidFill>
                  <a:srgbClr val="C54A9A"/>
                </a:solidFill>
              </a:rPr>
              <a:t>:</a:t>
            </a:r>
            <a:endParaRPr lang="en-US" dirty="0">
              <a:solidFill>
                <a:srgbClr val="C54A9A"/>
              </a:solidFill>
            </a:endParaRPr>
          </a:p>
          <a:p>
            <a:pPr marL="342900" indent="-342900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E494F"/>
                </a:solidFill>
              </a:rPr>
              <a:t>Persönliche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Dienstleistungen</a:t>
            </a:r>
            <a:r>
              <a:rPr lang="en-US" dirty="0">
                <a:solidFill>
                  <a:srgbClr val="1E494F"/>
                </a:solidFill>
              </a:rPr>
              <a:t>/ </a:t>
            </a:r>
            <a:r>
              <a:rPr lang="en-US" dirty="0" err="1">
                <a:solidFill>
                  <a:srgbClr val="1E494F"/>
                </a:solidFill>
              </a:rPr>
              <a:t>Heimdienste</a:t>
            </a:r>
            <a:endParaRPr lang="en-US" dirty="0">
              <a:solidFill>
                <a:srgbClr val="1E494F"/>
              </a:solidFill>
            </a:endParaRPr>
          </a:p>
          <a:p>
            <a:pPr marL="342900" indent="-342900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E494F"/>
                </a:solidFill>
              </a:rPr>
              <a:t>Unternehmensdienstleistungen</a:t>
            </a:r>
            <a:endParaRPr lang="en-US" dirty="0">
              <a:solidFill>
                <a:srgbClr val="1E494F"/>
              </a:solidFill>
            </a:endParaRPr>
          </a:p>
        </p:txBody>
      </p:sp>
      <p:grpSp>
        <p:nvGrpSpPr>
          <p:cNvPr id="4" name="Google Shape;591;p39">
            <a:extLst>
              <a:ext uri="{FF2B5EF4-FFF2-40B4-BE49-F238E27FC236}">
                <a16:creationId xmlns:a16="http://schemas.microsoft.com/office/drawing/2014/main" id="{1F291A6F-BC09-440B-9483-54F11A4DBCB7}"/>
              </a:ext>
            </a:extLst>
          </p:cNvPr>
          <p:cNvGrpSpPr/>
          <p:nvPr/>
        </p:nvGrpSpPr>
        <p:grpSpPr>
          <a:xfrm>
            <a:off x="308996" y="996202"/>
            <a:ext cx="741199" cy="697353"/>
            <a:chOff x="5972700" y="2330200"/>
            <a:chExt cx="411625" cy="387275"/>
          </a:xfrm>
        </p:grpSpPr>
        <p:sp>
          <p:nvSpPr>
            <p:cNvPr id="5" name="Google Shape;592;p39">
              <a:extLst>
                <a:ext uri="{FF2B5EF4-FFF2-40B4-BE49-F238E27FC236}">
                  <a16:creationId xmlns:a16="http://schemas.microsoft.com/office/drawing/2014/main" id="{AA30E67F-11C9-4294-B130-96860F3F069A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3;p39">
              <a:extLst>
                <a:ext uri="{FF2B5EF4-FFF2-40B4-BE49-F238E27FC236}">
                  <a16:creationId xmlns:a16="http://schemas.microsoft.com/office/drawing/2014/main" id="{DB2B4AD3-3746-40C2-92AC-C998ED0D9276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312DF-6FA1-48D6-AA48-693FE011AA46}"/>
              </a:ext>
            </a:extLst>
          </p:cNvPr>
          <p:cNvGrpSpPr/>
          <p:nvPr/>
        </p:nvGrpSpPr>
        <p:grpSpPr>
          <a:xfrm>
            <a:off x="7450963" y="3429000"/>
            <a:ext cx="2973197" cy="2382115"/>
            <a:chOff x="3176243" y="4823315"/>
            <a:chExt cx="2168525" cy="1747076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6361D0F0-65F1-4B64-8251-E34E10F6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6243" y="4846366"/>
              <a:ext cx="2168525" cy="17240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582B78F-B9D8-444B-8CE9-86EDBDEA2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5422" y="4823315"/>
              <a:ext cx="241903" cy="263817"/>
            </a:xfrm>
            <a:prstGeom prst="rect">
              <a:avLst/>
            </a:prstGeom>
          </p:spPr>
        </p:pic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3D6543A-0689-479A-93BC-11F234033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9160" y="311355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 dirty="0"/>
              <a:t>DIENSTLEISTUNGEN WENN DAS BUDGET KNAPP IST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52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B9330-9AEE-4DA0-941A-E7B197C0A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7972" y="569619"/>
            <a:ext cx="6394692" cy="138166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C54A9A"/>
                </a:solidFill>
              </a:rPr>
              <a:t>PERSÖNLICHE DIENSTLEISTUNGEN/ HEIMDIENSTE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630B8-CECD-491D-A2FC-65E3EA425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7972" y="1693555"/>
            <a:ext cx="6758419" cy="3644887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3495675" algn="l"/>
              </a:tabLst>
            </a:pPr>
            <a:r>
              <a:rPr lang="en-IE" b="1" dirty="0">
                <a:solidFill>
                  <a:srgbClr val="1E494F"/>
                </a:solidFill>
              </a:rPr>
              <a:t>Nur </a:t>
            </a:r>
            <a:r>
              <a:rPr lang="en-IE" b="1" dirty="0" err="1">
                <a:solidFill>
                  <a:srgbClr val="1E494F"/>
                </a:solidFill>
              </a:rPr>
              <a:t>einige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Beispiele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für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persönliche</a:t>
            </a:r>
            <a:r>
              <a:rPr lang="en-IE" b="1" dirty="0">
                <a:solidFill>
                  <a:srgbClr val="1E494F"/>
                </a:solidFill>
              </a:rPr>
              <a:t>/</a:t>
            </a:r>
            <a:r>
              <a:rPr lang="en-IE" b="1" dirty="0" err="1">
                <a:solidFill>
                  <a:srgbClr val="1E494F"/>
                </a:solidFill>
              </a:rPr>
              <a:t>heimische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Dienstleistungsgeschäfte</a:t>
            </a:r>
            <a:r>
              <a:rPr lang="en-IE" b="1" dirty="0">
                <a:solidFill>
                  <a:srgbClr val="1E494F"/>
                </a:solidFill>
              </a:rPr>
              <a:t>, </a:t>
            </a:r>
            <a:r>
              <a:rPr lang="en-IE" b="1" dirty="0" err="1">
                <a:solidFill>
                  <a:srgbClr val="1E494F"/>
                </a:solidFill>
              </a:rPr>
              <a:t>bei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denen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deine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Dienstleistungen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vom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Endverbraucher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gekauft</a:t>
            </a:r>
            <a:r>
              <a:rPr lang="en-IE" b="1" dirty="0">
                <a:solidFill>
                  <a:srgbClr val="1E494F"/>
                </a:solidFill>
              </a:rPr>
              <a:t> </a:t>
            </a:r>
            <a:r>
              <a:rPr lang="en-IE" b="1" dirty="0" err="1">
                <a:solidFill>
                  <a:srgbClr val="1E494F"/>
                </a:solidFill>
              </a:rPr>
              <a:t>werden</a:t>
            </a:r>
            <a:r>
              <a:rPr lang="en-IE" b="1" dirty="0">
                <a:solidFill>
                  <a:srgbClr val="1E494F"/>
                </a:solidFill>
              </a:rPr>
              <a:t> ...</a:t>
            </a: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Persönliche</a:t>
            </a:r>
            <a:r>
              <a:rPr lang="en-IE" dirty="0">
                <a:solidFill>
                  <a:srgbClr val="1E494F"/>
                </a:solidFill>
              </a:rPr>
              <a:t> </a:t>
            </a:r>
            <a:r>
              <a:rPr lang="en-IE" dirty="0" err="1">
                <a:solidFill>
                  <a:srgbClr val="1E494F"/>
                </a:solidFill>
              </a:rPr>
              <a:t>Köchin</a:t>
            </a:r>
            <a:endParaRPr lang="en-IE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Schneiderin</a:t>
            </a:r>
            <a:r>
              <a:rPr lang="en-IE" dirty="0">
                <a:solidFill>
                  <a:srgbClr val="1E494F"/>
                </a:solidFill>
              </a:rPr>
              <a:t>, </a:t>
            </a:r>
            <a:r>
              <a:rPr lang="en-IE" dirty="0" err="1">
                <a:solidFill>
                  <a:srgbClr val="1E494F"/>
                </a:solidFill>
              </a:rPr>
              <a:t>Änderungen</a:t>
            </a:r>
            <a:r>
              <a:rPr lang="en-IE" dirty="0">
                <a:solidFill>
                  <a:srgbClr val="1E494F"/>
                </a:solidFill>
              </a:rPr>
              <a:t> an </a:t>
            </a:r>
            <a:r>
              <a:rPr lang="en-IE" dirty="0" err="1">
                <a:solidFill>
                  <a:srgbClr val="1E494F"/>
                </a:solidFill>
              </a:rPr>
              <a:t>Kleidungsstücken</a:t>
            </a:r>
            <a:endParaRPr lang="en-IE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Landschaftsgärtnerin</a:t>
            </a:r>
            <a:endParaRPr lang="en-IE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Fitnesstrainerin</a:t>
            </a:r>
            <a:endParaRPr lang="en-IE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Ernährungsberaterin</a:t>
            </a:r>
            <a:endParaRPr lang="en-IE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Musik</a:t>
            </a:r>
            <a:r>
              <a:rPr lang="en-IE" dirty="0">
                <a:solidFill>
                  <a:srgbClr val="1E494F"/>
                </a:solidFill>
              </a:rPr>
              <a:t> </a:t>
            </a:r>
            <a:r>
              <a:rPr lang="en-IE" dirty="0" err="1">
                <a:solidFill>
                  <a:srgbClr val="1E494F"/>
                </a:solidFill>
              </a:rPr>
              <a:t>Nachhilfelehrerin</a:t>
            </a:r>
            <a:endParaRPr lang="en-IE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IE" dirty="0" err="1">
                <a:solidFill>
                  <a:srgbClr val="1E494F"/>
                </a:solidFill>
              </a:rPr>
              <a:t>Kinderanimateurin</a:t>
            </a:r>
            <a:br>
              <a:rPr lang="en-IE" dirty="0">
                <a:solidFill>
                  <a:srgbClr val="1E494F"/>
                </a:solidFill>
              </a:rPr>
            </a:br>
            <a:endParaRPr lang="en-IE" dirty="0">
              <a:solidFill>
                <a:srgbClr val="1E494F"/>
              </a:solidFill>
            </a:endParaRP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r>
              <a:rPr lang="en-IE" b="1" dirty="0">
                <a:solidFill>
                  <a:srgbClr val="56C6E5"/>
                </a:solidFill>
              </a:rPr>
              <a:t>ÜBUNG: WELCHE </a:t>
            </a:r>
            <a:r>
              <a:rPr lang="de-DE" b="1" dirty="0">
                <a:solidFill>
                  <a:srgbClr val="56C6E5"/>
                </a:solidFill>
              </a:rPr>
              <a:t>DIENSTLEISTUNGEN FALLEN DIR NOCH EIN?</a:t>
            </a:r>
            <a:endParaRPr lang="en-US" b="1" dirty="0">
              <a:solidFill>
                <a:srgbClr val="56C6E5"/>
              </a:solidFill>
            </a:endParaRPr>
          </a:p>
          <a:p>
            <a:endParaRPr lang="en-US" dirty="0"/>
          </a:p>
        </p:txBody>
      </p:sp>
      <p:grpSp>
        <p:nvGrpSpPr>
          <p:cNvPr id="4" name="Google Shape;591;p39">
            <a:extLst>
              <a:ext uri="{FF2B5EF4-FFF2-40B4-BE49-F238E27FC236}">
                <a16:creationId xmlns:a16="http://schemas.microsoft.com/office/drawing/2014/main" id="{078D26A0-E2B2-4E84-8F84-EB7C205E8E98}"/>
              </a:ext>
            </a:extLst>
          </p:cNvPr>
          <p:cNvGrpSpPr/>
          <p:nvPr/>
        </p:nvGrpSpPr>
        <p:grpSpPr>
          <a:xfrm>
            <a:off x="308996" y="996202"/>
            <a:ext cx="741199" cy="697353"/>
            <a:chOff x="5972700" y="2330200"/>
            <a:chExt cx="411625" cy="387275"/>
          </a:xfrm>
        </p:grpSpPr>
        <p:sp>
          <p:nvSpPr>
            <p:cNvPr id="5" name="Google Shape;592;p39">
              <a:extLst>
                <a:ext uri="{FF2B5EF4-FFF2-40B4-BE49-F238E27FC236}">
                  <a16:creationId xmlns:a16="http://schemas.microsoft.com/office/drawing/2014/main" id="{B9B9A37B-350E-4CEC-B5F4-851E51CC4F2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3;p39">
              <a:extLst>
                <a:ext uri="{FF2B5EF4-FFF2-40B4-BE49-F238E27FC236}">
                  <a16:creationId xmlns:a16="http://schemas.microsoft.com/office/drawing/2014/main" id="{BD645FE3-9591-4838-BA94-93D15D7949CA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4E0139-AFB1-4E7A-A176-35D2FEBC7265}"/>
              </a:ext>
            </a:extLst>
          </p:cNvPr>
          <p:cNvGrpSpPr/>
          <p:nvPr/>
        </p:nvGrpSpPr>
        <p:grpSpPr>
          <a:xfrm>
            <a:off x="8635999" y="2198158"/>
            <a:ext cx="2810195" cy="3415327"/>
            <a:chOff x="8154988" y="486113"/>
            <a:chExt cx="1401763" cy="194945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4CEF069E-325C-48FC-B364-5E18A89BA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988" y="486113"/>
              <a:ext cx="1401763" cy="194945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C325D5DF-91AD-4AEA-B01B-868B0EA9B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85402" flipH="1">
              <a:off x="9081358" y="1478570"/>
              <a:ext cx="273791" cy="298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46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2075" y="508789"/>
            <a:ext cx="9472668" cy="1503672"/>
          </a:xfrm>
        </p:spPr>
        <p:txBody>
          <a:bodyPr>
            <a:normAutofit/>
          </a:bodyPr>
          <a:lstStyle/>
          <a:p>
            <a:r>
              <a:rPr lang="en-US" sz="3200" dirty="0"/>
              <a:t>VERKAUF EINER PERSÖNLICHEN DIENSTLEISTUNG </a:t>
            </a:r>
          </a:p>
          <a:p>
            <a:r>
              <a:rPr lang="en-US" sz="3200" dirty="0"/>
              <a:t>– </a:t>
            </a:r>
            <a:r>
              <a:rPr lang="en-US" sz="3200" dirty="0" err="1">
                <a:solidFill>
                  <a:schemeClr val="bg1"/>
                </a:solidFill>
                <a:highlight>
                  <a:srgbClr val="F26B27"/>
                </a:highlight>
              </a:rPr>
              <a:t>ein</a:t>
            </a:r>
            <a:r>
              <a:rPr lang="en-US" sz="3200" dirty="0">
                <a:solidFill>
                  <a:schemeClr val="bg1"/>
                </a:solidFill>
                <a:highlight>
                  <a:srgbClr val="F26B27"/>
                </a:highlight>
              </a:rPr>
              <a:t> </a:t>
            </a:r>
            <a:r>
              <a:rPr lang="en-US" sz="3200" dirty="0" err="1">
                <a:solidFill>
                  <a:schemeClr val="bg1"/>
                </a:solidFill>
                <a:highlight>
                  <a:srgbClr val="F26B27"/>
                </a:highlight>
              </a:rPr>
              <a:t>Beispiel</a:t>
            </a:r>
            <a:endParaRPr lang="en-US" sz="3200" dirty="0">
              <a:solidFill>
                <a:schemeClr val="bg1"/>
              </a:solidFill>
              <a:highlight>
                <a:srgbClr val="F26B27"/>
              </a:highlight>
            </a:endParaRPr>
          </a:p>
          <a:p>
            <a:endParaRPr lang="en-US" dirty="0"/>
          </a:p>
        </p:txBody>
      </p:sp>
      <p:grpSp>
        <p:nvGrpSpPr>
          <p:cNvPr id="7" name="Google Shape;674;p39"/>
          <p:cNvGrpSpPr/>
          <p:nvPr/>
        </p:nvGrpSpPr>
        <p:grpSpPr>
          <a:xfrm>
            <a:off x="281429" y="1056648"/>
            <a:ext cx="685838" cy="685800"/>
            <a:chOff x="576250" y="4319400"/>
            <a:chExt cx="442075" cy="442050"/>
          </a:xfrm>
        </p:grpSpPr>
        <p:sp>
          <p:nvSpPr>
            <p:cNvPr id="8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08E60-B1A8-45B8-85D9-F8322A9B2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2075" y="1655530"/>
            <a:ext cx="9120790" cy="3001108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highlight>
                  <a:srgbClr val="C54A9A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WATCH</a:t>
            </a:r>
          </a:p>
          <a:p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Triff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Karoun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Baghboudarian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eine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syrische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Musikerin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die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ihr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eigenes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Unternehmen </a:t>
            </a:r>
            <a:r>
              <a:rPr lang="en-GB" sz="2800" b="1" dirty="0">
                <a:solidFill>
                  <a:srgbClr val="F26B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KIDDY ORCHESTRA 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Groningen,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Niederlande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betreibt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Sie hat eine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faszinierende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Geschichte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erzählen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E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GB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2" name="Online Media 1" title="interview V2">
            <a:hlinkClick r:id="" action="ppaction://media"/>
            <a:extLst>
              <a:ext uri="{FF2B5EF4-FFF2-40B4-BE49-F238E27FC236}">
                <a16:creationId xmlns:a16="http://schemas.microsoft.com/office/drawing/2014/main" id="{300858EF-FD3F-43A4-A735-716B306644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69227" y="3475534"/>
            <a:ext cx="5086154" cy="28736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5912D3-4ED9-4427-9C7F-BF2EB3B41435}"/>
              </a:ext>
            </a:extLst>
          </p:cNvPr>
          <p:cNvSpPr txBox="1"/>
          <p:nvPr/>
        </p:nvSpPr>
        <p:spPr>
          <a:xfrm>
            <a:off x="1602075" y="4116460"/>
            <a:ext cx="25025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Besuche </a:t>
            </a:r>
            <a:r>
              <a:rPr lang="de-DE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Karouns</a:t>
            </a: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Website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2800" dirty="0" err="1">
                <a:hlinkClick r:id="rId4"/>
              </a:rPr>
              <a:t>Medien</a:t>
            </a:r>
            <a:r>
              <a:rPr lang="en-IE" sz="2800" dirty="0">
                <a:hlinkClick r:id="rId4"/>
              </a:rPr>
              <a:t> - </a:t>
            </a:r>
            <a:r>
              <a:rPr lang="en-IE" sz="2800" dirty="0" err="1">
                <a:hlinkClick r:id="rId4"/>
              </a:rPr>
              <a:t>Karoun</a:t>
            </a:r>
            <a:r>
              <a:rPr lang="en-IE" sz="2800" dirty="0">
                <a:hlinkClick r:id="rId4"/>
              </a:rPr>
              <a:t> </a:t>
            </a:r>
            <a:r>
              <a:rPr lang="en-IE" sz="2800" dirty="0" err="1">
                <a:hlinkClick r:id="rId4"/>
              </a:rPr>
              <a:t>Musik</a:t>
            </a:r>
            <a:r>
              <a:rPr lang="en-IE" sz="2800" dirty="0">
                <a:hlinkClick r:id="rId4"/>
              </a:rPr>
              <a:t> </a:t>
            </a:r>
            <a:endParaRPr lang="en-IE" sz="28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9D96832-6C8B-D34B-9851-0658A2C4AC91}"/>
              </a:ext>
            </a:extLst>
          </p:cNvPr>
          <p:cNvSpPr/>
          <p:nvPr/>
        </p:nvSpPr>
        <p:spPr>
          <a:xfrm>
            <a:off x="10722865" y="379826"/>
            <a:ext cx="148166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Um das Video mit deutschen Untertiteln zu sehen, bitten wir dich, den </a:t>
            </a:r>
            <a:r>
              <a:rPr lang="de-DE" sz="105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</a:t>
            </a:r>
            <a:r>
              <a:rPr lang="de-DE" sz="105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-Link im Browser zu öffnen. Klicke dafür auf das </a:t>
            </a:r>
            <a:r>
              <a:rPr lang="de-DE" sz="105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</a:t>
            </a:r>
            <a:r>
              <a:rPr lang="de-DE" sz="105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-Symbol unten rechts. Anschließend kannst du mit einem Klick auf „Untertitel“ die englischen Untertitel aktivieren. Um nun die deutsche Untertitelung einzustellen, gehe bitte auf „Einstellungen“ -&gt; „Untertitel“ -&gt; „Automatisch übersetzen“ und wählen aus den angeführten Sprachen die Option „Deutsch“.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DABFBE3-E350-4A53-89D9-624C5BC44D16}"/>
              </a:ext>
            </a:extLst>
          </p:cNvPr>
          <p:cNvSpPr txBox="1"/>
          <p:nvPr/>
        </p:nvSpPr>
        <p:spPr>
          <a:xfrm>
            <a:off x="0" y="3680923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2075" y="536579"/>
            <a:ext cx="7925617" cy="1503672"/>
          </a:xfrm>
        </p:spPr>
        <p:txBody>
          <a:bodyPr>
            <a:normAutofit/>
          </a:bodyPr>
          <a:lstStyle/>
          <a:p>
            <a:r>
              <a:rPr lang="en-US" sz="3200"/>
              <a:t>VERKAUF EINER PERSÖNLICHEN DIENSTLEISTUNG - </a:t>
            </a:r>
            <a:r>
              <a:rPr lang="en-US" sz="3200">
                <a:solidFill>
                  <a:schemeClr val="bg1"/>
                </a:solidFill>
                <a:highlight>
                  <a:srgbClr val="F26B27"/>
                </a:highlight>
              </a:rPr>
              <a:t>ein Beispiel </a:t>
            </a:r>
            <a:endParaRPr lang="en-US" sz="3200"/>
          </a:p>
          <a:p>
            <a:endParaRPr lang="en-US"/>
          </a:p>
        </p:txBody>
      </p:sp>
      <p:grpSp>
        <p:nvGrpSpPr>
          <p:cNvPr id="7" name="Google Shape;674;p39"/>
          <p:cNvGrpSpPr/>
          <p:nvPr/>
        </p:nvGrpSpPr>
        <p:grpSpPr>
          <a:xfrm>
            <a:off x="281429" y="1056648"/>
            <a:ext cx="685838" cy="685800"/>
            <a:chOff x="576250" y="4319400"/>
            <a:chExt cx="442075" cy="442050"/>
          </a:xfrm>
        </p:grpSpPr>
        <p:sp>
          <p:nvSpPr>
            <p:cNvPr id="8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08E60-B1A8-45B8-85D9-F8322A9B2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2075" y="1696955"/>
            <a:ext cx="7013605" cy="3001108"/>
          </a:xfrm>
        </p:spPr>
        <p:txBody>
          <a:bodyPr/>
          <a:lstStyle/>
          <a:p>
            <a:pPr algn="l"/>
            <a:r>
              <a:rPr lang="en-GB" b="0" i="0" u="none" strike="noStrike" dirty="0">
                <a:solidFill>
                  <a:schemeClr val="tx1"/>
                </a:solidFill>
                <a:effectLst/>
              </a:rPr>
              <a:t>Mira Garvin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lebt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in Dublin,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stammt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aber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ursprünglich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aus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u="none" strike="noStrike" dirty="0">
                <a:solidFill>
                  <a:schemeClr val="tx1"/>
                </a:solidFill>
                <a:effectLst/>
              </a:rPr>
              <a:t>Mauritius </a:t>
            </a:r>
            <a:r>
              <a:rPr lang="en-GB" b="0" i="0" dirty="0">
                <a:solidFill>
                  <a:schemeClr val="tx1"/>
                </a:solidFill>
                <a:effectLst/>
              </a:rPr>
              <a:t>und hat in ihrer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Wahlheimat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ihre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Leidenschaft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für Essen in ein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Geschäft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als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Gesundheits</a:t>
            </a:r>
            <a:r>
              <a:rPr lang="en-GB" b="0" i="0" dirty="0">
                <a:solidFill>
                  <a:schemeClr val="tx1"/>
                </a:solidFill>
                <a:effectLst/>
              </a:rPr>
              <a:t>- und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Ernährungscoach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verwandelt</a:t>
            </a:r>
            <a:r>
              <a:rPr lang="en-GB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0" i="0" dirty="0">
                <a:solidFill>
                  <a:schemeClr val="tx1"/>
                </a:solidFill>
                <a:effectLst/>
              </a:rPr>
              <a:t>Die </a:t>
            </a:r>
            <a:r>
              <a:rPr lang="en-GB" dirty="0" err="1">
                <a:solidFill>
                  <a:schemeClr val="tx1"/>
                </a:solidFill>
              </a:rPr>
              <a:t>Herausforderungen</a:t>
            </a:r>
            <a:r>
              <a:rPr lang="en-GB" dirty="0">
                <a:solidFill>
                  <a:schemeClr val="tx1"/>
                </a:solidFill>
              </a:rPr>
              <a:t> des </a:t>
            </a:r>
            <a:r>
              <a:rPr lang="en-GB" dirty="0" err="1">
                <a:solidFill>
                  <a:schemeClr val="tx1"/>
                </a:solidFill>
              </a:rPr>
              <a:t>Wohlbefindens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brachten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Mira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dazu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Food-Blog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starten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sich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Ernährungsberaterin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ausbilden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lassen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dirty="0">
                <a:solidFill>
                  <a:schemeClr val="tx1"/>
                </a:solidFill>
              </a:rPr>
              <a:t>Ein </a:t>
            </a:r>
            <a:r>
              <a:rPr lang="en-GB" dirty="0" err="1">
                <a:solidFill>
                  <a:schemeClr val="tx1"/>
                </a:solidFill>
              </a:rPr>
              <a:t>Beispiel</a:t>
            </a:r>
            <a:r>
              <a:rPr lang="en-GB" dirty="0">
                <a:solidFill>
                  <a:schemeClr val="tx1"/>
                </a:solidFill>
              </a:rPr>
              <a:t> für eine ihrer </a:t>
            </a:r>
            <a:r>
              <a:rPr lang="en-GB" dirty="0" err="1">
                <a:solidFill>
                  <a:schemeClr val="tx1"/>
                </a:solidFill>
              </a:rPr>
              <a:t>Dienstleistungen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0" i="0" dirty="0">
                <a:solidFill>
                  <a:schemeClr val="tx1"/>
                </a:solidFill>
                <a:effectLst/>
              </a:rPr>
              <a:t>Sie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leitet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ein 10-wöchiges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Programm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namens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1" i="0" dirty="0">
                <a:solidFill>
                  <a:schemeClr val="tx1"/>
                </a:solidFill>
                <a:effectLst/>
              </a:rPr>
              <a:t>Project Me </a:t>
            </a:r>
            <a:r>
              <a:rPr lang="en-GB" b="0" i="0" dirty="0">
                <a:solidFill>
                  <a:schemeClr val="tx1"/>
                </a:solidFill>
                <a:effectLst/>
              </a:rPr>
              <a:t>für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Mütter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mit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Neugeborenen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das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ihnen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hilft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einfache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gesunde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Mahlzeiten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zuzubereiten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r>
              <a:rPr lang="en-GB" dirty="0">
                <a:solidFill>
                  <a:srgbClr val="444444"/>
                </a:solidFill>
                <a:hlinkClick r:id="rId2"/>
              </a:rPr>
              <a:t>https://everydaycookingwithmira.com/actionable-steps-healthier-habits/ </a:t>
            </a:r>
          </a:p>
          <a:p>
            <a:pPr algn="l"/>
            <a:endParaRPr lang="en-GB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A8741-7503-47C3-987B-5E2B45E3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752" y="-95250"/>
            <a:ext cx="2797247" cy="276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9DA81-0C99-44E6-8A6D-0642A35D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425" y="2672080"/>
            <a:ext cx="3009900" cy="412432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2599463-813B-473A-82CE-1E102E904B88}"/>
              </a:ext>
            </a:extLst>
          </p:cNvPr>
          <p:cNvSpPr txBox="1"/>
          <p:nvPr/>
        </p:nvSpPr>
        <p:spPr>
          <a:xfrm>
            <a:off x="0" y="3680923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0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46CCD9-DAE6-4EEB-884B-489365E5B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5021" y="531907"/>
            <a:ext cx="6864084" cy="1993701"/>
          </a:xfrm>
        </p:spPr>
        <p:txBody>
          <a:bodyPr>
            <a:normAutofit/>
          </a:bodyPr>
          <a:lstStyle/>
          <a:p>
            <a:r>
              <a:rPr lang="en-US" sz="3200" dirty="0"/>
              <a:t>VERKAUF EINER UNTERNEHMENSDIENSTLEISTUNG </a:t>
            </a:r>
          </a:p>
          <a:p>
            <a:r>
              <a:rPr lang="en-GB" sz="1800" i="0" dirty="0" err="1">
                <a:solidFill>
                  <a:schemeClr val="tx1"/>
                </a:solidFill>
                <a:effectLst/>
              </a:rPr>
              <a:t>Unternehmensdienstleistungen</a:t>
            </a:r>
            <a:r>
              <a:rPr lang="en-GB" sz="1800" i="0" dirty="0">
                <a:solidFill>
                  <a:schemeClr val="tx1"/>
                </a:solidFill>
                <a:effectLst/>
              </a:rPr>
              <a:t> sind </a:t>
            </a:r>
            <a:r>
              <a:rPr lang="en-GB" sz="1800" i="0" dirty="0" err="1">
                <a:solidFill>
                  <a:schemeClr val="tx1"/>
                </a:solidFill>
                <a:effectLst/>
              </a:rPr>
              <a:t>Dienstleistungen</a:t>
            </a:r>
            <a:r>
              <a:rPr lang="en-GB" sz="1800" b="0" i="0" dirty="0">
                <a:solidFill>
                  <a:schemeClr val="tx1"/>
                </a:solidFill>
                <a:effectLst/>
              </a:rPr>
              <a:t>, die </a:t>
            </a:r>
            <a:r>
              <a:rPr lang="en-GB" sz="1800" b="0" i="0" dirty="0" err="1">
                <a:solidFill>
                  <a:schemeClr val="tx1"/>
                </a:solidFill>
                <a:effectLst/>
              </a:rPr>
              <a:t>primär</a:t>
            </a:r>
            <a:r>
              <a:rPr lang="en-GB" sz="1800" b="0" i="0" dirty="0">
                <a:solidFill>
                  <a:schemeClr val="tx1"/>
                </a:solidFill>
                <a:effectLst/>
              </a:rPr>
              <a:t> an Unternehmen und </a:t>
            </a:r>
            <a:r>
              <a:rPr lang="en-GB" sz="1800" b="0" i="0" dirty="0" err="1">
                <a:solidFill>
                  <a:schemeClr val="tx1"/>
                </a:solidFill>
                <a:effectLst/>
              </a:rPr>
              <a:t>Organisationen</a:t>
            </a:r>
            <a:r>
              <a:rPr lang="en-GB" sz="1800" b="0" i="0" dirty="0">
                <a:solidFill>
                  <a:schemeClr val="tx1"/>
                </a:solidFill>
                <a:effectLst/>
              </a:rPr>
              <a:t> verkauft </a:t>
            </a:r>
            <a:r>
              <a:rPr lang="en-GB" sz="1800" b="0" i="0" dirty="0" err="1">
                <a:solidFill>
                  <a:schemeClr val="tx1"/>
                </a:solidFill>
                <a:effectLst/>
              </a:rPr>
              <a:t>werden</a:t>
            </a:r>
            <a:r>
              <a:rPr lang="en-GB" sz="1800" b="0" i="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  <a:highlight>
                  <a:srgbClr val="F26B27"/>
                </a:highlight>
              </a:rPr>
              <a:t>Ein </a:t>
            </a:r>
            <a:r>
              <a:rPr lang="en-US" sz="1800" dirty="0" err="1">
                <a:solidFill>
                  <a:schemeClr val="bg1"/>
                </a:solidFill>
                <a:highlight>
                  <a:srgbClr val="F26B27"/>
                </a:highlight>
              </a:rPr>
              <a:t>Beispiel</a:t>
            </a:r>
            <a:r>
              <a:rPr lang="en-US" sz="1800" b="1" dirty="0">
                <a:solidFill>
                  <a:schemeClr val="tx1"/>
                </a:solidFill>
              </a:rPr>
              <a:t> - </a:t>
            </a:r>
            <a:r>
              <a:rPr lang="en-US" sz="1800" b="1" dirty="0" err="1">
                <a:solidFill>
                  <a:schemeClr val="tx1"/>
                </a:solidFill>
              </a:rPr>
              <a:t>Veranstaltungsmanagement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09577-01AE-46C4-A891-8D896819C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01" y="2509949"/>
            <a:ext cx="8250459" cy="3644887"/>
          </a:xfrm>
        </p:spPr>
        <p:txBody>
          <a:bodyPr/>
          <a:lstStyle/>
          <a:p>
            <a:r>
              <a:rPr lang="en-GB" b="1" dirty="0" err="1">
                <a:solidFill>
                  <a:srgbClr val="56C6E5"/>
                </a:solidFill>
              </a:rPr>
              <a:t>Unternehmerin</a:t>
            </a:r>
            <a:r>
              <a:rPr lang="en-GB" b="1" dirty="0">
                <a:solidFill>
                  <a:srgbClr val="56C6E5"/>
                </a:solidFill>
              </a:rPr>
              <a:t>: </a:t>
            </a:r>
            <a:r>
              <a:rPr lang="en-GB" dirty="0">
                <a:solidFill>
                  <a:srgbClr val="1E494F"/>
                </a:solidFill>
              </a:rPr>
              <a:t>Pushpa Alexander </a:t>
            </a:r>
            <a:endParaRPr lang="en-IE" dirty="0">
              <a:solidFill>
                <a:srgbClr val="1E494F"/>
              </a:solidFill>
            </a:endParaRPr>
          </a:p>
          <a:p>
            <a:r>
              <a:rPr lang="en-GB" b="1" dirty="0" err="1">
                <a:solidFill>
                  <a:srgbClr val="56C6E5"/>
                </a:solidFill>
              </a:rPr>
              <a:t>Geschäft</a:t>
            </a:r>
            <a:r>
              <a:rPr lang="en-GB" b="1" dirty="0">
                <a:solidFill>
                  <a:srgbClr val="56C6E5"/>
                </a:solidFill>
              </a:rPr>
              <a:t>: </a:t>
            </a:r>
            <a:r>
              <a:rPr lang="en-GB" dirty="0" err="1">
                <a:solidFill>
                  <a:srgbClr val="1E494F"/>
                </a:solidFill>
              </a:rPr>
              <a:t>Headz</a:t>
            </a:r>
            <a:r>
              <a:rPr lang="en-GB" dirty="0">
                <a:solidFill>
                  <a:srgbClr val="1E494F"/>
                </a:solidFill>
              </a:rPr>
              <a:t> Up Business</a:t>
            </a:r>
            <a:endParaRPr lang="en-IE" dirty="0">
              <a:solidFill>
                <a:srgbClr val="1E494F"/>
              </a:solidFill>
            </a:endParaRPr>
          </a:p>
          <a:p>
            <a:r>
              <a:rPr lang="en-GB" b="1" dirty="0" err="1">
                <a:solidFill>
                  <a:srgbClr val="56C6E5"/>
                </a:solidFill>
              </a:rPr>
              <a:t>Standort</a:t>
            </a:r>
            <a:r>
              <a:rPr lang="en-GB" b="1" dirty="0">
                <a:solidFill>
                  <a:srgbClr val="56C6E5"/>
                </a:solidFill>
              </a:rPr>
              <a:t>: </a:t>
            </a:r>
            <a:r>
              <a:rPr lang="en-GB" dirty="0">
                <a:solidFill>
                  <a:srgbClr val="1E494F"/>
                </a:solidFill>
              </a:rPr>
              <a:t>Birmingham, </a:t>
            </a:r>
            <a:r>
              <a:rPr lang="en-GB" dirty="0" err="1">
                <a:solidFill>
                  <a:srgbClr val="1E494F"/>
                </a:solidFill>
              </a:rPr>
              <a:t>Vereinigtes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Königreich</a:t>
            </a:r>
            <a:endParaRPr lang="en-IE" dirty="0">
              <a:solidFill>
                <a:srgbClr val="1E494F"/>
              </a:solidFill>
            </a:endParaRPr>
          </a:p>
          <a:p>
            <a:r>
              <a:rPr lang="en-GB" b="1" dirty="0" err="1">
                <a:solidFill>
                  <a:srgbClr val="56C6E5"/>
                </a:solidFill>
              </a:rPr>
              <a:t>Hintergrund</a:t>
            </a:r>
            <a:r>
              <a:rPr lang="en-GB" dirty="0">
                <a:solidFill>
                  <a:srgbClr val="56C6E5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Pushpa Alexander ist die </a:t>
            </a:r>
            <a:r>
              <a:rPr lang="en-GB" dirty="0" err="1">
                <a:solidFill>
                  <a:schemeClr val="tx1"/>
                </a:solidFill>
              </a:rPr>
              <a:t>Gründerin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Gastgeberin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Promoterin</a:t>
            </a:r>
            <a:r>
              <a:rPr lang="en-GB" dirty="0">
                <a:solidFill>
                  <a:schemeClr val="tx1"/>
                </a:solidFill>
              </a:rPr>
              <a:t> und </a:t>
            </a:r>
            <a:r>
              <a:rPr lang="en-GB" dirty="0" err="1">
                <a:solidFill>
                  <a:schemeClr val="tx1"/>
                </a:solidFill>
              </a:rPr>
              <a:t>Trainerin</a:t>
            </a:r>
            <a:r>
              <a:rPr lang="en-GB" dirty="0">
                <a:solidFill>
                  <a:schemeClr val="tx1"/>
                </a:solidFill>
              </a:rPr>
              <a:t> von </a:t>
            </a:r>
            <a:r>
              <a:rPr lang="en-GB" dirty="0" err="1">
                <a:solidFill>
                  <a:schemeClr val="tx1"/>
                </a:solidFill>
              </a:rPr>
              <a:t>Headz</a:t>
            </a:r>
            <a:r>
              <a:rPr lang="en-GB" dirty="0">
                <a:solidFill>
                  <a:schemeClr val="tx1"/>
                </a:solidFill>
              </a:rPr>
              <a:t> Up Business Events. Pushpa hat </a:t>
            </a:r>
            <a:r>
              <a:rPr lang="en-GB" dirty="0" err="1">
                <a:solidFill>
                  <a:schemeClr val="tx1"/>
                </a:solidFill>
              </a:rPr>
              <a:t>einen</a:t>
            </a:r>
            <a:r>
              <a:rPr lang="en-GB" dirty="0">
                <a:solidFill>
                  <a:schemeClr val="tx1"/>
                </a:solidFill>
              </a:rPr>
              <a:t> starken </a:t>
            </a:r>
            <a:r>
              <a:rPr lang="en-GB" dirty="0" err="1">
                <a:solidFill>
                  <a:schemeClr val="tx1"/>
                </a:solidFill>
              </a:rPr>
              <a:t>Vertriebs</a:t>
            </a:r>
            <a:r>
              <a:rPr lang="en-GB" dirty="0">
                <a:solidFill>
                  <a:schemeClr val="tx1"/>
                </a:solidFill>
              </a:rPr>
              <a:t>- und Marketing-</a:t>
            </a:r>
            <a:r>
              <a:rPr lang="en-GB" dirty="0" err="1">
                <a:solidFill>
                  <a:schemeClr val="tx1"/>
                </a:solidFill>
              </a:rPr>
              <a:t>Hintergrund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über</a:t>
            </a:r>
            <a:r>
              <a:rPr lang="en-GB" dirty="0">
                <a:solidFill>
                  <a:schemeClr val="tx1"/>
                </a:solidFill>
              </a:rPr>
              <a:t> 25 Jahren </a:t>
            </a:r>
            <a:r>
              <a:rPr lang="en-GB" dirty="0" err="1">
                <a:solidFill>
                  <a:schemeClr val="tx1"/>
                </a:solidFill>
              </a:rPr>
              <a:t>Erfahrung</a:t>
            </a:r>
            <a:r>
              <a:rPr lang="en-GB" dirty="0">
                <a:solidFill>
                  <a:schemeClr val="tx1"/>
                </a:solidFill>
              </a:rPr>
              <a:t> in der </a:t>
            </a:r>
            <a:r>
              <a:rPr lang="en-GB" dirty="0" err="1">
                <a:solidFill>
                  <a:schemeClr val="tx1"/>
                </a:solidFill>
              </a:rPr>
              <a:t>Messeindustrie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Laufe</a:t>
            </a:r>
            <a:r>
              <a:rPr lang="en-GB" dirty="0">
                <a:solidFill>
                  <a:schemeClr val="tx1"/>
                </a:solidFill>
              </a:rPr>
              <a:t> der Jahre hat </a:t>
            </a:r>
            <a:r>
              <a:rPr lang="en-GB" dirty="0" err="1">
                <a:solidFill>
                  <a:schemeClr val="tx1"/>
                </a:solidFill>
              </a:rPr>
              <a:t>sich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Headz</a:t>
            </a:r>
            <a:r>
              <a:rPr lang="en-GB" dirty="0">
                <a:solidFill>
                  <a:schemeClr val="tx1"/>
                </a:solidFill>
              </a:rPr>
              <a:t> Up Business </a:t>
            </a:r>
            <a:r>
              <a:rPr lang="en-GB" dirty="0" err="1">
                <a:solidFill>
                  <a:schemeClr val="tx1"/>
                </a:solidFill>
              </a:rPr>
              <a:t>sowohl</a:t>
            </a:r>
            <a:r>
              <a:rPr lang="en-GB" dirty="0">
                <a:solidFill>
                  <a:schemeClr val="tx1"/>
                </a:solidFill>
              </a:rPr>
              <a:t> offline </a:t>
            </a:r>
            <a:r>
              <a:rPr lang="en-GB" dirty="0" err="1">
                <a:solidFill>
                  <a:schemeClr val="tx1"/>
                </a:solidFill>
              </a:rPr>
              <a:t>als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auch</a:t>
            </a:r>
            <a:r>
              <a:rPr lang="en-GB" dirty="0">
                <a:solidFill>
                  <a:schemeClr val="tx1"/>
                </a:solidFill>
              </a:rPr>
              <a:t> online </a:t>
            </a:r>
            <a:r>
              <a:rPr lang="en-GB" dirty="0" err="1">
                <a:solidFill>
                  <a:schemeClr val="tx1"/>
                </a:solidFill>
              </a:rPr>
              <a:t>einen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guten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Ruf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als</a:t>
            </a:r>
            <a:r>
              <a:rPr lang="en-GB" dirty="0">
                <a:solidFill>
                  <a:schemeClr val="tx1"/>
                </a:solidFill>
              </a:rPr>
              <a:t> die </a:t>
            </a:r>
            <a:r>
              <a:rPr lang="en-GB" dirty="0" err="1">
                <a:solidFill>
                  <a:schemeClr val="tx1"/>
                </a:solidFill>
              </a:rPr>
              <a:t>Anlaufstelle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umfassender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Erfahrung</a:t>
            </a:r>
            <a:r>
              <a:rPr lang="en-GB" dirty="0">
                <a:solidFill>
                  <a:schemeClr val="tx1"/>
                </a:solidFill>
              </a:rPr>
              <a:t> in den </a:t>
            </a:r>
            <a:r>
              <a:rPr lang="en-GB" dirty="0" err="1">
                <a:solidFill>
                  <a:schemeClr val="tx1"/>
                </a:solidFill>
              </a:rPr>
              <a:t>Bereichen</a:t>
            </a:r>
            <a:r>
              <a:rPr lang="en-GB" dirty="0">
                <a:solidFill>
                  <a:schemeClr val="tx1"/>
                </a:solidFill>
              </a:rPr>
              <a:t> Hosting, Promotion, Networking und </a:t>
            </a:r>
            <a:r>
              <a:rPr lang="en-GB" dirty="0" err="1">
                <a:solidFill>
                  <a:schemeClr val="tx1"/>
                </a:solidFill>
              </a:rPr>
              <a:t>Durchführung</a:t>
            </a:r>
            <a:r>
              <a:rPr lang="en-GB" dirty="0">
                <a:solidFill>
                  <a:schemeClr val="tx1"/>
                </a:solidFill>
              </a:rPr>
              <a:t> von </a:t>
            </a:r>
            <a:r>
              <a:rPr lang="en-GB" dirty="0" err="1">
                <a:solidFill>
                  <a:schemeClr val="tx1"/>
                </a:solidFill>
              </a:rPr>
              <a:t>Veranstaltungen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aufgebaut</a:t>
            </a:r>
            <a:r>
              <a:rPr lang="en-GB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590;p39">
            <a:extLst>
              <a:ext uri="{FF2B5EF4-FFF2-40B4-BE49-F238E27FC236}">
                <a16:creationId xmlns:a16="http://schemas.microsoft.com/office/drawing/2014/main" id="{F7E67344-D429-4489-96C9-0373EFA4AEDC}"/>
              </a:ext>
            </a:extLst>
          </p:cNvPr>
          <p:cNvSpPr/>
          <p:nvPr/>
        </p:nvSpPr>
        <p:spPr>
          <a:xfrm>
            <a:off x="369439" y="1050401"/>
            <a:ext cx="537465" cy="615765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F9FD1209-F6D3-4994-A435-04BDC327E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2638" y="2052320"/>
            <a:ext cx="280064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46CCD9-DAE6-4EEB-884B-489365E5B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4900" y="667452"/>
            <a:ext cx="6548668" cy="1381662"/>
          </a:xfrm>
        </p:spPr>
        <p:txBody>
          <a:bodyPr>
            <a:normAutofit/>
          </a:bodyPr>
          <a:lstStyle/>
          <a:p>
            <a:r>
              <a:rPr lang="en-US" sz="3200"/>
              <a:t>UNTERNEHMENSDIENSTLEISTUNGEN- VERANSTALTUNGSMANAGEMENT</a:t>
            </a:r>
          </a:p>
          <a:p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09577-01AE-46C4-A891-8D896819C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33" y="2317721"/>
            <a:ext cx="7897835" cy="3644887"/>
          </a:xfrm>
        </p:spPr>
        <p:txBody>
          <a:bodyPr/>
          <a:lstStyle/>
          <a:p>
            <a:r>
              <a:rPr lang="en-GB" i="1" dirty="0">
                <a:solidFill>
                  <a:srgbClr val="1E494F"/>
                </a:solidFill>
              </a:rPr>
              <a:t>"</a:t>
            </a:r>
            <a:r>
              <a:rPr lang="en-GB" i="1" dirty="0" err="1">
                <a:solidFill>
                  <a:srgbClr val="1E494F"/>
                </a:solidFill>
              </a:rPr>
              <a:t>Als</a:t>
            </a:r>
            <a:r>
              <a:rPr lang="en-GB" i="1" dirty="0">
                <a:solidFill>
                  <a:srgbClr val="1E494F"/>
                </a:solidFill>
              </a:rPr>
              <a:t> Mutter von </a:t>
            </a:r>
            <a:r>
              <a:rPr lang="en-GB" i="1" dirty="0" err="1">
                <a:solidFill>
                  <a:srgbClr val="1E494F"/>
                </a:solidFill>
              </a:rPr>
              <a:t>drei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Kindern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habe</a:t>
            </a:r>
            <a:r>
              <a:rPr lang="en-GB" i="1" dirty="0">
                <a:solidFill>
                  <a:srgbClr val="1E494F"/>
                </a:solidFill>
              </a:rPr>
              <a:t> ich </a:t>
            </a:r>
            <a:r>
              <a:rPr lang="en-GB" i="1" dirty="0" err="1">
                <a:solidFill>
                  <a:srgbClr val="1E494F"/>
                </a:solidFill>
              </a:rPr>
              <a:t>mein</a:t>
            </a:r>
            <a:r>
              <a:rPr lang="en-GB" i="1" dirty="0">
                <a:solidFill>
                  <a:srgbClr val="1E494F"/>
                </a:solidFill>
              </a:rPr>
              <a:t> Unternehmen </a:t>
            </a:r>
            <a:r>
              <a:rPr lang="en-GB" i="1" dirty="0" err="1">
                <a:solidFill>
                  <a:srgbClr val="1E494F"/>
                </a:solidFill>
              </a:rPr>
              <a:t>gegründet</a:t>
            </a:r>
            <a:r>
              <a:rPr lang="en-GB" i="1" dirty="0">
                <a:solidFill>
                  <a:srgbClr val="1E494F"/>
                </a:solidFill>
              </a:rPr>
              <a:t>, </a:t>
            </a:r>
            <a:r>
              <a:rPr lang="en-GB" i="1" dirty="0" err="1">
                <a:solidFill>
                  <a:srgbClr val="1E494F"/>
                </a:solidFill>
              </a:rPr>
              <a:t>als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meine</a:t>
            </a:r>
            <a:r>
              <a:rPr lang="en-GB" i="1" dirty="0">
                <a:solidFill>
                  <a:srgbClr val="1E494F"/>
                </a:solidFill>
              </a:rPr>
              <a:t> Kinder </a:t>
            </a:r>
            <a:r>
              <a:rPr lang="en-GB" i="1" dirty="0" err="1">
                <a:solidFill>
                  <a:srgbClr val="1E494F"/>
                </a:solidFill>
              </a:rPr>
              <a:t>noch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sehr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klein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waren</a:t>
            </a:r>
            <a:r>
              <a:rPr lang="en-GB" i="1" dirty="0">
                <a:solidFill>
                  <a:srgbClr val="1E494F"/>
                </a:solidFill>
              </a:rPr>
              <a:t>, </a:t>
            </a:r>
            <a:r>
              <a:rPr lang="en-GB" i="1" dirty="0" err="1">
                <a:solidFill>
                  <a:srgbClr val="1E494F"/>
                </a:solidFill>
              </a:rPr>
              <a:t>gerade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einmal</a:t>
            </a:r>
            <a:r>
              <a:rPr lang="en-GB" i="1" dirty="0">
                <a:solidFill>
                  <a:srgbClr val="1E494F"/>
                </a:solidFill>
              </a:rPr>
              <a:t> 3 Jahre, 2 Jahre und 9 </a:t>
            </a:r>
            <a:r>
              <a:rPr lang="en-GB" i="1" dirty="0" err="1">
                <a:solidFill>
                  <a:srgbClr val="1E494F"/>
                </a:solidFill>
              </a:rPr>
              <a:t>Monate</a:t>
            </a:r>
            <a:r>
              <a:rPr lang="en-GB" i="1" dirty="0">
                <a:solidFill>
                  <a:srgbClr val="1E494F"/>
                </a:solidFill>
              </a:rPr>
              <a:t> alt. </a:t>
            </a:r>
            <a:r>
              <a:rPr lang="en-GB" i="1" dirty="0" err="1">
                <a:solidFill>
                  <a:srgbClr val="1E494F"/>
                </a:solidFill>
              </a:rPr>
              <a:t>Mit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meinem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umfangreichen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Hintergrundwissen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im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Veranstaltungsbereich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beschloss</a:t>
            </a:r>
            <a:r>
              <a:rPr lang="en-GB" i="1" dirty="0">
                <a:solidFill>
                  <a:srgbClr val="1E494F"/>
                </a:solidFill>
              </a:rPr>
              <a:t> ich, </a:t>
            </a:r>
            <a:r>
              <a:rPr lang="en-GB" i="1" dirty="0" err="1">
                <a:solidFill>
                  <a:srgbClr val="1E494F"/>
                </a:solidFill>
              </a:rPr>
              <a:t>spezielle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Veranstaltungen</a:t>
            </a:r>
            <a:r>
              <a:rPr lang="en-GB" i="1" dirty="0">
                <a:solidFill>
                  <a:srgbClr val="1E494F"/>
                </a:solidFill>
              </a:rPr>
              <a:t> für Frauen </a:t>
            </a:r>
            <a:r>
              <a:rPr lang="en-GB" i="1" dirty="0" err="1">
                <a:solidFill>
                  <a:srgbClr val="1E494F"/>
                </a:solidFill>
              </a:rPr>
              <a:t>zu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organisieren</a:t>
            </a:r>
            <a:r>
              <a:rPr lang="en-GB" i="1" dirty="0">
                <a:solidFill>
                  <a:srgbClr val="1E494F"/>
                </a:solidFill>
              </a:rPr>
              <a:t>, um das </a:t>
            </a:r>
            <a:r>
              <a:rPr lang="en-GB" i="1" dirty="0" err="1">
                <a:solidFill>
                  <a:srgbClr val="1E494F"/>
                </a:solidFill>
              </a:rPr>
              <a:t>enorme</a:t>
            </a:r>
            <a:r>
              <a:rPr lang="en-GB" i="1" dirty="0">
                <a:solidFill>
                  <a:srgbClr val="1E494F"/>
                </a:solidFill>
              </a:rPr>
              <a:t> Talent und die </a:t>
            </a:r>
            <a:r>
              <a:rPr lang="en-GB" i="1" dirty="0" err="1">
                <a:solidFill>
                  <a:srgbClr val="1E494F"/>
                </a:solidFill>
              </a:rPr>
              <a:t>Fähigkeiten</a:t>
            </a:r>
            <a:r>
              <a:rPr lang="en-GB" i="1" dirty="0">
                <a:solidFill>
                  <a:srgbClr val="1E494F"/>
                </a:solidFill>
              </a:rPr>
              <a:t> von </a:t>
            </a:r>
            <a:r>
              <a:rPr lang="en-GB" i="1" dirty="0" err="1">
                <a:solidFill>
                  <a:srgbClr val="1E494F"/>
                </a:solidFill>
              </a:rPr>
              <a:t>einigen</a:t>
            </a:r>
            <a:r>
              <a:rPr lang="en-GB" i="1" dirty="0">
                <a:solidFill>
                  <a:srgbClr val="1E494F"/>
                </a:solidFill>
              </a:rPr>
              <a:t> der </a:t>
            </a:r>
            <a:r>
              <a:rPr lang="en-GB" i="1" dirty="0" err="1">
                <a:solidFill>
                  <a:srgbClr val="1E494F"/>
                </a:solidFill>
              </a:rPr>
              <a:t>erstaunlichen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Geschäftsfrauen</a:t>
            </a:r>
            <a:r>
              <a:rPr lang="en-GB" i="1" dirty="0">
                <a:solidFill>
                  <a:srgbClr val="1E494F"/>
                </a:solidFill>
              </a:rPr>
              <a:t> da </a:t>
            </a:r>
            <a:r>
              <a:rPr lang="en-GB" i="1" dirty="0" err="1">
                <a:solidFill>
                  <a:srgbClr val="1E494F"/>
                </a:solidFill>
              </a:rPr>
              <a:t>draußen</a:t>
            </a:r>
            <a:r>
              <a:rPr lang="en-GB" i="1" dirty="0">
                <a:solidFill>
                  <a:srgbClr val="1E494F"/>
                </a:solidFill>
              </a:rPr>
              <a:t> </a:t>
            </a:r>
            <a:r>
              <a:rPr lang="en-GB" i="1" dirty="0" err="1">
                <a:solidFill>
                  <a:srgbClr val="1E494F"/>
                </a:solidFill>
              </a:rPr>
              <a:t>hervorzuheben</a:t>
            </a:r>
            <a:r>
              <a:rPr lang="en-GB" i="1" dirty="0">
                <a:solidFill>
                  <a:srgbClr val="1E494F"/>
                </a:solidFill>
              </a:rPr>
              <a:t>.</a:t>
            </a:r>
            <a:r>
              <a:rPr lang="en-IE" dirty="0">
                <a:solidFill>
                  <a:srgbClr val="1E494F"/>
                </a:solidFill>
              </a:rPr>
              <a:t> ”</a:t>
            </a:r>
            <a:endParaRPr lang="en-IE" i="1" dirty="0">
              <a:solidFill>
                <a:srgbClr val="1E494F"/>
              </a:solidFill>
            </a:endParaRPr>
          </a:p>
          <a:p>
            <a:r>
              <a:rPr lang="en-GB" b="1" i="1" dirty="0"/>
              <a:t> </a:t>
            </a:r>
            <a:endParaRPr lang="en-IE" i="1" dirty="0"/>
          </a:p>
          <a:p>
            <a:r>
              <a:rPr lang="en-GB" dirty="0"/>
              <a:t>Website</a:t>
            </a:r>
            <a:r>
              <a:rPr lang="en-GB" dirty="0">
                <a:highlight>
                  <a:srgbClr val="FFFF00"/>
                </a:highlight>
              </a:rPr>
              <a:t>: </a:t>
            </a:r>
            <a:r>
              <a:rPr lang="en-GB" u="sng" dirty="0">
                <a:solidFill>
                  <a:srgbClr val="56C6E5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http://www.headzupbusiness.co.uk</a:t>
            </a:r>
            <a:endParaRPr lang="en-IE" dirty="0">
              <a:solidFill>
                <a:srgbClr val="56C6E5"/>
              </a:solidFill>
              <a:highlight>
                <a:srgbClr val="FFFF00"/>
              </a:highlight>
            </a:endParaRPr>
          </a:p>
          <a:p>
            <a:r>
              <a:rPr lang="en-GB" dirty="0"/>
              <a:t>Twitter: </a:t>
            </a:r>
            <a:r>
              <a:rPr lang="en-GB" u="sng" dirty="0">
                <a:solidFill>
                  <a:srgbClr val="56C6E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https://twitter.com/headzupbusiness </a:t>
            </a:r>
            <a:endParaRPr lang="en-IE" dirty="0">
              <a:solidFill>
                <a:srgbClr val="56C6E5"/>
              </a:solidFill>
            </a:endParaRPr>
          </a:p>
        </p:txBody>
      </p:sp>
      <p:sp>
        <p:nvSpPr>
          <p:cNvPr id="6" name="Google Shape;590;p39">
            <a:extLst>
              <a:ext uri="{FF2B5EF4-FFF2-40B4-BE49-F238E27FC236}">
                <a16:creationId xmlns:a16="http://schemas.microsoft.com/office/drawing/2014/main" id="{F7E67344-D429-4489-96C9-0373EFA4AEDC}"/>
              </a:ext>
            </a:extLst>
          </p:cNvPr>
          <p:cNvSpPr/>
          <p:nvPr/>
        </p:nvSpPr>
        <p:spPr>
          <a:xfrm>
            <a:off x="369439" y="1050401"/>
            <a:ext cx="537465" cy="615765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285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0FA813F-4B00-41C9-8833-0127E6CEC3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792" y="1557528"/>
            <a:ext cx="2807208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AC872-CB47-4587-A4F2-227CF08A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666163"/>
            <a:ext cx="8560804" cy="864917"/>
          </a:xfrm>
        </p:spPr>
        <p:txBody>
          <a:bodyPr>
            <a:noAutofit/>
          </a:bodyPr>
          <a:lstStyle/>
          <a:p>
            <a:r>
              <a:rPr lang="en-US" sz="3200"/>
              <a:t>2) EIN EINSTIEG IN TEILZEIT KÖNNTE EINE OPTION SEIN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9588-C799-40E8-B09A-C4E05CB9E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1499765"/>
            <a:ext cx="8817149" cy="3001108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/>
          </a:p>
          <a:p>
            <a:pPr>
              <a:spcBef>
                <a:spcPts val="300"/>
              </a:spcBef>
              <a:tabLst>
                <a:tab pos="3495675" algn="l"/>
              </a:tabLst>
            </a:pPr>
            <a:r>
              <a:rPr lang="en-US" dirty="0" err="1"/>
              <a:t>Viele</a:t>
            </a:r>
            <a:r>
              <a:rPr lang="en-US" dirty="0"/>
              <a:t> Frauen </a:t>
            </a:r>
            <a:r>
              <a:rPr lang="en-US" dirty="0" err="1"/>
              <a:t>profitieren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,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auf </a:t>
            </a:r>
            <a:r>
              <a:rPr lang="en-US" dirty="0" err="1"/>
              <a:t>Teilzeitbasis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gründen</a:t>
            </a:r>
            <a:r>
              <a:rPr lang="en-US" dirty="0"/>
              <a:t>. Das ist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Idee, </a:t>
            </a:r>
            <a:r>
              <a:rPr lang="en-US" dirty="0" err="1"/>
              <a:t>denn</a:t>
            </a:r>
            <a:r>
              <a:rPr lang="en-US" dirty="0"/>
              <a:t> so </a:t>
            </a:r>
            <a:r>
              <a:rPr lang="en-US" dirty="0" err="1"/>
              <a:t>kannst</a:t>
            </a:r>
            <a:r>
              <a:rPr lang="en-US" dirty="0"/>
              <a:t> du das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reduzieren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du </a:t>
            </a:r>
            <a:r>
              <a:rPr lang="en-US" dirty="0" err="1"/>
              <a:t>deinen</a:t>
            </a:r>
            <a:r>
              <a:rPr lang="en-US" dirty="0"/>
              <a:t> </a:t>
            </a:r>
            <a:r>
              <a:rPr lang="en-US" dirty="0" err="1"/>
              <a:t>finanziellen</a:t>
            </a:r>
            <a:r>
              <a:rPr lang="en-US" dirty="0"/>
              <a:t> </a:t>
            </a:r>
            <a:r>
              <a:rPr lang="en-US" dirty="0" err="1"/>
              <a:t>Einsatz</a:t>
            </a:r>
            <a:r>
              <a:rPr lang="en-US" dirty="0"/>
              <a:t> </a:t>
            </a:r>
            <a:r>
              <a:rPr lang="en-US" dirty="0" err="1"/>
              <a:t>begrenzt</a:t>
            </a:r>
            <a:r>
              <a:rPr lang="en-US" dirty="0"/>
              <a:t>. So </a:t>
            </a:r>
            <a:r>
              <a:rPr lang="en-US" dirty="0" err="1"/>
              <a:t>kannst</a:t>
            </a:r>
            <a:r>
              <a:rPr lang="en-US" dirty="0"/>
              <a:t> du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testen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die </a:t>
            </a:r>
            <a:r>
              <a:rPr lang="en-US" dirty="0" err="1"/>
              <a:t>Selbstständigkeit</a:t>
            </a:r>
            <a:r>
              <a:rPr lang="en-US" dirty="0"/>
              <a:t> </a:t>
            </a:r>
            <a:r>
              <a:rPr lang="en-US" dirty="0" err="1"/>
              <a:t>etwas</a:t>
            </a:r>
            <a:r>
              <a:rPr lang="en-US" dirty="0"/>
              <a:t> ist, was </a:t>
            </a:r>
            <a:r>
              <a:rPr lang="en-US" dirty="0" err="1"/>
              <a:t>dir</a:t>
            </a:r>
            <a:r>
              <a:rPr lang="en-US" dirty="0"/>
              <a:t> </a:t>
            </a:r>
            <a:r>
              <a:rPr lang="en-US" dirty="0" err="1"/>
              <a:t>Spaß</a:t>
            </a:r>
            <a:r>
              <a:rPr lang="en-US" dirty="0"/>
              <a:t> </a:t>
            </a:r>
            <a:r>
              <a:rPr lang="en-US" dirty="0" err="1"/>
              <a:t>macht</a:t>
            </a:r>
            <a:r>
              <a:rPr lang="en-US" dirty="0"/>
              <a:t> und was du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verfolgen</a:t>
            </a:r>
            <a:r>
              <a:rPr lang="en-US" dirty="0"/>
              <a:t> </a:t>
            </a:r>
            <a:r>
              <a:rPr lang="en-US" dirty="0" err="1"/>
              <a:t>möchtest</a:t>
            </a:r>
            <a:r>
              <a:rPr lang="en-US" dirty="0"/>
              <a:t>.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gut </a:t>
            </a:r>
            <a:r>
              <a:rPr lang="en-US" dirty="0" err="1"/>
              <a:t>läuft</a:t>
            </a:r>
            <a:r>
              <a:rPr lang="en-US" dirty="0"/>
              <a:t>, </a:t>
            </a:r>
            <a:r>
              <a:rPr lang="en-US" dirty="0" err="1"/>
              <a:t>kannst</a:t>
            </a:r>
            <a:r>
              <a:rPr lang="en-US" dirty="0"/>
              <a:t> du </a:t>
            </a:r>
            <a:r>
              <a:rPr lang="en-US" dirty="0" err="1"/>
              <a:t>mit</a:t>
            </a:r>
            <a:r>
              <a:rPr lang="en-US" dirty="0"/>
              <a:t> der Zeit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aufstocken</a:t>
            </a:r>
            <a:r>
              <a:rPr lang="en-US" dirty="0"/>
              <a:t>.</a:t>
            </a: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/>
          </a:p>
          <a:p>
            <a:r>
              <a:rPr lang="en-US" dirty="0"/>
              <a:t>Eine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Möglichkeit</a:t>
            </a:r>
            <a:r>
              <a:rPr lang="en-US" dirty="0"/>
              <a:t> ist der Aufbau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saisonalen</a:t>
            </a:r>
            <a:r>
              <a:rPr lang="en-US" dirty="0"/>
              <a:t> </a:t>
            </a:r>
            <a:r>
              <a:rPr lang="en-US" dirty="0" err="1"/>
              <a:t>Dienstleistungsgeschäfts</a:t>
            </a:r>
            <a:r>
              <a:rPr lang="en-US" dirty="0"/>
              <a:t>, das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Voll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Teilzeitpensum</a:t>
            </a:r>
            <a:r>
              <a:rPr lang="en-US" dirty="0"/>
              <a:t> </a:t>
            </a:r>
            <a:r>
              <a:rPr lang="en-US" dirty="0" err="1"/>
              <a:t>betrieben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. </a:t>
            </a:r>
            <a:endParaRPr lang="bs-Latn-BA" dirty="0"/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oogle Shape;763;p39">
            <a:extLst>
              <a:ext uri="{FF2B5EF4-FFF2-40B4-BE49-F238E27FC236}">
                <a16:creationId xmlns:a16="http://schemas.microsoft.com/office/drawing/2014/main" id="{379A5CD4-97B6-4D4B-B033-EAE6DB2CAC69}"/>
              </a:ext>
            </a:extLst>
          </p:cNvPr>
          <p:cNvGrpSpPr/>
          <p:nvPr/>
        </p:nvGrpSpPr>
        <p:grpSpPr>
          <a:xfrm>
            <a:off x="360586" y="1092130"/>
            <a:ext cx="626387" cy="626387"/>
            <a:chOff x="6649150" y="309350"/>
            <a:chExt cx="395800" cy="395800"/>
          </a:xfrm>
        </p:grpSpPr>
        <p:sp>
          <p:nvSpPr>
            <p:cNvPr id="5" name="Google Shape;764;p39">
              <a:extLst>
                <a:ext uri="{FF2B5EF4-FFF2-40B4-BE49-F238E27FC236}">
                  <a16:creationId xmlns:a16="http://schemas.microsoft.com/office/drawing/2014/main" id="{4DA15ADE-2434-40BD-8D12-262989C3B757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5;p39">
              <a:extLst>
                <a:ext uri="{FF2B5EF4-FFF2-40B4-BE49-F238E27FC236}">
                  <a16:creationId xmlns:a16="http://schemas.microsoft.com/office/drawing/2014/main" id="{48DCD890-4602-4D5E-816A-6C92A582974D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66;p39">
              <a:extLst>
                <a:ext uri="{FF2B5EF4-FFF2-40B4-BE49-F238E27FC236}">
                  <a16:creationId xmlns:a16="http://schemas.microsoft.com/office/drawing/2014/main" id="{330D6617-4EF5-450A-9284-235FCB2A033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7;p39">
              <a:extLst>
                <a:ext uri="{FF2B5EF4-FFF2-40B4-BE49-F238E27FC236}">
                  <a16:creationId xmlns:a16="http://schemas.microsoft.com/office/drawing/2014/main" id="{8B889D76-6E25-4CE5-BB12-3BA438A0B649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8;p39">
              <a:extLst>
                <a:ext uri="{FF2B5EF4-FFF2-40B4-BE49-F238E27FC236}">
                  <a16:creationId xmlns:a16="http://schemas.microsoft.com/office/drawing/2014/main" id="{68C77E60-836F-4F89-95E6-0BB2A327E6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9;p39">
              <a:extLst>
                <a:ext uri="{FF2B5EF4-FFF2-40B4-BE49-F238E27FC236}">
                  <a16:creationId xmlns:a16="http://schemas.microsoft.com/office/drawing/2014/main" id="{0A441237-8D5B-433F-BC1B-47E60DC2B9D4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0;p39">
              <a:extLst>
                <a:ext uri="{FF2B5EF4-FFF2-40B4-BE49-F238E27FC236}">
                  <a16:creationId xmlns:a16="http://schemas.microsoft.com/office/drawing/2014/main" id="{0F424307-343F-4280-8599-35CCA60A5F6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1;p39">
              <a:extLst>
                <a:ext uri="{FF2B5EF4-FFF2-40B4-BE49-F238E27FC236}">
                  <a16:creationId xmlns:a16="http://schemas.microsoft.com/office/drawing/2014/main" id="{CA42AB9C-C8AE-4685-A856-11B329C7EA7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2;p39">
              <a:extLst>
                <a:ext uri="{FF2B5EF4-FFF2-40B4-BE49-F238E27FC236}">
                  <a16:creationId xmlns:a16="http://schemas.microsoft.com/office/drawing/2014/main" id="{A2407264-045C-4235-A90D-34962E938529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3;p39">
              <a:extLst>
                <a:ext uri="{FF2B5EF4-FFF2-40B4-BE49-F238E27FC236}">
                  <a16:creationId xmlns:a16="http://schemas.microsoft.com/office/drawing/2014/main" id="{2563786C-6653-4B77-B3BC-03798B73630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4;p39">
              <a:extLst>
                <a:ext uri="{FF2B5EF4-FFF2-40B4-BE49-F238E27FC236}">
                  <a16:creationId xmlns:a16="http://schemas.microsoft.com/office/drawing/2014/main" id="{8030AE89-EBF7-4AED-91E7-3376FA6AA9D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5;p39">
              <a:extLst>
                <a:ext uri="{FF2B5EF4-FFF2-40B4-BE49-F238E27FC236}">
                  <a16:creationId xmlns:a16="http://schemas.microsoft.com/office/drawing/2014/main" id="{11D95568-91E7-4687-BA79-BAF9D709CC54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6;p39">
              <a:extLst>
                <a:ext uri="{FF2B5EF4-FFF2-40B4-BE49-F238E27FC236}">
                  <a16:creationId xmlns:a16="http://schemas.microsoft.com/office/drawing/2014/main" id="{8225BFD2-EBDF-4187-9E05-9E26979F9AAB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7;p39">
              <a:extLst>
                <a:ext uri="{FF2B5EF4-FFF2-40B4-BE49-F238E27FC236}">
                  <a16:creationId xmlns:a16="http://schemas.microsoft.com/office/drawing/2014/main" id="{70BF5D9A-416C-4072-AEEF-8273B05FE91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8;p39">
              <a:extLst>
                <a:ext uri="{FF2B5EF4-FFF2-40B4-BE49-F238E27FC236}">
                  <a16:creationId xmlns:a16="http://schemas.microsoft.com/office/drawing/2014/main" id="{CADA39C0-C7E9-4074-A3C6-7C4B3C40954C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9;p39">
              <a:extLst>
                <a:ext uri="{FF2B5EF4-FFF2-40B4-BE49-F238E27FC236}">
                  <a16:creationId xmlns:a16="http://schemas.microsoft.com/office/drawing/2014/main" id="{86A60E23-4EC3-44D6-B143-C127C86DB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0;p39">
              <a:extLst>
                <a:ext uri="{FF2B5EF4-FFF2-40B4-BE49-F238E27FC236}">
                  <a16:creationId xmlns:a16="http://schemas.microsoft.com/office/drawing/2014/main" id="{31B8967F-BFCD-4B95-84BD-3D5143901B4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1;p39">
              <a:extLst>
                <a:ext uri="{FF2B5EF4-FFF2-40B4-BE49-F238E27FC236}">
                  <a16:creationId xmlns:a16="http://schemas.microsoft.com/office/drawing/2014/main" id="{21353678-13C1-4A1A-BC59-D000EB83CC47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2;p39">
              <a:extLst>
                <a:ext uri="{FF2B5EF4-FFF2-40B4-BE49-F238E27FC236}">
                  <a16:creationId xmlns:a16="http://schemas.microsoft.com/office/drawing/2014/main" id="{9FBFA212-348B-4622-B6B0-50EEF22783E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3;p39">
              <a:extLst>
                <a:ext uri="{FF2B5EF4-FFF2-40B4-BE49-F238E27FC236}">
                  <a16:creationId xmlns:a16="http://schemas.microsoft.com/office/drawing/2014/main" id="{DF39A439-248C-429C-B302-AB6AD3784E5D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4;p39">
              <a:extLst>
                <a:ext uri="{FF2B5EF4-FFF2-40B4-BE49-F238E27FC236}">
                  <a16:creationId xmlns:a16="http://schemas.microsoft.com/office/drawing/2014/main" id="{C1AE8F0E-E00D-4BCA-B5D3-5590443084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5;p39">
              <a:extLst>
                <a:ext uri="{FF2B5EF4-FFF2-40B4-BE49-F238E27FC236}">
                  <a16:creationId xmlns:a16="http://schemas.microsoft.com/office/drawing/2014/main" id="{1FB756D9-8AF2-4E37-B328-B4537F42FCC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6;p39">
              <a:extLst>
                <a:ext uri="{FF2B5EF4-FFF2-40B4-BE49-F238E27FC236}">
                  <a16:creationId xmlns:a16="http://schemas.microsoft.com/office/drawing/2014/main" id="{688B5740-9823-4533-824F-935F8BE2D06F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025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2075" y="647712"/>
            <a:ext cx="6226209" cy="1503672"/>
          </a:xfrm>
        </p:spPr>
        <p:txBody>
          <a:bodyPr>
            <a:normAutofit/>
          </a:bodyPr>
          <a:lstStyle/>
          <a:p>
            <a:r>
              <a:rPr lang="en-US" sz="3200"/>
              <a:t>AUFBAU EINES NEBENERWERBS</a:t>
            </a:r>
          </a:p>
          <a:p>
            <a:r>
              <a:rPr lang="en-US" sz="3200">
                <a:solidFill>
                  <a:schemeClr val="bg1"/>
                </a:solidFill>
                <a:highlight>
                  <a:srgbClr val="F26B27"/>
                </a:highlight>
              </a:rPr>
              <a:t> - ein Beispiel </a:t>
            </a:r>
            <a:endParaRPr lang="en-US" sz="3200"/>
          </a:p>
        </p:txBody>
      </p:sp>
      <p:grpSp>
        <p:nvGrpSpPr>
          <p:cNvPr id="7" name="Google Shape;674;p39"/>
          <p:cNvGrpSpPr/>
          <p:nvPr/>
        </p:nvGrpSpPr>
        <p:grpSpPr>
          <a:xfrm>
            <a:off x="281429" y="1056648"/>
            <a:ext cx="685838" cy="685800"/>
            <a:chOff x="576250" y="4319400"/>
            <a:chExt cx="442075" cy="442050"/>
          </a:xfrm>
        </p:grpSpPr>
        <p:sp>
          <p:nvSpPr>
            <p:cNvPr id="8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08E60-B1A8-45B8-85D9-F8322A9B2A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2075" y="2012461"/>
            <a:ext cx="7044085" cy="3001108"/>
          </a:xfrm>
        </p:spPr>
        <p:txBody>
          <a:bodyPr/>
          <a:lstStyle/>
          <a:p>
            <a:pPr algn="l"/>
            <a:r>
              <a:rPr lang="en-GB" sz="2400" b="1" i="0" dirty="0">
                <a:solidFill>
                  <a:srgbClr val="C54A9A"/>
                </a:solidFill>
                <a:effectLst/>
              </a:rPr>
              <a:t>Mabel </a:t>
            </a:r>
            <a:r>
              <a:rPr lang="en-GB" sz="2400" b="1" i="0" dirty="0" err="1">
                <a:solidFill>
                  <a:srgbClr val="C54A9A"/>
                </a:solidFill>
                <a:effectLst/>
              </a:rPr>
              <a:t>Chah</a:t>
            </a:r>
            <a:r>
              <a:rPr lang="en-GB" sz="2400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kam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2013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aus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Kamerun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nach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Irland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.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Während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sie in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einer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Asylunterkunft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in Sligo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lebte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, war sie eine der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treibenden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Kräfte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hinter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der </a:t>
            </a:r>
            <a:r>
              <a:rPr lang="en-GB" sz="2400" b="0" i="0" dirty="0">
                <a:solidFill>
                  <a:srgbClr val="444444"/>
                </a:solidFill>
                <a:effectLst/>
                <a:hlinkClick r:id="rId2"/>
              </a:rPr>
              <a:t>Sligo Global Kitchen</a:t>
            </a:r>
            <a:r>
              <a:rPr lang="en-GB" sz="2400" b="0" i="0" dirty="0">
                <a:solidFill>
                  <a:srgbClr val="444444"/>
                </a:solidFill>
                <a:effectLst/>
              </a:rPr>
              <a:t>, die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Asylbewerbern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die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Möglichkeit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gibt,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ihre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eigenen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Gerichte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in der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Küche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des The Model Arts Centre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zu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kochen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und die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lokale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Gemeinschaft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zu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einer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gemeinsamen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Mahlzeit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einzuladen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.</a:t>
            </a:r>
          </a:p>
          <a:p>
            <a:pPr algn="l"/>
            <a:endParaRPr lang="en-GB" dirty="0">
              <a:solidFill>
                <a:srgbClr val="1E494F"/>
              </a:solidFill>
            </a:endParaRPr>
          </a:p>
          <a:p>
            <a:pPr algn="l"/>
            <a:r>
              <a:rPr lang="en-GB" sz="2400" b="0" i="0" dirty="0">
                <a:solidFill>
                  <a:srgbClr val="1E494F"/>
                </a:solidFill>
                <a:effectLst/>
              </a:rPr>
              <a:t>Mabel hat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kürzlich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ihr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eigenes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Teilzeitgeschäft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Chah's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Hot Sauce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gegründet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, das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sie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neben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ihrem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Studium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und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ihrem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Gesang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/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Songwriting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1E494F"/>
                </a:solidFill>
                <a:effectLst/>
              </a:rPr>
              <a:t>betreibt</a:t>
            </a:r>
            <a:r>
              <a:rPr lang="en-GB" sz="2400" b="0" i="0" dirty="0">
                <a:solidFill>
                  <a:srgbClr val="1E494F"/>
                </a:solidFill>
                <a:effectLst/>
              </a:rPr>
              <a:t>.</a:t>
            </a: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3008623B-52F6-4BEC-840F-65040BD6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64" y="15245"/>
            <a:ext cx="3012435" cy="30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491158-A055-4502-A75A-54ED5C946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564" y="3027680"/>
            <a:ext cx="3052208" cy="37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F7053-DD39-46A1-BDCD-36726C28BEE9}"/>
              </a:ext>
            </a:extLst>
          </p:cNvPr>
          <p:cNvSpPr txBox="1"/>
          <p:nvPr/>
        </p:nvSpPr>
        <p:spPr>
          <a:xfrm>
            <a:off x="5464546" y="2574497"/>
            <a:ext cx="6577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Start </a:t>
            </a:r>
            <a:r>
              <a:rPr lang="en-US" sz="4800" dirty="0" err="1">
                <a:solidFill>
                  <a:schemeClr val="bg1"/>
                </a:solidFill>
              </a:rPr>
              <a:t>durch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ein</a:t>
            </a:r>
            <a:r>
              <a:rPr lang="en-US" sz="4800" dirty="0">
                <a:solidFill>
                  <a:schemeClr val="bg1"/>
                </a:solidFill>
              </a:rPr>
              <a:t> Online-</a:t>
            </a:r>
            <a:r>
              <a:rPr lang="en-US" sz="4800" dirty="0" err="1">
                <a:solidFill>
                  <a:schemeClr val="bg1"/>
                </a:solidFill>
              </a:rPr>
              <a:t>Geschäft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CF79568C-6BB1-4FD4-A7BC-F6C85B9F9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1" t="20561" r="22031" b="25795"/>
          <a:stretch/>
        </p:blipFill>
        <p:spPr>
          <a:xfrm>
            <a:off x="582929" y="1677400"/>
            <a:ext cx="3991790" cy="27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745" y="2388420"/>
            <a:ext cx="1407911" cy="446958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84089" y="0"/>
            <a:ext cx="1407911" cy="5042136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B7F892A-BDBC-466F-BC89-C71B2F2017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" y="-2240280"/>
            <a:ext cx="5821680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C6DDE-AD48-432D-993C-8435B36BF9D6}"/>
              </a:ext>
            </a:extLst>
          </p:cNvPr>
          <p:cNvSpPr txBox="1"/>
          <p:nvPr/>
        </p:nvSpPr>
        <p:spPr>
          <a:xfrm>
            <a:off x="426720" y="107538"/>
            <a:ext cx="1022604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1EB3DD"/>
                </a:solidFill>
              </a:rPr>
              <a:t>EMINENT </a:t>
            </a:r>
            <a:r>
              <a:rPr lang="en-US" sz="2400" dirty="0" err="1">
                <a:solidFill>
                  <a:srgbClr val="1EB3DD"/>
                </a:solidFill>
              </a:rPr>
              <a:t>möchte</a:t>
            </a:r>
            <a:r>
              <a:rPr lang="en-US" sz="240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Unternehmerinnen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mit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Migrationshintergrund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1" i="0" u="sng" strike="noStrike" baseline="0" dirty="0" err="1">
                <a:solidFill>
                  <a:srgbClr val="1EB3DD"/>
                </a:solidFill>
              </a:rPr>
              <a:t>befähigen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.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Wir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möchten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dich auf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eine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Lernreise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mitnehmen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, um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dir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 das 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Wissen und die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Fähigkeiten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zu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IE" sz="2400" b="0" i="0" u="none" strike="noStrike" baseline="0" dirty="0" err="1">
                <a:solidFill>
                  <a:srgbClr val="1EB3DD"/>
                </a:solidFill>
              </a:rPr>
              <a:t>vermitteln</a:t>
            </a:r>
            <a:r>
              <a:rPr lang="en-IE" sz="2400" b="0" i="0" u="none" strike="noStrike" baseline="0" dirty="0">
                <a:solidFill>
                  <a:srgbClr val="1EB3DD"/>
                </a:solidFill>
              </a:rPr>
              <a:t>, 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die du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brauchst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, um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mit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Selbstvertrauen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ein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eigenes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Unternehmen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zu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gründen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und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erfolgreich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zu</a:t>
            </a:r>
            <a:r>
              <a:rPr lang="en-GB" sz="2400" b="0" i="0" u="none" strike="noStrike" baseline="0" dirty="0">
                <a:solidFill>
                  <a:srgbClr val="1EB3DD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1EB3DD"/>
                </a:solidFill>
              </a:rPr>
              <a:t>führen</a:t>
            </a:r>
            <a:r>
              <a:rPr lang="en-IE" sz="2400" dirty="0">
                <a:solidFill>
                  <a:srgbClr val="1EB3DD"/>
                </a:solidFill>
              </a:rPr>
              <a:t>. </a:t>
            </a:r>
            <a:endParaRPr lang="en-IE" sz="1200" dirty="0">
              <a:solidFill>
                <a:srgbClr val="1EB3DD"/>
              </a:solidFill>
            </a:endParaRPr>
          </a:p>
          <a:p>
            <a:r>
              <a:rPr lang="en-IE" sz="2400" dirty="0">
                <a:solidFill>
                  <a:srgbClr val="1EB3DD"/>
                </a:solidFill>
              </a:rPr>
              <a:t>Ob du das </a:t>
            </a:r>
            <a:r>
              <a:rPr lang="en-IE" sz="2400" dirty="0" err="1">
                <a:solidFill>
                  <a:srgbClr val="1EB3DD"/>
                </a:solidFill>
              </a:rPr>
              <a:t>kannst</a:t>
            </a:r>
            <a:r>
              <a:rPr lang="en-IE" sz="2400" dirty="0">
                <a:solidFill>
                  <a:srgbClr val="1EB3DD"/>
                </a:solidFill>
              </a:rPr>
              <a:t>? </a:t>
            </a:r>
            <a:r>
              <a:rPr lang="en-IE" sz="2400" dirty="0" err="1">
                <a:solidFill>
                  <a:srgbClr val="1EB3DD"/>
                </a:solidFill>
              </a:rPr>
              <a:t>Natürlich</a:t>
            </a:r>
            <a:r>
              <a:rPr lang="en-IE" sz="2400" dirty="0">
                <a:solidFill>
                  <a:srgbClr val="1EB3DD"/>
                </a:solidFill>
              </a:rPr>
              <a:t> </a:t>
            </a:r>
            <a:r>
              <a:rPr lang="en-IE" sz="2400" dirty="0" err="1">
                <a:solidFill>
                  <a:srgbClr val="1EB3DD"/>
                </a:solidFill>
              </a:rPr>
              <a:t>kannst</a:t>
            </a:r>
            <a:r>
              <a:rPr lang="en-IE" sz="2400" dirty="0">
                <a:solidFill>
                  <a:srgbClr val="1EB3DD"/>
                </a:solidFill>
              </a:rPr>
              <a:t> du das! Sei </a:t>
            </a:r>
            <a:r>
              <a:rPr lang="en-IE" sz="2400" dirty="0" err="1">
                <a:solidFill>
                  <a:srgbClr val="1EB3DD"/>
                </a:solidFill>
              </a:rPr>
              <a:t>offen</a:t>
            </a:r>
            <a:r>
              <a:rPr lang="en-IE" sz="2400" dirty="0">
                <a:solidFill>
                  <a:srgbClr val="1EB3DD"/>
                </a:solidFill>
              </a:rPr>
              <a:t> und lass dich von </a:t>
            </a:r>
            <a:r>
              <a:rPr lang="en-IE" sz="2400" dirty="0" err="1">
                <a:solidFill>
                  <a:srgbClr val="1EB3DD"/>
                </a:solidFill>
              </a:rPr>
              <a:t>uns</a:t>
            </a:r>
            <a:r>
              <a:rPr lang="en-IE" sz="2400" dirty="0">
                <a:solidFill>
                  <a:srgbClr val="1EB3DD"/>
                </a:solidFill>
              </a:rPr>
              <a:t> auf </a:t>
            </a:r>
            <a:r>
              <a:rPr lang="en-IE" sz="2400" b="1" dirty="0" err="1">
                <a:solidFill>
                  <a:srgbClr val="1EB3DD"/>
                </a:solidFill>
              </a:rPr>
              <a:t>deiner</a:t>
            </a:r>
            <a:r>
              <a:rPr lang="en-IE" sz="2400" b="1" dirty="0">
                <a:solidFill>
                  <a:srgbClr val="1EB3DD"/>
                </a:solidFill>
              </a:rPr>
              <a:t> </a:t>
            </a:r>
            <a:r>
              <a:rPr lang="en-IE" sz="2400" b="1" dirty="0" err="1">
                <a:solidFill>
                  <a:srgbClr val="1EB3DD"/>
                </a:solidFill>
              </a:rPr>
              <a:t>unternehmerischen</a:t>
            </a:r>
            <a:r>
              <a:rPr lang="en-IE" sz="2400" b="1" dirty="0">
                <a:solidFill>
                  <a:srgbClr val="1EB3DD"/>
                </a:solidFill>
              </a:rPr>
              <a:t> </a:t>
            </a:r>
            <a:r>
              <a:rPr lang="en-IE" sz="2400" b="1" dirty="0" err="1">
                <a:solidFill>
                  <a:srgbClr val="1EB3DD"/>
                </a:solidFill>
              </a:rPr>
              <a:t>Lernreise</a:t>
            </a:r>
            <a:r>
              <a:rPr lang="en-IE" sz="2400" b="1" dirty="0">
                <a:solidFill>
                  <a:srgbClr val="1EB3DD"/>
                </a:solidFill>
              </a:rPr>
              <a:t> </a:t>
            </a:r>
            <a:r>
              <a:rPr lang="en-IE" sz="2400" dirty="0" err="1">
                <a:solidFill>
                  <a:srgbClr val="1EB3DD"/>
                </a:solidFill>
              </a:rPr>
              <a:t>begleiten</a:t>
            </a:r>
            <a:r>
              <a:rPr lang="en-IE" sz="2400" dirty="0">
                <a:solidFill>
                  <a:srgbClr val="1EB3DD"/>
                </a:solidFill>
              </a:rPr>
              <a:t>...</a:t>
            </a:r>
            <a:endParaRPr lang="en-US" sz="2400" dirty="0">
              <a:solidFill>
                <a:srgbClr val="1EB3DD"/>
              </a:solidFill>
            </a:endParaRP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3D945-11E4-40A4-AF14-85C78424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7" y="2521068"/>
            <a:ext cx="106203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4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2097FD-7FF9-4666-BD1F-077117145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425" y="676479"/>
            <a:ext cx="7979652" cy="69735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54A9A"/>
                </a:solidFill>
              </a:rPr>
              <a:t>START DURCH EIN ONLINE-GESCHÄFT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F1FD-8FD8-4907-A1AA-F2B6A8271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425" y="1880558"/>
            <a:ext cx="5952895" cy="43009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leben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Zeitalter</a:t>
            </a:r>
            <a:r>
              <a:rPr lang="en-US" dirty="0">
                <a:solidFill>
                  <a:schemeClr val="tx1"/>
                </a:solidFill>
              </a:rPr>
              <a:t> des </a:t>
            </a:r>
            <a:r>
              <a:rPr lang="en-US" dirty="0" err="1">
                <a:solidFill>
                  <a:schemeClr val="tx1"/>
                </a:solidFill>
              </a:rPr>
              <a:t>globalen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Informationsaustauschs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Marketings</a:t>
            </a:r>
            <a:r>
              <a:rPr lang="en-US" dirty="0">
                <a:solidFill>
                  <a:schemeClr val="tx1"/>
                </a:solidFill>
              </a:rPr>
              <a:t>. Dies hat </a:t>
            </a:r>
            <a:r>
              <a:rPr lang="en-US" dirty="0" err="1">
                <a:solidFill>
                  <a:schemeClr val="tx1"/>
                </a:solidFill>
              </a:rPr>
              <a:t>erheblich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zugenommen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seit</a:t>
            </a:r>
            <a:r>
              <a:rPr lang="en-US" dirty="0">
                <a:solidFill>
                  <a:schemeClr val="tx1"/>
                </a:solidFill>
              </a:rPr>
              <a:t> Covid-19 die </a:t>
            </a:r>
            <a:r>
              <a:rPr lang="en-US" dirty="0" err="1">
                <a:solidFill>
                  <a:schemeClr val="tx1"/>
                </a:solidFill>
              </a:rPr>
              <a:t>Einkaufsgewohnheiten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verändert</a:t>
            </a:r>
            <a:r>
              <a:rPr lang="en-US" dirty="0">
                <a:solidFill>
                  <a:schemeClr val="tx1"/>
                </a:solidFill>
              </a:rPr>
              <a:t> hat. </a:t>
            </a:r>
          </a:p>
          <a:p>
            <a:r>
              <a:rPr lang="en-US" dirty="0">
                <a:solidFill>
                  <a:schemeClr val="tx1"/>
                </a:solidFill>
              </a:rPr>
              <a:t>Online-</a:t>
            </a:r>
            <a:r>
              <a:rPr lang="en-US" dirty="0" err="1">
                <a:solidFill>
                  <a:schemeClr val="tx1"/>
                </a:solidFill>
              </a:rPr>
              <a:t>Marktplätze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Etsy </a:t>
            </a:r>
            <a:r>
              <a:rPr lang="en-US" dirty="0" err="1">
                <a:solidFill>
                  <a:schemeClr val="tx1"/>
                </a:solidFill>
              </a:rPr>
              <a:t>machen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möglich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jemand</a:t>
            </a:r>
            <a:r>
              <a:rPr lang="en-US" dirty="0">
                <a:solidFill>
                  <a:schemeClr val="tx1"/>
                </a:solidFill>
              </a:rPr>
              <a:t> in Deutschland </a:t>
            </a:r>
            <a:r>
              <a:rPr lang="en-US" dirty="0" err="1">
                <a:solidFill>
                  <a:schemeClr val="tx1"/>
                </a:solidFill>
              </a:rPr>
              <a:t>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Strauß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handgefertigten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Seidenblumen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kreiert</a:t>
            </a:r>
            <a:r>
              <a:rPr lang="en-US" dirty="0">
                <a:solidFill>
                  <a:schemeClr val="tx1"/>
                </a:solidFill>
              </a:rPr>
              <a:t> und an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Braut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Großbritannien</a:t>
            </a:r>
            <a:r>
              <a:rPr lang="en-US" dirty="0">
                <a:solidFill>
                  <a:schemeClr val="tx1"/>
                </a:solidFill>
              </a:rPr>
              <a:t> verkauft.</a:t>
            </a:r>
          </a:p>
          <a:p>
            <a:r>
              <a:rPr lang="en-US" dirty="0">
                <a:solidFill>
                  <a:schemeClr val="tx1"/>
                </a:solidFill>
              </a:rPr>
              <a:t>Lass </a:t>
            </a:r>
            <a:r>
              <a:rPr lang="en-US" dirty="0" err="1">
                <a:solidFill>
                  <a:schemeClr val="tx1"/>
                </a:solidFill>
              </a:rPr>
              <a:t>uns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diese</a:t>
            </a:r>
            <a:r>
              <a:rPr lang="en-US" dirty="0">
                <a:solidFill>
                  <a:schemeClr val="tx1"/>
                </a:solidFill>
              </a:rPr>
              <a:t> Welt der </a:t>
            </a:r>
            <a:r>
              <a:rPr lang="en-US" dirty="0" err="1">
                <a:solidFill>
                  <a:schemeClr val="tx1"/>
                </a:solidFill>
              </a:rPr>
              <a:t>Möglichkeiten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26B27"/>
                </a:solidFill>
              </a:rPr>
              <a:t>Online-</a:t>
            </a:r>
            <a:r>
              <a:rPr lang="en-US" b="1" dirty="0" err="1">
                <a:solidFill>
                  <a:srgbClr val="F26B27"/>
                </a:solidFill>
              </a:rPr>
              <a:t>Marktplätze</a:t>
            </a:r>
            <a:r>
              <a:rPr lang="en-US" b="1" dirty="0">
                <a:solidFill>
                  <a:srgbClr val="F26B27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erkunden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rgbClr val="F26B27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56C6E5"/>
              </a:solidFill>
            </a:endParaRPr>
          </a:p>
        </p:txBody>
      </p:sp>
      <p:grpSp>
        <p:nvGrpSpPr>
          <p:cNvPr id="7" name="Google Shape;653;p39">
            <a:extLst>
              <a:ext uri="{FF2B5EF4-FFF2-40B4-BE49-F238E27FC236}">
                <a16:creationId xmlns:a16="http://schemas.microsoft.com/office/drawing/2014/main" id="{AA82065E-3769-428C-A783-1483AFAD8DCE}"/>
              </a:ext>
            </a:extLst>
          </p:cNvPr>
          <p:cNvGrpSpPr/>
          <p:nvPr/>
        </p:nvGrpSpPr>
        <p:grpSpPr>
          <a:xfrm>
            <a:off x="240479" y="1091577"/>
            <a:ext cx="867715" cy="629779"/>
            <a:chOff x="4604550" y="3714775"/>
            <a:chExt cx="439625" cy="319075"/>
          </a:xfrm>
        </p:grpSpPr>
        <p:sp>
          <p:nvSpPr>
            <p:cNvPr id="8" name="Google Shape;654;p39">
              <a:extLst>
                <a:ext uri="{FF2B5EF4-FFF2-40B4-BE49-F238E27FC236}">
                  <a16:creationId xmlns:a16="http://schemas.microsoft.com/office/drawing/2014/main" id="{2C4909BD-0500-4196-99F8-E6AC93DFEF04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55;p39">
              <a:extLst>
                <a:ext uri="{FF2B5EF4-FFF2-40B4-BE49-F238E27FC236}">
                  <a16:creationId xmlns:a16="http://schemas.microsoft.com/office/drawing/2014/main" id="{6D7B60BE-84D2-4767-8909-7267EE34131E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130147-8CC3-4F82-B511-61C2FA27B140}"/>
              </a:ext>
            </a:extLst>
          </p:cNvPr>
          <p:cNvGrpSpPr/>
          <p:nvPr/>
        </p:nvGrpSpPr>
        <p:grpSpPr>
          <a:xfrm>
            <a:off x="7954020" y="2144065"/>
            <a:ext cx="3089899" cy="3372815"/>
            <a:chOff x="5454661" y="2052695"/>
            <a:chExt cx="1737320" cy="2081567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A08D50B-1C73-43E7-B724-E6FA02EF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4661" y="2052695"/>
              <a:ext cx="1737320" cy="2081567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66F21EC4-21CA-46BD-B247-B7744914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9190" y="2933115"/>
              <a:ext cx="230823" cy="251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780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784EF8-F5A3-4240-8850-15D975BC8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6300" y="866197"/>
            <a:ext cx="5745702" cy="506688"/>
          </a:xfrm>
        </p:spPr>
        <p:txBody>
          <a:bodyPr>
            <a:noAutofit/>
          </a:bodyPr>
          <a:lstStyle/>
          <a:p>
            <a:r>
              <a:rPr lang="en-US" sz="3200"/>
              <a:t>ONLINE-MARKTPLÄTZE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12C73-4512-48CB-9CC4-2DD4444E9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380" y="2162342"/>
            <a:ext cx="7924800" cy="3644887"/>
          </a:xfrm>
        </p:spPr>
        <p:txBody>
          <a:bodyPr/>
          <a:lstStyle/>
          <a:p>
            <a:r>
              <a:rPr lang="en-US" sz="2200" dirty="0" err="1"/>
              <a:t>Viele</a:t>
            </a:r>
            <a:r>
              <a:rPr lang="en-US" sz="2200" dirty="0"/>
              <a:t> </a:t>
            </a:r>
            <a:r>
              <a:rPr lang="en-US" sz="2200" dirty="0" err="1"/>
              <a:t>Existenzgründerinnen</a:t>
            </a:r>
            <a:r>
              <a:rPr lang="en-US" sz="2200" dirty="0"/>
              <a:t> </a:t>
            </a:r>
            <a:r>
              <a:rPr lang="en-US" sz="2200" dirty="0" err="1"/>
              <a:t>nutzen</a:t>
            </a:r>
            <a:r>
              <a:rPr lang="en-US" sz="2200" dirty="0"/>
              <a:t> Online-</a:t>
            </a:r>
            <a:r>
              <a:rPr lang="en-US" sz="2200" dirty="0" err="1"/>
              <a:t>Marktplätze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</a:t>
            </a:r>
            <a:r>
              <a:rPr lang="en-US" sz="2200" dirty="0" err="1"/>
              <a:t>ersten</a:t>
            </a:r>
            <a:r>
              <a:rPr lang="en-US" sz="2200" dirty="0"/>
              <a:t> Schritt, </a:t>
            </a:r>
            <a:r>
              <a:rPr lang="en-US" sz="2200" dirty="0" err="1"/>
              <a:t>wenn</a:t>
            </a:r>
            <a:r>
              <a:rPr lang="en-US" sz="2200" dirty="0"/>
              <a:t> sie </a:t>
            </a:r>
            <a:r>
              <a:rPr lang="en-US" sz="2200" dirty="0" err="1"/>
              <a:t>anfangen</a:t>
            </a:r>
            <a:r>
              <a:rPr lang="en-US" sz="2200" dirty="0"/>
              <a:t>, online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verkaufen</a:t>
            </a:r>
            <a:r>
              <a:rPr lang="en-US" sz="2200" dirty="0"/>
              <a:t>. Es ist </a:t>
            </a:r>
            <a:r>
              <a:rPr lang="en-US" sz="2200" dirty="0" err="1"/>
              <a:t>wirklich</a:t>
            </a:r>
            <a:r>
              <a:rPr lang="en-US" sz="2200" dirty="0"/>
              <a:t> </a:t>
            </a:r>
            <a:r>
              <a:rPr lang="en-US" sz="2200" dirty="0" err="1"/>
              <a:t>wichtig</a:t>
            </a:r>
            <a:r>
              <a:rPr lang="en-US" sz="2200" dirty="0"/>
              <a:t>, </a:t>
            </a:r>
            <a:r>
              <a:rPr lang="en-US" sz="2200" dirty="0" err="1"/>
              <a:t>dass</a:t>
            </a:r>
            <a:r>
              <a:rPr lang="en-US" sz="2200" dirty="0"/>
              <a:t> du </a:t>
            </a:r>
            <a:r>
              <a:rPr lang="en-US" sz="2200" dirty="0" err="1"/>
              <a:t>genau</a:t>
            </a:r>
            <a:r>
              <a:rPr lang="en-US" sz="2200" dirty="0"/>
              <a:t> den Online-</a:t>
            </a:r>
            <a:r>
              <a:rPr lang="en-US" sz="2200" dirty="0" err="1"/>
              <a:t>Marktplatz</a:t>
            </a:r>
            <a:r>
              <a:rPr lang="en-US" sz="2200" dirty="0"/>
              <a:t> </a:t>
            </a:r>
            <a:r>
              <a:rPr lang="en-US" sz="2200" dirty="0" err="1"/>
              <a:t>wählst</a:t>
            </a:r>
            <a:r>
              <a:rPr lang="en-US" sz="2200" dirty="0"/>
              <a:t>, der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dein</a:t>
            </a:r>
            <a:r>
              <a:rPr lang="en-US" sz="2200" dirty="0"/>
              <a:t> </a:t>
            </a:r>
            <a:r>
              <a:rPr lang="en-US" sz="2200" dirty="0" err="1"/>
              <a:t>Unternehmen</a:t>
            </a:r>
            <a:r>
              <a:rPr lang="en-US" sz="2200" dirty="0"/>
              <a:t> am </a:t>
            </a:r>
            <a:r>
              <a:rPr lang="en-US" sz="2200" dirty="0" err="1"/>
              <a:t>besten</a:t>
            </a:r>
            <a:r>
              <a:rPr lang="en-US" sz="2200" dirty="0"/>
              <a:t> </a:t>
            </a:r>
            <a:r>
              <a:rPr lang="en-US" sz="2200" dirty="0" err="1"/>
              <a:t>geeignet</a:t>
            </a:r>
            <a:r>
              <a:rPr lang="en-US" sz="2200" dirty="0"/>
              <a:t> ist...  </a:t>
            </a:r>
            <a:endParaRPr lang="bs-Latn-BA" sz="2200" dirty="0"/>
          </a:p>
          <a:p>
            <a:r>
              <a:rPr lang="en-US" sz="2200" dirty="0"/>
              <a:t>In </a:t>
            </a:r>
            <a:r>
              <a:rPr lang="en-US" sz="2200" dirty="0" err="1"/>
              <a:t>diesem</a:t>
            </a:r>
            <a:r>
              <a:rPr lang="en-US" sz="2200" dirty="0"/>
              <a:t> </a:t>
            </a:r>
            <a:r>
              <a:rPr lang="en-US" sz="2200" dirty="0" err="1"/>
              <a:t>Abschnitt</a:t>
            </a:r>
            <a:r>
              <a:rPr lang="en-US" sz="2200" dirty="0"/>
              <a:t> </a:t>
            </a:r>
            <a:r>
              <a:rPr lang="en-US" sz="2200" dirty="0" err="1"/>
              <a:t>wirst</a:t>
            </a:r>
            <a:r>
              <a:rPr lang="en-US" sz="2200" dirty="0"/>
              <a:t> du</a:t>
            </a:r>
            <a:r>
              <a:rPr lang="bs-Latn-BA" sz="2200" dirty="0"/>
              <a:t>: </a:t>
            </a:r>
            <a:endParaRPr lang="en-US" sz="2200" dirty="0"/>
          </a:p>
          <a:p>
            <a:pPr marL="342900" indent="-342900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Erfahren</a:t>
            </a:r>
            <a:r>
              <a:rPr lang="en-US" sz="2200" dirty="0"/>
              <a:t>, was </a:t>
            </a:r>
            <a:r>
              <a:rPr lang="en-US" sz="2200" dirty="0" err="1"/>
              <a:t>ein</a:t>
            </a:r>
            <a:r>
              <a:rPr lang="en-US" sz="2200" dirty="0"/>
              <a:t> Online-</a:t>
            </a:r>
            <a:r>
              <a:rPr lang="en-US" sz="2200" dirty="0" err="1"/>
              <a:t>Marktplatz</a:t>
            </a:r>
            <a:r>
              <a:rPr lang="en-US" sz="2200" dirty="0"/>
              <a:t> ist</a:t>
            </a:r>
          </a:p>
          <a:p>
            <a:pPr marL="342900" indent="-342900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Die </a:t>
            </a:r>
            <a:r>
              <a:rPr lang="en-US" sz="2200" dirty="0" err="1"/>
              <a:t>Vorteile</a:t>
            </a:r>
            <a:r>
              <a:rPr lang="en-US" sz="2200" dirty="0"/>
              <a:t> von Online-</a:t>
            </a:r>
            <a:r>
              <a:rPr lang="en-US" sz="2200" dirty="0" err="1"/>
              <a:t>Marktplätzen</a:t>
            </a:r>
            <a:r>
              <a:rPr lang="en-US" sz="2200" dirty="0"/>
              <a:t> </a:t>
            </a:r>
            <a:r>
              <a:rPr lang="en-US" sz="2200" dirty="0" err="1"/>
              <a:t>entdecken</a:t>
            </a:r>
            <a:r>
              <a:rPr lang="en-US" sz="2200" dirty="0"/>
              <a:t> und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von </a:t>
            </a:r>
            <a:r>
              <a:rPr lang="en-US" sz="2200" dirty="0" err="1"/>
              <a:t>unabhängigen</a:t>
            </a:r>
            <a:r>
              <a:rPr lang="en-US" sz="2200" dirty="0"/>
              <a:t> E-Commerce-Seiten </a:t>
            </a:r>
            <a:r>
              <a:rPr lang="en-US" sz="2200" dirty="0" err="1"/>
              <a:t>unterscheiden</a:t>
            </a:r>
            <a:endParaRPr lang="en-US" sz="2200" dirty="0"/>
          </a:p>
          <a:p>
            <a:pPr marL="342900" indent="-342900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Einen</a:t>
            </a:r>
            <a:r>
              <a:rPr lang="en-US" sz="2200" dirty="0"/>
              <a:t> </a:t>
            </a:r>
            <a:r>
              <a:rPr lang="en-US" sz="2200" dirty="0" err="1"/>
              <a:t>Überblick</a:t>
            </a:r>
            <a:r>
              <a:rPr lang="en-US" sz="2200" dirty="0"/>
              <a:t> </a:t>
            </a:r>
            <a:r>
              <a:rPr lang="en-US" sz="2200" dirty="0" err="1"/>
              <a:t>über</a:t>
            </a:r>
            <a:r>
              <a:rPr lang="en-US" sz="2200" dirty="0"/>
              <a:t> die </a:t>
            </a:r>
            <a:r>
              <a:rPr lang="en-US" sz="2200" dirty="0" err="1"/>
              <a:t>wichtigsten</a:t>
            </a:r>
            <a:r>
              <a:rPr lang="en-US" sz="2200" dirty="0"/>
              <a:t> Online-</a:t>
            </a:r>
            <a:r>
              <a:rPr lang="en-US" sz="2200" dirty="0" err="1"/>
              <a:t>Marktplätze</a:t>
            </a:r>
            <a:r>
              <a:rPr lang="en-US" sz="2200" dirty="0"/>
              <a:t> und die </a:t>
            </a:r>
            <a:r>
              <a:rPr lang="en-US" sz="2200" dirty="0" err="1"/>
              <a:t>Vor</a:t>
            </a:r>
            <a:r>
              <a:rPr lang="en-US" sz="2200" dirty="0"/>
              <a:t>- und </a:t>
            </a:r>
            <a:r>
              <a:rPr lang="en-US" sz="2200" dirty="0" err="1"/>
              <a:t>Nachteile</a:t>
            </a:r>
            <a:r>
              <a:rPr lang="en-US" sz="2200" dirty="0"/>
              <a:t> </a:t>
            </a:r>
            <a:r>
              <a:rPr lang="en-US" sz="2200" dirty="0" err="1"/>
              <a:t>eines</a:t>
            </a:r>
            <a:r>
              <a:rPr lang="en-US" sz="2200" dirty="0"/>
              <a:t> </a:t>
            </a:r>
            <a:r>
              <a:rPr lang="en-US" sz="2200" dirty="0" err="1"/>
              <a:t>jeden</a:t>
            </a:r>
            <a:r>
              <a:rPr lang="en-US" sz="2200" dirty="0"/>
              <a:t> </a:t>
            </a:r>
            <a:r>
              <a:rPr lang="en-US" sz="2200" dirty="0" err="1"/>
              <a:t>bekommen</a:t>
            </a:r>
            <a:endParaRPr lang="en-US" sz="2200" dirty="0"/>
          </a:p>
          <a:p>
            <a:pPr marL="342900" indent="-342900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Erfahren</a:t>
            </a:r>
            <a:r>
              <a:rPr lang="en-US" sz="2200" dirty="0"/>
              <a:t>, was du </a:t>
            </a:r>
            <a:r>
              <a:rPr lang="en-US" sz="2200" dirty="0" err="1"/>
              <a:t>für</a:t>
            </a:r>
            <a:r>
              <a:rPr lang="en-US" sz="2200" dirty="0"/>
              <a:t> den </a:t>
            </a:r>
            <a:r>
              <a:rPr lang="en-US" sz="2200" dirty="0" err="1"/>
              <a:t>Verkauf</a:t>
            </a:r>
            <a:r>
              <a:rPr lang="en-US" sz="2200" dirty="0"/>
              <a:t> </a:t>
            </a:r>
            <a:r>
              <a:rPr lang="en-US" sz="2200" dirty="0" err="1"/>
              <a:t>über</a:t>
            </a:r>
            <a:r>
              <a:rPr lang="en-US" sz="2200" dirty="0"/>
              <a:t> </a:t>
            </a:r>
            <a:r>
              <a:rPr lang="en-US" sz="2200" dirty="0" err="1"/>
              <a:t>einen</a:t>
            </a:r>
            <a:r>
              <a:rPr lang="en-US" sz="2200" dirty="0"/>
              <a:t> Online-</a:t>
            </a:r>
            <a:r>
              <a:rPr lang="en-US" sz="2200" dirty="0" err="1"/>
              <a:t>Marktplatz</a:t>
            </a:r>
            <a:r>
              <a:rPr lang="en-US" sz="2200" dirty="0"/>
              <a:t> </a:t>
            </a:r>
            <a:r>
              <a:rPr lang="en-US" sz="2200" dirty="0" err="1"/>
              <a:t>benötigst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grpSp>
        <p:nvGrpSpPr>
          <p:cNvPr id="6" name="Google Shape;612;p39">
            <a:extLst>
              <a:ext uri="{FF2B5EF4-FFF2-40B4-BE49-F238E27FC236}">
                <a16:creationId xmlns:a16="http://schemas.microsoft.com/office/drawing/2014/main" id="{22C5691A-D443-48FF-8F3C-79AEFEDF4500}"/>
              </a:ext>
            </a:extLst>
          </p:cNvPr>
          <p:cNvGrpSpPr/>
          <p:nvPr/>
        </p:nvGrpSpPr>
        <p:grpSpPr>
          <a:xfrm>
            <a:off x="265380" y="1050771"/>
            <a:ext cx="768096" cy="784193"/>
            <a:chOff x="3951850" y="2985350"/>
            <a:chExt cx="407950" cy="416500"/>
          </a:xfrm>
        </p:grpSpPr>
        <p:sp>
          <p:nvSpPr>
            <p:cNvPr id="7" name="Google Shape;613;p39">
              <a:extLst>
                <a:ext uri="{FF2B5EF4-FFF2-40B4-BE49-F238E27FC236}">
                  <a16:creationId xmlns:a16="http://schemas.microsoft.com/office/drawing/2014/main" id="{CC58A613-E3FE-4FCB-A916-AAEB5010ECFC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39">
              <a:extLst>
                <a:ext uri="{FF2B5EF4-FFF2-40B4-BE49-F238E27FC236}">
                  <a16:creationId xmlns:a16="http://schemas.microsoft.com/office/drawing/2014/main" id="{2BFA2C18-7D7B-463C-9962-C910AF61C9BA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39">
              <a:extLst>
                <a:ext uri="{FF2B5EF4-FFF2-40B4-BE49-F238E27FC236}">
                  <a16:creationId xmlns:a16="http://schemas.microsoft.com/office/drawing/2014/main" id="{DA02A3BA-8157-4FE2-BEB6-ACE9FDB5BDF3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39">
              <a:extLst>
                <a:ext uri="{FF2B5EF4-FFF2-40B4-BE49-F238E27FC236}">
                  <a16:creationId xmlns:a16="http://schemas.microsoft.com/office/drawing/2014/main" id="{DCB337FC-DBB1-48A0-AC32-F68DA2BB2ACA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D6A3AF8-341F-4432-8D6C-4207007B8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7" t="25094" r="26296" b="26491"/>
          <a:stretch/>
        </p:blipFill>
        <p:spPr>
          <a:xfrm>
            <a:off x="7884826" y="-164413"/>
            <a:ext cx="3838315" cy="27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D978C7-F8D9-4AAF-A47D-C6347280F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6" y="627956"/>
            <a:ext cx="9649486" cy="968956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WAS IST EIN ONLINE-MARKTPLATZ UND WARUM KÖNNTE ER FÜR DICH FUNKTIONIEREN?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F691-8E10-4244-A4C9-26E43BB04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596911"/>
            <a:ext cx="7141738" cy="3245241"/>
          </a:xfrm>
        </p:spPr>
        <p:txBody>
          <a:bodyPr/>
          <a:lstStyle/>
          <a:p>
            <a:pPr algn="just"/>
            <a:r>
              <a:rPr lang="en-US" sz="2200" dirty="0">
                <a:solidFill>
                  <a:srgbClr val="1E494F"/>
                </a:solidFill>
              </a:rPr>
              <a:t>Ein </a:t>
            </a:r>
            <a:r>
              <a:rPr lang="en-US" sz="2200" dirty="0" err="1">
                <a:solidFill>
                  <a:srgbClr val="1E494F"/>
                </a:solidFill>
              </a:rPr>
              <a:t>Marktplatz</a:t>
            </a:r>
            <a:r>
              <a:rPr lang="en-US" sz="2200" dirty="0">
                <a:solidFill>
                  <a:srgbClr val="1E494F"/>
                </a:solidFill>
              </a:rPr>
              <a:t> ist </a:t>
            </a:r>
            <a:r>
              <a:rPr lang="en-US" sz="2200" dirty="0" err="1">
                <a:solidFill>
                  <a:srgbClr val="1E494F"/>
                </a:solidFill>
              </a:rPr>
              <a:t>ein</a:t>
            </a:r>
            <a:r>
              <a:rPr lang="en-US" sz="2200" dirty="0">
                <a:solidFill>
                  <a:srgbClr val="1E494F"/>
                </a:solidFill>
              </a:rPr>
              <a:t> Online-</a:t>
            </a:r>
            <a:r>
              <a:rPr lang="en-US" sz="2200" dirty="0" err="1">
                <a:solidFill>
                  <a:srgbClr val="1E494F"/>
                </a:solidFill>
              </a:rPr>
              <a:t>Geschäft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mit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mehreren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Verkäufern</a:t>
            </a:r>
            <a:r>
              <a:rPr lang="en-US" sz="2200" dirty="0">
                <a:solidFill>
                  <a:srgbClr val="1E494F"/>
                </a:solidFill>
              </a:rPr>
              <a:t>, was </a:t>
            </a:r>
            <a:r>
              <a:rPr lang="en-US" sz="2200" dirty="0" err="1">
                <a:solidFill>
                  <a:srgbClr val="1E494F"/>
                </a:solidFill>
              </a:rPr>
              <a:t>Kunden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ermöglicht</a:t>
            </a:r>
            <a:r>
              <a:rPr lang="en-US" sz="2200" dirty="0">
                <a:solidFill>
                  <a:srgbClr val="1E494F"/>
                </a:solidFill>
              </a:rPr>
              <a:t>, </a:t>
            </a:r>
            <a:r>
              <a:rPr lang="en-US" sz="2200" dirty="0" err="1">
                <a:solidFill>
                  <a:srgbClr val="1E494F"/>
                </a:solidFill>
              </a:rPr>
              <a:t>eine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Vielzahl</a:t>
            </a:r>
            <a:r>
              <a:rPr lang="en-US" sz="2200" dirty="0">
                <a:solidFill>
                  <a:srgbClr val="1E494F"/>
                </a:solidFill>
              </a:rPr>
              <a:t> von </a:t>
            </a:r>
            <a:r>
              <a:rPr lang="en-US" sz="2200" dirty="0" err="1">
                <a:solidFill>
                  <a:srgbClr val="1E494F"/>
                </a:solidFill>
              </a:rPr>
              <a:t>Produkten</a:t>
            </a:r>
            <a:r>
              <a:rPr lang="en-US" sz="2200" dirty="0">
                <a:solidFill>
                  <a:srgbClr val="1E494F"/>
                </a:solidFill>
              </a:rPr>
              <a:t> und </a:t>
            </a:r>
            <a:r>
              <a:rPr lang="en-US" sz="2200" dirty="0" err="1">
                <a:solidFill>
                  <a:srgbClr val="1E494F"/>
                </a:solidFill>
              </a:rPr>
              <a:t>Marken</a:t>
            </a:r>
            <a:r>
              <a:rPr lang="en-US" sz="2200" dirty="0">
                <a:solidFill>
                  <a:srgbClr val="1E494F"/>
                </a:solidFill>
              </a:rPr>
              <a:t> an </a:t>
            </a:r>
            <a:r>
              <a:rPr lang="en-US" sz="2200" dirty="0" err="1">
                <a:solidFill>
                  <a:srgbClr val="1E494F"/>
                </a:solidFill>
              </a:rPr>
              <a:t>mehreren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Standorten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zu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kaufen</a:t>
            </a:r>
            <a:r>
              <a:rPr lang="en-US" sz="2200" dirty="0">
                <a:solidFill>
                  <a:srgbClr val="1E494F"/>
                </a:solidFill>
              </a:rPr>
              <a:t>. Man </a:t>
            </a:r>
            <a:r>
              <a:rPr lang="en-US" sz="2200" dirty="0" err="1">
                <a:solidFill>
                  <a:srgbClr val="1E494F"/>
                </a:solidFill>
              </a:rPr>
              <a:t>kann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sich</a:t>
            </a:r>
            <a:r>
              <a:rPr lang="en-US" sz="2200" dirty="0">
                <a:solidFill>
                  <a:srgbClr val="1E494F"/>
                </a:solidFill>
              </a:rPr>
              <a:t> das so </a:t>
            </a:r>
            <a:r>
              <a:rPr lang="en-US" sz="2200" dirty="0" err="1">
                <a:solidFill>
                  <a:srgbClr val="1E494F"/>
                </a:solidFill>
              </a:rPr>
              <a:t>vorstellen</a:t>
            </a:r>
            <a:r>
              <a:rPr lang="en-US" sz="2200" dirty="0">
                <a:solidFill>
                  <a:srgbClr val="1E494F"/>
                </a:solidFill>
              </a:rPr>
              <a:t>, </a:t>
            </a:r>
            <a:r>
              <a:rPr lang="en-US" sz="2200" dirty="0" err="1">
                <a:solidFill>
                  <a:srgbClr val="1E494F"/>
                </a:solidFill>
              </a:rPr>
              <a:t>dass</a:t>
            </a:r>
            <a:r>
              <a:rPr lang="en-US" sz="2200" dirty="0">
                <a:solidFill>
                  <a:srgbClr val="1E494F"/>
                </a:solidFill>
              </a:rPr>
              <a:t> man </a:t>
            </a:r>
            <a:r>
              <a:rPr lang="en-US" sz="2200" dirty="0" err="1">
                <a:solidFill>
                  <a:srgbClr val="1E494F"/>
                </a:solidFill>
              </a:rPr>
              <a:t>eine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Ladenfläche</a:t>
            </a:r>
            <a:r>
              <a:rPr lang="en-US" sz="2200" dirty="0">
                <a:solidFill>
                  <a:srgbClr val="1E494F"/>
                </a:solidFill>
              </a:rPr>
              <a:t> online </a:t>
            </a:r>
            <a:r>
              <a:rPr lang="en-US" sz="2200" dirty="0" err="1">
                <a:solidFill>
                  <a:srgbClr val="1E494F"/>
                </a:solidFill>
              </a:rPr>
              <a:t>mietet</a:t>
            </a:r>
            <a:r>
              <a:rPr lang="en-US" sz="2200" dirty="0">
                <a:solidFill>
                  <a:srgbClr val="1E494F"/>
                </a:solidFill>
              </a:rPr>
              <a:t>.</a:t>
            </a:r>
          </a:p>
          <a:p>
            <a:pPr algn="just"/>
            <a:r>
              <a:rPr lang="en-US" sz="2200" dirty="0">
                <a:solidFill>
                  <a:srgbClr val="1E494F"/>
                </a:solidFill>
              </a:rPr>
              <a:t>Der </a:t>
            </a:r>
            <a:r>
              <a:rPr lang="en-US" sz="2200" dirty="0" err="1">
                <a:solidFill>
                  <a:srgbClr val="1E494F"/>
                </a:solidFill>
              </a:rPr>
              <a:t>Hauptgrund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für</a:t>
            </a:r>
            <a:r>
              <a:rPr lang="en-US" sz="2200" dirty="0">
                <a:solidFill>
                  <a:srgbClr val="1E494F"/>
                </a:solidFill>
              </a:rPr>
              <a:t> die Wahl </a:t>
            </a:r>
            <a:r>
              <a:rPr lang="en-US" sz="2200" dirty="0" err="1">
                <a:solidFill>
                  <a:srgbClr val="1E494F"/>
                </a:solidFill>
              </a:rPr>
              <a:t>eines</a:t>
            </a:r>
            <a:r>
              <a:rPr lang="en-US" sz="2200" dirty="0">
                <a:solidFill>
                  <a:srgbClr val="1E494F"/>
                </a:solidFill>
              </a:rPr>
              <a:t> Online-</a:t>
            </a:r>
            <a:r>
              <a:rPr lang="en-US" sz="2200" dirty="0" err="1">
                <a:solidFill>
                  <a:srgbClr val="1E494F"/>
                </a:solidFill>
              </a:rPr>
              <a:t>Marktplatzes</a:t>
            </a:r>
            <a:r>
              <a:rPr lang="en-US" sz="2200" dirty="0">
                <a:solidFill>
                  <a:srgbClr val="1E494F"/>
                </a:solidFill>
              </a:rPr>
              <a:t> ist das </a:t>
            </a:r>
            <a:r>
              <a:rPr lang="en-US" sz="2200" dirty="0" err="1">
                <a:solidFill>
                  <a:srgbClr val="1E494F"/>
                </a:solidFill>
              </a:rPr>
              <a:t>große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Publikum</a:t>
            </a:r>
            <a:r>
              <a:rPr lang="en-US" sz="2200" dirty="0">
                <a:solidFill>
                  <a:srgbClr val="1E494F"/>
                </a:solidFill>
              </a:rPr>
              <a:t>, das der </a:t>
            </a:r>
            <a:r>
              <a:rPr lang="en-US" sz="2200" dirty="0" err="1">
                <a:solidFill>
                  <a:srgbClr val="1E494F"/>
                </a:solidFill>
              </a:rPr>
              <a:t>Markt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anzieht</a:t>
            </a:r>
            <a:r>
              <a:rPr lang="en-US" sz="2200" dirty="0">
                <a:solidFill>
                  <a:srgbClr val="1E494F"/>
                </a:solidFill>
              </a:rPr>
              <a:t>. </a:t>
            </a:r>
            <a:endParaRPr lang="bs-Latn-BA" sz="2200" dirty="0">
              <a:solidFill>
                <a:srgbClr val="1E494F"/>
              </a:solidFill>
            </a:endParaRPr>
          </a:p>
          <a:p>
            <a:pPr algn="just"/>
            <a:r>
              <a:rPr lang="en-US" sz="2200" dirty="0" err="1">
                <a:solidFill>
                  <a:srgbClr val="1E494F"/>
                </a:solidFill>
              </a:rPr>
              <a:t>Stell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dir</a:t>
            </a:r>
            <a:r>
              <a:rPr lang="en-US" sz="2200" dirty="0">
                <a:solidFill>
                  <a:srgbClr val="1E494F"/>
                </a:solidFill>
              </a:rPr>
              <a:t> das so </a:t>
            </a:r>
            <a:r>
              <a:rPr lang="en-US" sz="2200" dirty="0" err="1">
                <a:solidFill>
                  <a:srgbClr val="1E494F"/>
                </a:solidFill>
              </a:rPr>
              <a:t>vor</a:t>
            </a:r>
            <a:r>
              <a:rPr lang="en-US" sz="2200" dirty="0">
                <a:solidFill>
                  <a:srgbClr val="1E494F"/>
                </a:solidFill>
              </a:rPr>
              <a:t>: </a:t>
            </a:r>
            <a:r>
              <a:rPr lang="en-US" sz="2200" dirty="0" err="1">
                <a:solidFill>
                  <a:srgbClr val="1E494F"/>
                </a:solidFill>
              </a:rPr>
              <a:t>Wenn</a:t>
            </a:r>
            <a:r>
              <a:rPr lang="en-US" sz="2200" dirty="0">
                <a:solidFill>
                  <a:srgbClr val="1E494F"/>
                </a:solidFill>
              </a:rPr>
              <a:t> du die Wahl </a:t>
            </a:r>
            <a:r>
              <a:rPr lang="en-US" sz="2200" dirty="0" err="1">
                <a:solidFill>
                  <a:srgbClr val="1E494F"/>
                </a:solidFill>
              </a:rPr>
              <a:t>hättest</a:t>
            </a:r>
            <a:r>
              <a:rPr lang="en-US" sz="2200" dirty="0">
                <a:solidFill>
                  <a:srgbClr val="1E494F"/>
                </a:solidFill>
              </a:rPr>
              <a:t>, </a:t>
            </a:r>
            <a:r>
              <a:rPr lang="en-US" sz="2200" dirty="0" err="1">
                <a:solidFill>
                  <a:srgbClr val="1E494F"/>
                </a:solidFill>
              </a:rPr>
              <a:t>würdest</a:t>
            </a:r>
            <a:r>
              <a:rPr lang="en-US" sz="2200" dirty="0">
                <a:solidFill>
                  <a:srgbClr val="1E494F"/>
                </a:solidFill>
              </a:rPr>
              <a:t> du </a:t>
            </a:r>
            <a:r>
              <a:rPr lang="en-US" sz="2200" dirty="0" err="1">
                <a:solidFill>
                  <a:srgbClr val="1E494F"/>
                </a:solidFill>
              </a:rPr>
              <a:t>eher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einen</a:t>
            </a:r>
            <a:r>
              <a:rPr lang="en-US" sz="2200" dirty="0">
                <a:solidFill>
                  <a:srgbClr val="1E494F"/>
                </a:solidFill>
              </a:rPr>
              <a:t> Stand in </a:t>
            </a:r>
            <a:r>
              <a:rPr lang="en-US" sz="2200" dirty="0" err="1">
                <a:solidFill>
                  <a:srgbClr val="1E494F"/>
                </a:solidFill>
              </a:rPr>
              <a:t>einem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großen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Einkaufszentrum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oder</a:t>
            </a:r>
            <a:r>
              <a:rPr lang="en-US" sz="2200" dirty="0">
                <a:solidFill>
                  <a:srgbClr val="1E494F"/>
                </a:solidFill>
              </a:rPr>
              <a:t> in </a:t>
            </a:r>
            <a:r>
              <a:rPr lang="en-US" sz="2200" dirty="0" err="1">
                <a:solidFill>
                  <a:srgbClr val="1E494F"/>
                </a:solidFill>
              </a:rPr>
              <a:t>einer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schwer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zugänglichen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Seitenstraße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aufstellen</a:t>
            </a:r>
            <a:r>
              <a:rPr lang="en-US" sz="2200" dirty="0">
                <a:solidFill>
                  <a:srgbClr val="1E494F"/>
                </a:solidFill>
              </a:rPr>
              <a:t>? </a:t>
            </a:r>
            <a:endParaRPr lang="bs-Latn-BA" sz="2200" dirty="0">
              <a:solidFill>
                <a:srgbClr val="1E494F"/>
              </a:solidFill>
            </a:endParaRPr>
          </a:p>
          <a:p>
            <a:pPr algn="just"/>
            <a:r>
              <a:rPr lang="en-US" sz="2200" dirty="0" err="1">
                <a:solidFill>
                  <a:srgbClr val="1E494F"/>
                </a:solidFill>
              </a:rPr>
              <a:t>Wenn</a:t>
            </a:r>
            <a:r>
              <a:rPr lang="en-US" sz="2200" dirty="0">
                <a:solidFill>
                  <a:srgbClr val="1E494F"/>
                </a:solidFill>
              </a:rPr>
              <a:t> du dich </a:t>
            </a:r>
            <a:r>
              <a:rPr lang="en-US" sz="2200" dirty="0" err="1">
                <a:solidFill>
                  <a:srgbClr val="1E494F"/>
                </a:solidFill>
              </a:rPr>
              <a:t>abseits</a:t>
            </a:r>
            <a:r>
              <a:rPr lang="en-US" sz="2200" dirty="0">
                <a:solidFill>
                  <a:srgbClr val="1E494F"/>
                </a:solidFill>
              </a:rPr>
              <a:t> der </a:t>
            </a:r>
            <a:r>
              <a:rPr lang="en-US" sz="2200" dirty="0" err="1">
                <a:solidFill>
                  <a:srgbClr val="1E494F"/>
                </a:solidFill>
              </a:rPr>
              <a:t>Haupteinkaufsstraße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niederlassen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würdest</a:t>
            </a:r>
            <a:r>
              <a:rPr lang="en-US" sz="2200" dirty="0">
                <a:solidFill>
                  <a:srgbClr val="1E494F"/>
                </a:solidFill>
              </a:rPr>
              <a:t>, </a:t>
            </a:r>
            <a:r>
              <a:rPr lang="en-US" sz="2200" dirty="0" err="1">
                <a:solidFill>
                  <a:srgbClr val="1E494F"/>
                </a:solidFill>
              </a:rPr>
              <a:t>müsstest</a:t>
            </a:r>
            <a:r>
              <a:rPr lang="en-US" sz="2200" dirty="0">
                <a:solidFill>
                  <a:srgbClr val="1E494F"/>
                </a:solidFill>
              </a:rPr>
              <a:t> du mehr </a:t>
            </a:r>
            <a:r>
              <a:rPr lang="en-US" sz="2200" dirty="0" err="1">
                <a:solidFill>
                  <a:srgbClr val="1E494F"/>
                </a:solidFill>
              </a:rPr>
              <a:t>für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Schilder</a:t>
            </a:r>
            <a:r>
              <a:rPr lang="en-US" sz="2200" dirty="0">
                <a:solidFill>
                  <a:srgbClr val="1E494F"/>
                </a:solidFill>
              </a:rPr>
              <a:t> und Marketing </a:t>
            </a:r>
            <a:r>
              <a:rPr lang="en-US" sz="2200" dirty="0" err="1">
                <a:solidFill>
                  <a:srgbClr val="1E494F"/>
                </a:solidFill>
              </a:rPr>
              <a:t>ausgeben</a:t>
            </a:r>
            <a:r>
              <a:rPr lang="en-US" sz="2200" dirty="0">
                <a:solidFill>
                  <a:srgbClr val="1E494F"/>
                </a:solidFill>
              </a:rPr>
              <a:t>, </a:t>
            </a:r>
            <a:r>
              <a:rPr lang="en-US" sz="2200" dirty="0" err="1">
                <a:solidFill>
                  <a:srgbClr val="1E494F"/>
                </a:solidFill>
              </a:rPr>
              <a:t>damit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Kunden</a:t>
            </a:r>
            <a:r>
              <a:rPr lang="en-US" sz="2200" dirty="0">
                <a:solidFill>
                  <a:srgbClr val="1E494F"/>
                </a:solidFill>
              </a:rPr>
              <a:t> dich </a:t>
            </a:r>
            <a:r>
              <a:rPr lang="en-US" sz="2200" dirty="0" err="1">
                <a:solidFill>
                  <a:srgbClr val="1E494F"/>
                </a:solidFill>
              </a:rPr>
              <a:t>überhaupt</a:t>
            </a:r>
            <a:r>
              <a:rPr lang="en-US" sz="2200" dirty="0">
                <a:solidFill>
                  <a:srgbClr val="1E494F"/>
                </a:solidFill>
              </a:rPr>
              <a:t> </a:t>
            </a:r>
            <a:r>
              <a:rPr lang="en-US" sz="2200" dirty="0" err="1">
                <a:solidFill>
                  <a:srgbClr val="1E494F"/>
                </a:solidFill>
              </a:rPr>
              <a:t>finden</a:t>
            </a:r>
            <a:r>
              <a:rPr lang="en-US" sz="2200" dirty="0">
                <a:solidFill>
                  <a:srgbClr val="1E494F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Google Shape;680;p39">
            <a:extLst>
              <a:ext uri="{FF2B5EF4-FFF2-40B4-BE49-F238E27FC236}">
                <a16:creationId xmlns:a16="http://schemas.microsoft.com/office/drawing/2014/main" id="{157718A3-7D24-4626-B14F-20CF5817B654}"/>
              </a:ext>
            </a:extLst>
          </p:cNvPr>
          <p:cNvSpPr/>
          <p:nvPr/>
        </p:nvSpPr>
        <p:spPr>
          <a:xfrm>
            <a:off x="305890" y="1056648"/>
            <a:ext cx="687757" cy="68779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FCE1B-492E-42C4-B49D-5BF9AE64B9B2}"/>
              </a:ext>
            </a:extLst>
          </p:cNvPr>
          <p:cNvGrpSpPr/>
          <p:nvPr/>
        </p:nvGrpSpPr>
        <p:grpSpPr>
          <a:xfrm>
            <a:off x="9589220" y="1840751"/>
            <a:ext cx="1932219" cy="3767566"/>
            <a:chOff x="5124770" y="2511314"/>
            <a:chExt cx="990496" cy="2377656"/>
          </a:xfrm>
        </p:grpSpPr>
        <p:pic>
          <p:nvPicPr>
            <p:cNvPr id="8" name="Picture 7" descr="A close - up of a light bulb&#10;&#10;Description automatically generated with medium confidence">
              <a:extLst>
                <a:ext uri="{FF2B5EF4-FFF2-40B4-BE49-F238E27FC236}">
                  <a16:creationId xmlns:a16="http://schemas.microsoft.com/office/drawing/2014/main" id="{456DE431-D111-4E11-A53D-A5953D5FC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4770" y="2511314"/>
              <a:ext cx="990496" cy="2377656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B1A1477-DAF8-43AC-A27D-28FBDE02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614852" y="3979592"/>
              <a:ext cx="132038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63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D978C7-F8D9-4AAF-A47D-C6347280F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6" y="725979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/>
              <a:t>VORTEILE VON MARKTPLÄTZEN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F691-8E10-4244-A4C9-26E43BB04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441551"/>
            <a:ext cx="9637190" cy="3245241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Marktplätze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machen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Unternehmen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bequem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listen und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verkaufen</a:t>
            </a:r>
            <a:r>
              <a:rPr lang="bs-Latn-BA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D477B3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Die Menschen </a:t>
            </a:r>
            <a:r>
              <a:rPr lang="en-US" dirty="0" err="1">
                <a:solidFill>
                  <a:schemeClr val="tx1"/>
                </a:solidFill>
              </a:rPr>
              <a:t>kennen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vertrauen</a:t>
            </a:r>
            <a:r>
              <a:rPr lang="en-US" dirty="0">
                <a:solidFill>
                  <a:schemeClr val="tx1"/>
                </a:solidFill>
              </a:rPr>
              <a:t> den </a:t>
            </a:r>
            <a:r>
              <a:rPr lang="en-US" dirty="0" err="1">
                <a:solidFill>
                  <a:schemeClr val="tx1"/>
                </a:solidFill>
              </a:rPr>
              <a:t>bekannten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Marktplätzen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den </a:t>
            </a:r>
            <a:r>
              <a:rPr lang="en-US" dirty="0" err="1">
                <a:solidFill>
                  <a:schemeClr val="tx1"/>
                </a:solidFill>
              </a:rPr>
              <a:t>Kundenschutz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gesichert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einkaufen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D477B3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Online-</a:t>
            </a:r>
            <a:r>
              <a:rPr lang="en-US" dirty="0" err="1">
                <a:solidFill>
                  <a:schemeClr val="tx1"/>
                </a:solidFill>
              </a:rPr>
              <a:t>Marktplätze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helfen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weniger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Kosten</a:t>
            </a:r>
            <a:r>
              <a:rPr lang="en-US" dirty="0">
                <a:solidFill>
                  <a:schemeClr val="tx1"/>
                </a:solidFill>
              </a:rPr>
              <a:t> schnell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größeres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Publikum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erreichen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D477B3"/>
              </a:buClr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Nutzung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Marktplatzes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vermeidest</a:t>
            </a:r>
            <a:r>
              <a:rPr lang="en-US" dirty="0">
                <a:solidFill>
                  <a:schemeClr val="tx1"/>
                </a:solidFill>
              </a:rPr>
              <a:t> du die </a:t>
            </a:r>
            <a:r>
              <a:rPr lang="en-US" dirty="0" err="1">
                <a:solidFill>
                  <a:schemeClr val="tx1"/>
                </a:solidFill>
              </a:rPr>
              <a:t>Notwendigkeit</a:t>
            </a:r>
            <a:r>
              <a:rPr lang="en-US" dirty="0">
                <a:solidFill>
                  <a:schemeClr val="tx1"/>
                </a:solidFill>
              </a:rPr>
              <a:t>, den </a:t>
            </a:r>
            <a:r>
              <a:rPr lang="en-US" dirty="0" err="1">
                <a:solidFill>
                  <a:schemeClr val="tx1"/>
                </a:solidFill>
              </a:rPr>
              <a:t>Kauf</a:t>
            </a:r>
            <a:r>
              <a:rPr lang="en-US" dirty="0">
                <a:solidFill>
                  <a:schemeClr val="tx1"/>
                </a:solidFill>
              </a:rPr>
              <a:t>- und </a:t>
            </a:r>
            <a:r>
              <a:rPr lang="en-US" dirty="0" err="1">
                <a:solidFill>
                  <a:schemeClr val="tx1"/>
                </a:solidFill>
              </a:rPr>
              <a:t>Zahlungsprozess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selbst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einzurichten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D477B3"/>
              </a:buClr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Marktplätze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Gemeinschaft </a:t>
            </a:r>
            <a:r>
              <a:rPr lang="en-US" dirty="0" err="1">
                <a:solidFill>
                  <a:schemeClr val="tx1"/>
                </a:solidFill>
              </a:rPr>
              <a:t>rund</a:t>
            </a:r>
            <a:r>
              <a:rPr lang="en-US" dirty="0">
                <a:solidFill>
                  <a:schemeClr val="tx1"/>
                </a:solidFill>
              </a:rPr>
              <a:t> um die </a:t>
            </a:r>
            <a:r>
              <a:rPr lang="en-US" dirty="0" err="1">
                <a:solidFill>
                  <a:schemeClr val="tx1"/>
                </a:solidFill>
              </a:rPr>
              <a:t>gemeinsamen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Bedürfnisse</a:t>
            </a:r>
            <a:r>
              <a:rPr lang="en-US" dirty="0">
                <a:solidFill>
                  <a:schemeClr val="tx1"/>
                </a:solidFill>
              </a:rPr>
              <a:t> von </a:t>
            </a:r>
            <a:r>
              <a:rPr lang="en-US" dirty="0" err="1">
                <a:solidFill>
                  <a:schemeClr val="tx1"/>
                </a:solidFill>
              </a:rPr>
              <a:t>Händlern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Verbrauchern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Google Shape;680;p39">
            <a:extLst>
              <a:ext uri="{FF2B5EF4-FFF2-40B4-BE49-F238E27FC236}">
                <a16:creationId xmlns:a16="http://schemas.microsoft.com/office/drawing/2014/main" id="{157718A3-7D24-4626-B14F-20CF5817B654}"/>
              </a:ext>
            </a:extLst>
          </p:cNvPr>
          <p:cNvSpPr/>
          <p:nvPr/>
        </p:nvSpPr>
        <p:spPr>
          <a:xfrm>
            <a:off x="305890" y="1056648"/>
            <a:ext cx="687757" cy="68779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AEEE0-9A5C-454E-9A4E-0B489FE2326C}"/>
              </a:ext>
            </a:extLst>
          </p:cNvPr>
          <p:cNvSpPr txBox="1"/>
          <p:nvPr/>
        </p:nvSpPr>
        <p:spPr>
          <a:xfrm>
            <a:off x="1150620" y="5419248"/>
            <a:ext cx="10370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Auch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empfehlen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/>
              <a:t>deinen</a:t>
            </a:r>
            <a:r>
              <a:rPr lang="en-US" dirty="0">
                <a:solidFill>
                  <a:schemeClr val="tx1"/>
                </a:solidFill>
              </a:rPr>
              <a:t> Shop auf </a:t>
            </a:r>
            <a:r>
              <a:rPr lang="en-US" dirty="0" err="1">
                <a:solidFill>
                  <a:schemeClr val="tx1"/>
                </a:solidFill>
              </a:rPr>
              <a:t>einem</a:t>
            </a:r>
            <a:r>
              <a:rPr lang="en-US" dirty="0">
                <a:solidFill>
                  <a:schemeClr val="tx1"/>
                </a:solidFill>
              </a:rPr>
              <a:t> Online-</a:t>
            </a:r>
            <a:r>
              <a:rPr lang="en-US" dirty="0" err="1">
                <a:solidFill>
                  <a:schemeClr val="tx1"/>
                </a:solidFill>
              </a:rPr>
              <a:t>Marktplatz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einzurichten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solltest</a:t>
            </a:r>
            <a:r>
              <a:rPr lang="en-US" dirty="0">
                <a:solidFill>
                  <a:schemeClr val="tx1"/>
                </a:solidFill>
              </a:rPr>
              <a:t> du die </a:t>
            </a:r>
            <a:r>
              <a:rPr lang="en-US" dirty="0" err="1">
                <a:solidFill>
                  <a:schemeClr val="tx1"/>
                </a:solidFill>
              </a:rPr>
              <a:t>Vorteile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einer</a:t>
            </a:r>
            <a:r>
              <a:rPr lang="en-US" dirty="0">
                <a:solidFill>
                  <a:schemeClr val="tx1"/>
                </a:solidFill>
              </a:rPr>
              <a:t> eigenen Website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außer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lassen</a:t>
            </a:r>
            <a:r>
              <a:rPr lang="en-US" dirty="0">
                <a:solidFill>
                  <a:schemeClr val="tx1"/>
                </a:solidFill>
              </a:rPr>
              <a:t>. Eine Website </a:t>
            </a:r>
            <a:r>
              <a:rPr lang="en-US" dirty="0" err="1">
                <a:solidFill>
                  <a:schemeClr val="tx1"/>
                </a:solidFill>
              </a:rPr>
              <a:t>hilft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/>
              <a:t>dir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aufzubauen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/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Angebot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personalisieren</a:t>
            </a:r>
            <a:r>
              <a:rPr lang="en-US" dirty="0">
                <a:solidFill>
                  <a:schemeClr val="tx1"/>
                </a:solidFill>
              </a:rPr>
              <a:t> und die </a:t>
            </a:r>
            <a:r>
              <a:rPr lang="en-US" dirty="0" err="1">
                <a:solidFill>
                  <a:schemeClr val="tx1"/>
                </a:solidFill>
              </a:rPr>
              <a:t>Kundenbeziehung</a:t>
            </a:r>
            <a:r>
              <a:rPr lang="en-US" dirty="0">
                <a:solidFill>
                  <a:schemeClr val="tx1"/>
                </a:solidFill>
              </a:rPr>
              <a:t> und -</a:t>
            </a:r>
            <a:r>
              <a:rPr lang="en-US" dirty="0" err="1">
                <a:solidFill>
                  <a:schemeClr val="tx1"/>
                </a:solidFill>
              </a:rPr>
              <a:t>erfahrung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fördern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23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D978C7-F8D9-4AAF-A47D-C6347280F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772145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/>
              <a:t>VERKAUFEN AUF MARKTPLÄTZEN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F691-8E10-4244-A4C9-26E43BB04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637877"/>
            <a:ext cx="5902218" cy="3245241"/>
          </a:xfrm>
        </p:spPr>
        <p:txBody>
          <a:bodyPr/>
          <a:lstStyle/>
          <a:p>
            <a:pPr marL="14288" lvl="1" indent="-14288" algn="l"/>
            <a:r>
              <a:rPr lang="en-IE" b="1" dirty="0" err="1">
                <a:solidFill>
                  <a:srgbClr val="D477B3"/>
                </a:solidFill>
              </a:rPr>
              <a:t>Finde</a:t>
            </a:r>
            <a:r>
              <a:rPr lang="en-IE" b="1" dirty="0">
                <a:solidFill>
                  <a:srgbClr val="D477B3"/>
                </a:solidFill>
              </a:rPr>
              <a:t> den </a:t>
            </a:r>
            <a:r>
              <a:rPr lang="en-IE" b="1" dirty="0" err="1">
                <a:solidFill>
                  <a:srgbClr val="D477B3"/>
                </a:solidFill>
              </a:rPr>
              <a:t>besten</a:t>
            </a:r>
            <a:r>
              <a:rPr lang="en-IE" b="1" dirty="0">
                <a:solidFill>
                  <a:srgbClr val="D477B3"/>
                </a:solidFill>
              </a:rPr>
              <a:t> </a:t>
            </a:r>
            <a:r>
              <a:rPr lang="en-IE" b="1" dirty="0" err="1">
                <a:solidFill>
                  <a:srgbClr val="D477B3"/>
                </a:solidFill>
              </a:rPr>
              <a:t>Marktplatz</a:t>
            </a:r>
            <a:r>
              <a:rPr lang="en-IE" b="1" dirty="0">
                <a:solidFill>
                  <a:srgbClr val="D477B3"/>
                </a:solidFill>
              </a:rPr>
              <a:t>, um </a:t>
            </a:r>
            <a:r>
              <a:rPr lang="en-IE" b="1" dirty="0" err="1">
                <a:solidFill>
                  <a:srgbClr val="D477B3"/>
                </a:solidFill>
              </a:rPr>
              <a:t>deine</a:t>
            </a:r>
            <a:r>
              <a:rPr lang="en-IE" b="1" dirty="0">
                <a:solidFill>
                  <a:srgbClr val="D477B3"/>
                </a:solidFill>
              </a:rPr>
              <a:t> </a:t>
            </a:r>
            <a:r>
              <a:rPr lang="en-IE" b="1" dirty="0" err="1">
                <a:solidFill>
                  <a:srgbClr val="D477B3"/>
                </a:solidFill>
              </a:rPr>
              <a:t>Produkte</a:t>
            </a:r>
            <a:r>
              <a:rPr lang="en-IE" b="1" dirty="0">
                <a:solidFill>
                  <a:srgbClr val="D477B3"/>
                </a:solidFill>
              </a:rPr>
              <a:t> online </a:t>
            </a:r>
            <a:r>
              <a:rPr lang="en-IE" b="1" dirty="0" err="1">
                <a:solidFill>
                  <a:srgbClr val="D477B3"/>
                </a:solidFill>
              </a:rPr>
              <a:t>zu</a:t>
            </a:r>
            <a:r>
              <a:rPr lang="en-IE" b="1" dirty="0">
                <a:solidFill>
                  <a:srgbClr val="D477B3"/>
                </a:solidFill>
              </a:rPr>
              <a:t> </a:t>
            </a:r>
            <a:r>
              <a:rPr lang="en-IE" b="1" dirty="0" err="1">
                <a:solidFill>
                  <a:srgbClr val="D477B3"/>
                </a:solidFill>
              </a:rPr>
              <a:t>verkaufen</a:t>
            </a:r>
            <a:endParaRPr lang="bs-Latn-BA" b="1" dirty="0">
              <a:solidFill>
                <a:srgbClr val="D477B3"/>
              </a:solidFill>
            </a:endParaRPr>
          </a:p>
          <a:p>
            <a:pPr marL="14288" lvl="1" indent="-14288" algn="l"/>
            <a:r>
              <a:rPr lang="en-US" altLang="en-US" dirty="0" err="1">
                <a:solidFill>
                  <a:srgbClr val="003841"/>
                </a:solidFill>
              </a:rPr>
              <a:t>Viele</a:t>
            </a:r>
            <a:r>
              <a:rPr lang="en-US" altLang="en-US" dirty="0">
                <a:solidFill>
                  <a:srgbClr val="003841"/>
                </a:solidFill>
              </a:rPr>
              <a:t> </a:t>
            </a:r>
            <a:r>
              <a:rPr lang="en-US" altLang="en-US" dirty="0" err="1">
                <a:solidFill>
                  <a:srgbClr val="003841"/>
                </a:solidFill>
              </a:rPr>
              <a:t>Unternehmerinnen</a:t>
            </a:r>
            <a:r>
              <a:rPr lang="en-US" altLang="en-US" dirty="0">
                <a:solidFill>
                  <a:srgbClr val="003841"/>
                </a:solidFill>
              </a:rPr>
              <a:t> </a:t>
            </a:r>
            <a:r>
              <a:rPr lang="en-US" altLang="en-US" dirty="0" err="1">
                <a:solidFill>
                  <a:srgbClr val="003841"/>
                </a:solidFill>
              </a:rPr>
              <a:t>verkaufen</a:t>
            </a:r>
            <a:r>
              <a:rPr lang="en-US" altLang="en-US" dirty="0">
                <a:solidFill>
                  <a:srgbClr val="003841"/>
                </a:solidFill>
              </a:rPr>
              <a:t> </a:t>
            </a:r>
            <a:r>
              <a:rPr lang="en-US" altLang="en-US" dirty="0" err="1">
                <a:solidFill>
                  <a:srgbClr val="003841"/>
                </a:solidFill>
              </a:rPr>
              <a:t>erfolgreich</a:t>
            </a:r>
            <a:r>
              <a:rPr lang="en-US" altLang="en-US" dirty="0">
                <a:solidFill>
                  <a:srgbClr val="003841"/>
                </a:solidFill>
              </a:rPr>
              <a:t> </a:t>
            </a:r>
            <a:r>
              <a:rPr lang="en-US" altLang="en-US" dirty="0" err="1">
                <a:solidFill>
                  <a:srgbClr val="003841"/>
                </a:solidFill>
              </a:rPr>
              <a:t>über</a:t>
            </a:r>
            <a:r>
              <a:rPr lang="en-US" altLang="en-US" dirty="0">
                <a:solidFill>
                  <a:srgbClr val="003841"/>
                </a:solidFill>
              </a:rPr>
              <a:t> Online-</a:t>
            </a:r>
            <a:r>
              <a:rPr lang="en-US" altLang="en-US" dirty="0" err="1">
                <a:solidFill>
                  <a:srgbClr val="003841"/>
                </a:solidFill>
              </a:rPr>
              <a:t>Marktplätze</a:t>
            </a:r>
            <a:r>
              <a:rPr lang="en-US" altLang="en-US" dirty="0">
                <a:solidFill>
                  <a:srgbClr val="003841"/>
                </a:solidFill>
              </a:rPr>
              <a:t>.   </a:t>
            </a:r>
          </a:p>
          <a:p>
            <a:pPr marL="14288" lvl="1" indent="-14288" algn="l"/>
            <a:r>
              <a:rPr lang="bs-Latn-BA" altLang="en-US" dirty="0">
                <a:solidFill>
                  <a:srgbClr val="003841"/>
                </a:solidFill>
              </a:rPr>
              <a:t>Es gibt </a:t>
            </a:r>
            <a:r>
              <a:rPr lang="en-US" altLang="en-US" dirty="0" err="1">
                <a:solidFill>
                  <a:srgbClr val="003841"/>
                </a:solidFill>
              </a:rPr>
              <a:t>viele</a:t>
            </a:r>
            <a:r>
              <a:rPr lang="en-US" altLang="en-US" dirty="0">
                <a:solidFill>
                  <a:srgbClr val="003841"/>
                </a:solidFill>
              </a:rPr>
              <a:t> Online-</a:t>
            </a:r>
            <a:r>
              <a:rPr lang="en-US" altLang="en-US" dirty="0" err="1">
                <a:solidFill>
                  <a:srgbClr val="003841"/>
                </a:solidFill>
              </a:rPr>
              <a:t>Verkaufsplattformen</a:t>
            </a:r>
            <a:r>
              <a:rPr lang="en-US" altLang="en-US" dirty="0">
                <a:solidFill>
                  <a:srgbClr val="003841"/>
                </a:solidFill>
              </a:rPr>
              <a:t> und es ist </a:t>
            </a:r>
            <a:r>
              <a:rPr lang="en-US" altLang="en-US" dirty="0" err="1">
                <a:solidFill>
                  <a:srgbClr val="003841"/>
                </a:solidFill>
              </a:rPr>
              <a:t>wichtig</a:t>
            </a:r>
            <a:r>
              <a:rPr lang="en-US" altLang="en-US" dirty="0">
                <a:solidFill>
                  <a:srgbClr val="003841"/>
                </a:solidFill>
              </a:rPr>
              <a:t>, die </a:t>
            </a:r>
            <a:r>
              <a:rPr lang="en-US" altLang="en-US" dirty="0" err="1">
                <a:solidFill>
                  <a:srgbClr val="003841"/>
                </a:solidFill>
              </a:rPr>
              <a:t>für</a:t>
            </a:r>
            <a:r>
              <a:rPr lang="en-US" altLang="en-US" dirty="0">
                <a:solidFill>
                  <a:srgbClr val="003841"/>
                </a:solidFill>
              </a:rPr>
              <a:t> dich </a:t>
            </a:r>
            <a:r>
              <a:rPr lang="en-US" altLang="en-US" dirty="0" err="1">
                <a:solidFill>
                  <a:srgbClr val="003841"/>
                </a:solidFill>
              </a:rPr>
              <a:t>richtige</a:t>
            </a:r>
            <a:r>
              <a:rPr lang="en-US" altLang="en-US" dirty="0">
                <a:solidFill>
                  <a:srgbClr val="003841"/>
                </a:solidFill>
              </a:rPr>
              <a:t> </a:t>
            </a:r>
            <a:r>
              <a:rPr lang="en-US" altLang="en-US" dirty="0" err="1">
                <a:solidFill>
                  <a:srgbClr val="003841"/>
                </a:solidFill>
              </a:rPr>
              <a:t>zu</a:t>
            </a:r>
            <a:r>
              <a:rPr lang="en-US" altLang="en-US" dirty="0">
                <a:solidFill>
                  <a:srgbClr val="003841"/>
                </a:solidFill>
              </a:rPr>
              <a:t> </a:t>
            </a:r>
            <a:r>
              <a:rPr lang="en-US" altLang="en-US" dirty="0" err="1">
                <a:solidFill>
                  <a:srgbClr val="003841"/>
                </a:solidFill>
              </a:rPr>
              <a:t>finden</a:t>
            </a:r>
            <a:r>
              <a:rPr lang="bs-Latn-BA" altLang="en-US" dirty="0">
                <a:solidFill>
                  <a:srgbClr val="003841"/>
                </a:solidFill>
              </a:rPr>
              <a:t>: </a:t>
            </a:r>
          </a:p>
          <a:p>
            <a:pPr marL="342900" lvl="1" indent="-342900" algn="l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41"/>
                </a:solidFill>
              </a:rPr>
              <a:t>Amazon Marketplace, </a:t>
            </a:r>
            <a:endParaRPr lang="bs-Latn-BA" altLang="en-US" dirty="0">
              <a:solidFill>
                <a:srgbClr val="003841"/>
              </a:solidFill>
            </a:endParaRPr>
          </a:p>
          <a:p>
            <a:pPr marL="342900" lvl="1" indent="-342900" algn="l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41"/>
                </a:solidFill>
              </a:rPr>
              <a:t>eBay, </a:t>
            </a:r>
            <a:endParaRPr lang="bs-Latn-BA" altLang="en-US" dirty="0">
              <a:solidFill>
                <a:srgbClr val="003841"/>
              </a:solidFill>
            </a:endParaRPr>
          </a:p>
          <a:p>
            <a:pPr marL="342900" lvl="1" indent="-342900" algn="l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41"/>
                </a:solidFill>
              </a:rPr>
              <a:t>Etsy, </a:t>
            </a:r>
            <a:endParaRPr lang="bs-Latn-BA" altLang="en-US" dirty="0">
              <a:solidFill>
                <a:srgbClr val="003841"/>
              </a:solidFill>
            </a:endParaRPr>
          </a:p>
          <a:p>
            <a:pPr marL="342900" lvl="1" indent="-342900" algn="l">
              <a:buClr>
                <a:srgbClr val="D477B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841"/>
                </a:solidFill>
              </a:rPr>
              <a:t>Shopify</a:t>
            </a:r>
            <a:r>
              <a:rPr lang="bs-Latn-BA" altLang="en-US" dirty="0">
                <a:solidFill>
                  <a:srgbClr val="003841"/>
                </a:solidFill>
              </a:rPr>
              <a:t>.</a:t>
            </a:r>
            <a:endParaRPr lang="en-US" altLang="en-US" dirty="0">
              <a:solidFill>
                <a:srgbClr val="003841"/>
              </a:solidFill>
            </a:endParaRPr>
          </a:p>
          <a:p>
            <a:pPr marL="14288" lvl="1" indent="-14288" algn="l">
              <a:defRPr/>
            </a:pPr>
            <a:endParaRPr lang="en-US" u="sng" dirty="0">
              <a:solidFill>
                <a:srgbClr val="003841"/>
              </a:solidFill>
            </a:endParaRPr>
          </a:p>
          <a:p>
            <a:pPr marL="14288" lvl="1" indent="-14288" algn="l"/>
            <a:endParaRPr kumimoji="1" lang="en-IE" altLang="ja-JP" sz="2800" dirty="0">
              <a:solidFill>
                <a:srgbClr val="003841"/>
              </a:solidFill>
              <a:latin typeface="Calibri" charset="0"/>
            </a:endParaRPr>
          </a:p>
          <a:p>
            <a:pPr marL="14288" indent="-14288">
              <a:spcBef>
                <a:spcPct val="0"/>
              </a:spcBef>
            </a:pPr>
            <a:endParaRPr kumimoji="1" lang="ja-JP" altLang="en-US" sz="2800" dirty="0">
              <a:latin typeface="Calibri" charset="0"/>
            </a:endParaRPr>
          </a:p>
          <a:p>
            <a:pPr marL="14288" indent="-14288"/>
            <a:endParaRPr lang="en-US" dirty="0"/>
          </a:p>
        </p:txBody>
      </p:sp>
      <p:sp>
        <p:nvSpPr>
          <p:cNvPr id="4" name="Google Shape;680;p39">
            <a:extLst>
              <a:ext uri="{FF2B5EF4-FFF2-40B4-BE49-F238E27FC236}">
                <a16:creationId xmlns:a16="http://schemas.microsoft.com/office/drawing/2014/main" id="{157718A3-7D24-4626-B14F-20CF5817B654}"/>
              </a:ext>
            </a:extLst>
          </p:cNvPr>
          <p:cNvSpPr/>
          <p:nvPr/>
        </p:nvSpPr>
        <p:spPr>
          <a:xfrm>
            <a:off x="305890" y="1056648"/>
            <a:ext cx="687757" cy="68779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3B500B-DB7A-4207-B8F6-2FFFCA8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7" t="25094" r="26296" b="26491"/>
          <a:stretch/>
        </p:blipFill>
        <p:spPr>
          <a:xfrm>
            <a:off x="7589520" y="2330228"/>
            <a:ext cx="4269909" cy="30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6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400227"/>
            <a:ext cx="9649486" cy="697353"/>
          </a:xfrm>
        </p:spPr>
        <p:txBody>
          <a:bodyPr>
            <a:normAutofit/>
          </a:bodyPr>
          <a:lstStyle/>
          <a:p>
            <a:r>
              <a:rPr lang="en-IE" sz="3200" dirty="0"/>
              <a:t>AMAZON MARKETPLACE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714253"/>
            <a:ext cx="10169418" cy="3245241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Macht</a:t>
            </a:r>
            <a:r>
              <a:rPr lang="en-US" dirty="0"/>
              <a:t> der E-Commerce-</a:t>
            </a:r>
            <a:r>
              <a:rPr lang="en-US" dirty="0" err="1"/>
              <a:t>Plattform</a:t>
            </a:r>
            <a:r>
              <a:rPr lang="en-US" dirty="0"/>
              <a:t> von </a:t>
            </a:r>
            <a:r>
              <a:rPr lang="en-US" dirty="0" err="1"/>
              <a:t>Amazon.com</a:t>
            </a:r>
            <a:r>
              <a:rPr lang="en-US" dirty="0"/>
              <a:t> ist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fassen</a:t>
            </a:r>
            <a:r>
              <a:rPr lang="en-US" dirty="0"/>
              <a:t>. </a:t>
            </a:r>
            <a:r>
              <a:rPr lang="en-US" dirty="0" err="1"/>
              <a:t>Über</a:t>
            </a:r>
            <a:r>
              <a:rPr lang="en-US" dirty="0"/>
              <a:t> 2 </a:t>
            </a:r>
            <a:r>
              <a:rPr lang="en-US" dirty="0" err="1"/>
              <a:t>Millionen</a:t>
            </a:r>
            <a:r>
              <a:rPr lang="en-US" dirty="0"/>
              <a:t> </a:t>
            </a:r>
            <a:r>
              <a:rPr lang="en-US" dirty="0" err="1"/>
              <a:t>Drittanbieter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Amazon Marketplace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Plattform</a:t>
            </a:r>
            <a:r>
              <a:rPr lang="en-US" dirty="0"/>
              <a:t>, die es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ermöglicht</a:t>
            </a:r>
            <a:r>
              <a:rPr lang="en-US" dirty="0"/>
              <a:t>, </a:t>
            </a:r>
            <a:r>
              <a:rPr lang="en-US" dirty="0" err="1"/>
              <a:t>direkt</a:t>
            </a:r>
            <a:r>
              <a:rPr lang="en-US" dirty="0"/>
              <a:t> an den </a:t>
            </a:r>
            <a:r>
              <a:rPr lang="en-US" dirty="0" err="1"/>
              <a:t>Endverbraucher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Online-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verkaufen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Amazon </a:t>
            </a: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Empfehlungsprovision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Verkauf</a:t>
            </a:r>
            <a:r>
              <a:rPr lang="en-US" dirty="0"/>
              <a:t>.  Die </a:t>
            </a:r>
            <a:r>
              <a:rPr lang="en-US" dirty="0" err="1"/>
              <a:t>Verkäuferin</a:t>
            </a:r>
            <a:r>
              <a:rPr lang="en-US" dirty="0"/>
              <a:t> </a:t>
            </a:r>
            <a:r>
              <a:rPr lang="en-US" dirty="0" err="1"/>
              <a:t>übernimmt</a:t>
            </a:r>
            <a:r>
              <a:rPr lang="en-US" dirty="0"/>
              <a:t> die </a:t>
            </a:r>
            <a:r>
              <a:rPr lang="en-US" dirty="0" err="1"/>
              <a:t>Verantwortung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Vermarktung</a:t>
            </a:r>
            <a:r>
              <a:rPr lang="en-US" dirty="0"/>
              <a:t> und </a:t>
            </a:r>
            <a:r>
              <a:rPr lang="en-US" dirty="0" err="1"/>
              <a:t>verwaltet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Preise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EC2179"/>
                </a:solidFill>
              </a:rPr>
              <a:t>FINDE MEHR HERAUS </a:t>
            </a:r>
          </a:p>
          <a:p>
            <a:pPr>
              <a:spcBef>
                <a:spcPts val="0"/>
              </a:spcBef>
            </a:pPr>
            <a:r>
              <a:rPr lang="en-US" dirty="0"/>
              <a:t>Wie man </a:t>
            </a:r>
            <a:r>
              <a:rPr lang="en-US" dirty="0" err="1"/>
              <a:t>ein</a:t>
            </a:r>
            <a:r>
              <a:rPr lang="en-US" dirty="0"/>
              <a:t> Amazon Marketplace-</a:t>
            </a:r>
            <a:r>
              <a:rPr lang="en-US" dirty="0" err="1"/>
              <a:t>Geschäft</a:t>
            </a:r>
            <a:r>
              <a:rPr lang="en-US" dirty="0"/>
              <a:t> </a:t>
            </a:r>
            <a:r>
              <a:rPr lang="en-US" dirty="0" err="1"/>
              <a:t>startet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hlinkClick r:id="rId2"/>
              </a:rPr>
              <a:t>https://startups.co.uk/how-to-start-an-amazon-marketplace-business/ 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hlinkClick r:id="rId3"/>
              </a:rPr>
              <a:t>https://sell.amazon.de/online-verkaufen/leitfaden-fuer-anfaenger.html</a:t>
            </a:r>
            <a:endParaRPr lang="en-US" sz="2400" dirty="0"/>
          </a:p>
          <a:p>
            <a:endParaRPr lang="en-US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6BBAA-EF3D-4211-803A-FD94F56C3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0" y="1097580"/>
            <a:ext cx="678204" cy="6166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AF67B3-8C25-724F-B248-0BA89F0C0486}"/>
              </a:ext>
            </a:extLst>
          </p:cNvPr>
          <p:cNvSpPr txBox="1"/>
          <p:nvPr/>
        </p:nvSpPr>
        <p:spPr>
          <a:xfrm>
            <a:off x="33294" y="2880823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den Artikel auf Deutsch lesen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dem übersetzten Artikel.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72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400227"/>
            <a:ext cx="9649486" cy="697353"/>
          </a:xfrm>
        </p:spPr>
        <p:txBody>
          <a:bodyPr>
            <a:normAutofit/>
          </a:bodyPr>
          <a:lstStyle/>
          <a:p>
            <a:r>
              <a:rPr lang="en-IE" sz="3200" dirty="0"/>
              <a:t>AMAZON MARKETPLACE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097580"/>
            <a:ext cx="10169418" cy="3245241"/>
          </a:xfrm>
        </p:spPr>
        <p:txBody>
          <a:bodyPr/>
          <a:lstStyle/>
          <a:p>
            <a:r>
              <a:rPr lang="en-US" b="1" dirty="0">
                <a:solidFill>
                  <a:srgbClr val="EC2179"/>
                </a:solidFill>
              </a:rPr>
              <a:t>Amazon </a:t>
            </a:r>
            <a:r>
              <a:rPr lang="en-US" b="1" dirty="0" err="1">
                <a:solidFill>
                  <a:srgbClr val="EC2179"/>
                </a:solidFill>
              </a:rPr>
              <a:t>Vorteile</a:t>
            </a:r>
            <a:endParaRPr lang="en-US" b="1" dirty="0">
              <a:solidFill>
                <a:srgbClr val="EC2179"/>
              </a:solidFill>
            </a:endParaRP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/>
              <a:t>Amazon hat die </a:t>
            </a:r>
            <a:r>
              <a:rPr lang="en-US" sz="2200" dirty="0" err="1"/>
              <a:t>Macht</a:t>
            </a:r>
            <a:r>
              <a:rPr lang="en-US" sz="2200" dirty="0"/>
              <a:t> des </a:t>
            </a:r>
            <a:r>
              <a:rPr lang="en-US" sz="2200" dirty="0" err="1"/>
              <a:t>Markennamens</a:t>
            </a:r>
            <a:r>
              <a:rPr lang="en-US" sz="2200" dirty="0"/>
              <a:t>…</a:t>
            </a: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/>
              <a:t>…die </a:t>
            </a:r>
            <a:r>
              <a:rPr lang="en-US" sz="2200" dirty="0" err="1"/>
              <a:t>meisten</a:t>
            </a:r>
            <a:r>
              <a:rPr lang="en-US" sz="2200" dirty="0"/>
              <a:t> </a:t>
            </a:r>
            <a:r>
              <a:rPr lang="en-US" sz="2200" dirty="0" err="1"/>
              <a:t>monatlichen</a:t>
            </a:r>
            <a:r>
              <a:rPr lang="en-US" sz="2200" dirty="0"/>
              <a:t> </a:t>
            </a:r>
            <a:r>
              <a:rPr lang="en-US" sz="2200" dirty="0" err="1"/>
              <a:t>Besucher</a:t>
            </a:r>
            <a:r>
              <a:rPr lang="en-US" sz="2200" dirty="0"/>
              <a:t> der </a:t>
            </a:r>
            <a:r>
              <a:rPr lang="en-US" sz="2200" dirty="0" err="1"/>
              <a:t>aufgeführten</a:t>
            </a:r>
            <a:r>
              <a:rPr lang="en-US" sz="2200" dirty="0"/>
              <a:t> </a:t>
            </a:r>
            <a:r>
              <a:rPr lang="en-US" sz="2200" dirty="0" err="1"/>
              <a:t>Marktplätze</a:t>
            </a:r>
            <a:r>
              <a:rPr lang="en-US" sz="2200" dirty="0"/>
              <a:t>…</a:t>
            </a: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/>
              <a:t>…und </a:t>
            </a:r>
            <a:r>
              <a:rPr lang="en-US" sz="2200" dirty="0" err="1"/>
              <a:t>eine</a:t>
            </a:r>
            <a:r>
              <a:rPr lang="en-US" sz="2200" dirty="0"/>
              <a:t> </a:t>
            </a:r>
            <a:r>
              <a:rPr lang="en-US" sz="2200" dirty="0" err="1"/>
              <a:t>niedrige</a:t>
            </a:r>
            <a:r>
              <a:rPr lang="en-US" sz="2200" dirty="0"/>
              <a:t> </a:t>
            </a:r>
            <a:r>
              <a:rPr lang="en-US" sz="2200" dirty="0" err="1"/>
              <a:t>Absprungrate</a:t>
            </a:r>
            <a:r>
              <a:rPr lang="en-US" sz="2200" dirty="0"/>
              <a:t> und </a:t>
            </a:r>
            <a:r>
              <a:rPr lang="en-US" sz="2200" dirty="0" err="1"/>
              <a:t>eine</a:t>
            </a:r>
            <a:r>
              <a:rPr lang="en-US" sz="2200" dirty="0"/>
              <a:t> </a:t>
            </a:r>
            <a:r>
              <a:rPr lang="en-US" sz="2200" dirty="0" err="1"/>
              <a:t>hohe</a:t>
            </a:r>
            <a:r>
              <a:rPr lang="en-US" sz="2200" dirty="0"/>
              <a:t> </a:t>
            </a:r>
            <a:r>
              <a:rPr lang="en-US" sz="2200" dirty="0" err="1"/>
              <a:t>tägliche</a:t>
            </a:r>
            <a:r>
              <a:rPr lang="en-US" sz="2200" dirty="0"/>
              <a:t> </a:t>
            </a:r>
            <a:r>
              <a:rPr lang="en-US" sz="2200" dirty="0" err="1"/>
              <a:t>Verweildauer</a:t>
            </a:r>
            <a:r>
              <a:rPr lang="en-US" sz="2200" dirty="0"/>
              <a:t> auf der Website.</a:t>
            </a:r>
          </a:p>
          <a:p>
            <a:pPr>
              <a:buClr>
                <a:srgbClr val="EC2179"/>
              </a:buClr>
            </a:pPr>
            <a:endParaRPr lang="en-US" sz="100" dirty="0"/>
          </a:p>
          <a:p>
            <a:r>
              <a:rPr lang="en-US" b="1" dirty="0">
                <a:solidFill>
                  <a:srgbClr val="EC2179"/>
                </a:solidFill>
              </a:rPr>
              <a:t>Amazon </a:t>
            </a:r>
            <a:r>
              <a:rPr lang="en-US" b="1" dirty="0" err="1">
                <a:solidFill>
                  <a:srgbClr val="EC2179"/>
                </a:solidFill>
              </a:rPr>
              <a:t>Herausforderungen</a:t>
            </a:r>
            <a:endParaRPr lang="en-US" b="1" dirty="0">
              <a:solidFill>
                <a:srgbClr val="EC2179"/>
              </a:solidFill>
            </a:endParaRP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/>
              <a:t>Die </a:t>
            </a:r>
            <a:r>
              <a:rPr lang="en-US" sz="2200" dirty="0" err="1"/>
              <a:t>Funktionen</a:t>
            </a:r>
            <a:r>
              <a:rPr lang="en-US" sz="2200" dirty="0"/>
              <a:t> der </a:t>
            </a:r>
            <a:r>
              <a:rPr lang="en-US" sz="2200" dirty="0" err="1"/>
              <a:t>kostenlosen</a:t>
            </a:r>
            <a:r>
              <a:rPr lang="en-US" sz="2200" dirty="0"/>
              <a:t> </a:t>
            </a:r>
            <a:r>
              <a:rPr lang="en-US" sz="2200" dirty="0" err="1"/>
              <a:t>Mitgliedschaft</a:t>
            </a:r>
            <a:r>
              <a:rPr lang="en-US" sz="2200" dirty="0"/>
              <a:t> sind </a:t>
            </a:r>
            <a:r>
              <a:rPr lang="en-US" sz="2200" dirty="0" err="1"/>
              <a:t>begrenzt</a:t>
            </a:r>
            <a:r>
              <a:rPr lang="en-US" sz="2200" dirty="0"/>
              <a:t> und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hohen</a:t>
            </a:r>
            <a:r>
              <a:rPr lang="en-US" sz="2200" dirty="0"/>
              <a:t> </a:t>
            </a:r>
            <a:r>
              <a:rPr lang="en-US" sz="2200" dirty="0" err="1"/>
              <a:t>Auflistungsgebühren</a:t>
            </a:r>
            <a:r>
              <a:rPr lang="en-US" sz="2200" dirty="0"/>
              <a:t> </a:t>
            </a:r>
            <a:r>
              <a:rPr lang="en-US" sz="2200" dirty="0" err="1"/>
              <a:t>verbunden</a:t>
            </a:r>
            <a:endParaRPr lang="en-US" sz="2200" dirty="0"/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 err="1"/>
              <a:t>Große</a:t>
            </a:r>
            <a:r>
              <a:rPr lang="en-US" sz="2200" dirty="0"/>
              <a:t> </a:t>
            </a:r>
            <a:r>
              <a:rPr lang="en-US" sz="2200" dirty="0" err="1"/>
              <a:t>Konkurrenz</a:t>
            </a:r>
            <a:r>
              <a:rPr lang="en-US" sz="2200" dirty="0"/>
              <a:t>. Amazon hat </a:t>
            </a:r>
            <a:r>
              <a:rPr lang="en-US" sz="2200" dirty="0" err="1"/>
              <a:t>eine</a:t>
            </a:r>
            <a:r>
              <a:rPr lang="en-US" sz="2200" dirty="0"/>
              <a:t> </a:t>
            </a:r>
            <a:r>
              <a:rPr lang="en-US" sz="2200" dirty="0" err="1"/>
              <a:t>Menge</a:t>
            </a:r>
            <a:r>
              <a:rPr lang="en-US" sz="2200" dirty="0"/>
              <a:t> von </a:t>
            </a:r>
            <a:r>
              <a:rPr lang="en-US" sz="2200" dirty="0" err="1"/>
              <a:t>Händlerinnen</a:t>
            </a:r>
            <a:r>
              <a:rPr lang="en-US" sz="2200" dirty="0"/>
              <a:t> und </a:t>
            </a:r>
            <a:r>
              <a:rPr lang="en-US" sz="2200" dirty="0" err="1"/>
              <a:t>Händler</a:t>
            </a:r>
            <a:r>
              <a:rPr lang="en-US" sz="2200" dirty="0"/>
              <a:t>,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denen</a:t>
            </a:r>
            <a:r>
              <a:rPr lang="en-US" sz="2200" dirty="0"/>
              <a:t> du </a:t>
            </a:r>
            <a:r>
              <a:rPr lang="en-US" sz="2200" dirty="0" err="1"/>
              <a:t>konkurrieren</a:t>
            </a:r>
            <a:r>
              <a:rPr lang="en-US" sz="2200" dirty="0"/>
              <a:t> </a:t>
            </a:r>
            <a:r>
              <a:rPr lang="en-US" sz="2200" dirty="0" err="1"/>
              <a:t>musst</a:t>
            </a:r>
            <a:r>
              <a:rPr lang="en-US" sz="2200" dirty="0"/>
              <a:t>.</a:t>
            </a: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/>
              <a:t>Je </a:t>
            </a:r>
            <a:r>
              <a:rPr lang="en-US" sz="2200" dirty="0" err="1"/>
              <a:t>nach</a:t>
            </a:r>
            <a:r>
              <a:rPr lang="en-US" sz="2200" dirty="0"/>
              <a:t> Situation </a:t>
            </a:r>
            <a:r>
              <a:rPr lang="en-US" sz="2200" dirty="0" err="1"/>
              <a:t>erhältst</a:t>
            </a:r>
            <a:r>
              <a:rPr lang="en-US" sz="2200" dirty="0"/>
              <a:t> du </a:t>
            </a:r>
            <a:r>
              <a:rPr lang="en-US" sz="2200" dirty="0" err="1"/>
              <a:t>dein</a:t>
            </a:r>
            <a:r>
              <a:rPr lang="en-US" sz="2200" dirty="0"/>
              <a:t> Geld erst 14 bis 90 </a:t>
            </a:r>
            <a:r>
              <a:rPr lang="en-US" sz="2200" dirty="0" err="1"/>
              <a:t>Tage</a:t>
            </a:r>
            <a:r>
              <a:rPr lang="en-US" sz="2200" dirty="0"/>
              <a:t> </a:t>
            </a:r>
            <a:r>
              <a:rPr lang="en-US" sz="2200" dirty="0" err="1"/>
              <a:t>nach</a:t>
            </a:r>
            <a:r>
              <a:rPr lang="en-US" sz="2200" dirty="0"/>
              <a:t> dem </a:t>
            </a:r>
            <a:r>
              <a:rPr lang="en-US" sz="2200" dirty="0" err="1"/>
              <a:t>Verkauf</a:t>
            </a:r>
            <a:r>
              <a:rPr lang="en-US" sz="2200" dirty="0"/>
              <a:t> </a:t>
            </a:r>
            <a:r>
              <a:rPr lang="en-US" sz="2200" dirty="0" err="1"/>
              <a:t>eines</a:t>
            </a:r>
            <a:r>
              <a:rPr lang="en-US" sz="2200" dirty="0"/>
              <a:t> </a:t>
            </a:r>
            <a:r>
              <a:rPr lang="en-US" sz="2200" dirty="0" err="1"/>
              <a:t>Artikels</a:t>
            </a:r>
            <a:r>
              <a:rPr lang="en-US" sz="2200" dirty="0"/>
              <a:t>. </a:t>
            </a: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sz="2200" dirty="0"/>
              <a:t>Du </a:t>
            </a:r>
            <a:r>
              <a:rPr lang="en-US" sz="2200" dirty="0" err="1"/>
              <a:t>wirst</a:t>
            </a:r>
            <a:r>
              <a:rPr lang="en-US" sz="2200" dirty="0"/>
              <a:t> </a:t>
            </a:r>
            <a:r>
              <a:rPr lang="en-US" sz="2200" dirty="0" err="1"/>
              <a:t>nur</a:t>
            </a:r>
            <a:r>
              <a:rPr lang="en-US" sz="2200" dirty="0"/>
              <a:t> </a:t>
            </a:r>
            <a:r>
              <a:rPr lang="en-US" sz="2200" dirty="0" err="1"/>
              <a:t>schwer</a:t>
            </a:r>
            <a:r>
              <a:rPr lang="en-US" sz="2200" dirty="0"/>
              <a:t> </a:t>
            </a:r>
            <a:r>
              <a:rPr lang="en-US" sz="2200" dirty="0" err="1"/>
              <a:t>eine</a:t>
            </a:r>
            <a:r>
              <a:rPr lang="en-US" sz="2200" dirty="0"/>
              <a:t> </a:t>
            </a:r>
            <a:r>
              <a:rPr lang="en-US" sz="2200" dirty="0" err="1"/>
              <a:t>eigene</a:t>
            </a:r>
            <a:r>
              <a:rPr lang="en-US" sz="2200" dirty="0"/>
              <a:t> </a:t>
            </a:r>
            <a:r>
              <a:rPr lang="en-US" sz="2200" dirty="0" err="1"/>
              <a:t>Marke</a:t>
            </a:r>
            <a:r>
              <a:rPr lang="en-US" sz="2200" dirty="0"/>
              <a:t> </a:t>
            </a:r>
            <a:r>
              <a:rPr lang="en-US" sz="2200" dirty="0" err="1"/>
              <a:t>aufbauen</a:t>
            </a:r>
            <a:r>
              <a:rPr lang="en-US" sz="2200" dirty="0"/>
              <a:t> </a:t>
            </a:r>
            <a:r>
              <a:rPr lang="en-US" sz="2200" dirty="0" err="1"/>
              <a:t>können</a:t>
            </a:r>
            <a:endParaRPr lang="en-US" sz="2200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6BBAA-EF3D-4211-803A-FD94F56C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0" y="1097580"/>
            <a:ext cx="678204" cy="6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400227"/>
            <a:ext cx="9649486" cy="697353"/>
          </a:xfrm>
        </p:spPr>
        <p:txBody>
          <a:bodyPr/>
          <a:lstStyle/>
          <a:p>
            <a:r>
              <a:rPr lang="en-IE" sz="3200" dirty="0"/>
              <a:t>AMAZON MARKETPLACE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962443"/>
            <a:ext cx="10169418" cy="3245241"/>
          </a:xfrm>
        </p:spPr>
        <p:txBody>
          <a:bodyPr/>
          <a:lstStyle/>
          <a:p>
            <a:r>
              <a:rPr lang="en-US" b="1" dirty="0" err="1">
                <a:solidFill>
                  <a:srgbClr val="EC2179"/>
                </a:solidFill>
              </a:rPr>
              <a:t>Einige</a:t>
            </a:r>
            <a:r>
              <a:rPr lang="en-US" b="1" dirty="0">
                <a:solidFill>
                  <a:srgbClr val="EC2179"/>
                </a:solidFill>
              </a:rPr>
              <a:t> </a:t>
            </a:r>
            <a:r>
              <a:rPr lang="en-US" b="1" dirty="0" err="1">
                <a:solidFill>
                  <a:srgbClr val="EC2179"/>
                </a:solidFill>
              </a:rPr>
              <a:t>Verkaufstipps</a:t>
            </a:r>
            <a:endParaRPr lang="en-US" b="1" dirty="0">
              <a:solidFill>
                <a:srgbClr val="EC2179"/>
              </a:solidFill>
            </a:endParaRP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Überlege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Artikel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versenden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wirst</a:t>
            </a:r>
            <a:r>
              <a:rPr lang="en-US" dirty="0">
                <a:solidFill>
                  <a:schemeClr val="tx1"/>
                </a:solidFill>
              </a:rPr>
              <a:t>. Amazon </a:t>
            </a:r>
            <a:r>
              <a:rPr lang="en-US" dirty="0" err="1">
                <a:solidFill>
                  <a:schemeClr val="tx1"/>
                </a:solidFill>
              </a:rPr>
              <a:t>bietet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einen</a:t>
            </a:r>
            <a:r>
              <a:rPr lang="en-US" dirty="0">
                <a:solidFill>
                  <a:schemeClr val="tx1"/>
                </a:solidFill>
              </a:rPr>
              <a:t> Fulfillment-Service an, den </a:t>
            </a:r>
            <a:r>
              <a:rPr lang="en-US" dirty="0" err="1">
                <a:solidFill>
                  <a:schemeClr val="tx1"/>
                </a:solidFill>
              </a:rPr>
              <a:t>viele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Verkäuferinnen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nutzen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Versende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einfach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Bestand</a:t>
            </a:r>
            <a:r>
              <a:rPr lang="en-US" dirty="0">
                <a:solidFill>
                  <a:schemeClr val="tx1"/>
                </a:solidFill>
              </a:rPr>
              <a:t> an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Amazon-Lager und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Artikel</a:t>
            </a:r>
            <a:r>
              <a:rPr lang="en-US" dirty="0">
                <a:solidFill>
                  <a:schemeClr val="tx1"/>
                </a:solidFill>
              </a:rPr>
              <a:t> verkauft </a:t>
            </a:r>
            <a:r>
              <a:rPr lang="en-US" dirty="0" err="1">
                <a:solidFill>
                  <a:schemeClr val="tx1"/>
                </a:solidFill>
              </a:rPr>
              <a:t>wird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Artikel</a:t>
            </a:r>
            <a:r>
              <a:rPr lang="en-US" dirty="0">
                <a:solidFill>
                  <a:schemeClr val="tx1"/>
                </a:solidFill>
              </a:rPr>
              <a:t> an den </a:t>
            </a:r>
            <a:r>
              <a:rPr lang="en-US" dirty="0" err="1">
                <a:solidFill>
                  <a:schemeClr val="tx1"/>
                </a:solidFill>
              </a:rPr>
              <a:t>Käufer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versendet</a:t>
            </a:r>
            <a:r>
              <a:rPr lang="en-US" dirty="0">
                <a:solidFill>
                  <a:schemeClr val="tx1"/>
                </a:solidFill>
              </a:rPr>
              <a:t>. Sie </a:t>
            </a:r>
            <a:r>
              <a:rPr lang="en-US" dirty="0" err="1">
                <a:solidFill>
                  <a:schemeClr val="tx1"/>
                </a:solidFill>
              </a:rPr>
              <a:t>kümmern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um </a:t>
            </a:r>
            <a:r>
              <a:rPr lang="en-US" dirty="0" err="1">
                <a:solidFill>
                  <a:schemeClr val="tx1"/>
                </a:solidFill>
              </a:rPr>
              <a:t>Rücksendungen</a:t>
            </a:r>
            <a:r>
              <a:rPr lang="en-US" dirty="0">
                <a:solidFill>
                  <a:schemeClr val="tx1"/>
                </a:solidFill>
              </a:rPr>
              <a:t> und den </a:t>
            </a:r>
            <a:r>
              <a:rPr lang="en-US" dirty="0" err="1">
                <a:solidFill>
                  <a:schemeClr val="tx1"/>
                </a:solidFill>
              </a:rPr>
              <a:t>Kundenservice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rgbClr val="EC2179"/>
              </a:buClr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die Zeit </a:t>
            </a:r>
            <a:r>
              <a:rPr lang="en-US" dirty="0" err="1">
                <a:solidFill>
                  <a:schemeClr val="tx1"/>
                </a:solidFill>
              </a:rPr>
              <a:t>reif</a:t>
            </a:r>
            <a:r>
              <a:rPr lang="en-US" dirty="0">
                <a:solidFill>
                  <a:schemeClr val="tx1"/>
                </a:solidFill>
              </a:rPr>
              <a:t> ist, </a:t>
            </a:r>
            <a:r>
              <a:rPr lang="en-US" dirty="0" err="1">
                <a:solidFill>
                  <a:schemeClr val="tx1"/>
                </a:solidFill>
              </a:rPr>
              <a:t>solltest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Upgrade </a:t>
            </a:r>
            <a:r>
              <a:rPr lang="en-US" dirty="0" err="1">
                <a:solidFill>
                  <a:schemeClr val="tx1"/>
                </a:solidFill>
              </a:rPr>
              <a:t>deiner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Mitgliedschaft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Betracht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ziehen</a:t>
            </a:r>
            <a:r>
              <a:rPr lang="en-US" dirty="0">
                <a:solidFill>
                  <a:schemeClr val="tx1"/>
                </a:solidFill>
              </a:rPr>
              <a:t>, um </a:t>
            </a:r>
            <a:r>
              <a:rPr lang="en-US" dirty="0" err="1">
                <a:solidFill>
                  <a:schemeClr val="tx1"/>
                </a:solidFill>
              </a:rPr>
              <a:t>zusätzliche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Funktionen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freizuschalten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dem Upgrade </a:t>
            </a:r>
            <a:r>
              <a:rPr lang="en-US" dirty="0" err="1">
                <a:solidFill>
                  <a:schemeClr val="tx1"/>
                </a:solidFill>
              </a:rPr>
              <a:t>erhältst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Zugriff</a:t>
            </a:r>
            <a:r>
              <a:rPr lang="en-US" dirty="0">
                <a:solidFill>
                  <a:schemeClr val="tx1"/>
                </a:solidFill>
              </a:rPr>
              <a:t> auf Tools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Massen</a:t>
            </a:r>
            <a:r>
              <a:rPr lang="en-US" dirty="0">
                <a:solidFill>
                  <a:schemeClr val="tx1"/>
                </a:solidFill>
              </a:rPr>
              <a:t>-Uploads und </a:t>
            </a:r>
            <a:r>
              <a:rPr lang="en-US" dirty="0" err="1">
                <a:solidFill>
                  <a:schemeClr val="tx1"/>
                </a:solidFill>
              </a:rPr>
              <a:t>erweiterte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Bearbeitungsoptionen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6BBAA-EF3D-4211-803A-FD94F56C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0" y="1097580"/>
            <a:ext cx="678204" cy="6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3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7634" y="524832"/>
            <a:ext cx="4712468" cy="1573990"/>
          </a:xfrm>
        </p:spPr>
        <p:txBody>
          <a:bodyPr>
            <a:normAutofit/>
          </a:bodyPr>
          <a:lstStyle/>
          <a:p>
            <a:r>
              <a:rPr lang="en-IE" sz="3200" dirty="0"/>
              <a:t>AMAZON MARKETPLACE </a:t>
            </a:r>
            <a:r>
              <a:rPr lang="en-IE" sz="3200" dirty="0">
                <a:solidFill>
                  <a:schemeClr val="bg1"/>
                </a:solidFill>
                <a:highlight>
                  <a:srgbClr val="C54A9A"/>
                </a:highlight>
              </a:rPr>
              <a:t>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962443"/>
            <a:ext cx="10169418" cy="3245241"/>
          </a:xfrm>
        </p:spPr>
        <p:txBody>
          <a:bodyPr/>
          <a:lstStyle/>
          <a:p>
            <a:endParaRPr lang="en-US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6BBAA-EF3D-4211-803A-FD94F56C3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0" y="1097580"/>
            <a:ext cx="678204" cy="616673"/>
          </a:xfrm>
          <a:prstGeom prst="rect">
            <a:avLst/>
          </a:prstGeom>
        </p:spPr>
      </p:pic>
      <p:pic>
        <p:nvPicPr>
          <p:cNvPr id="4" name="Online Media 3" title="How To Sell On UK Amazon For Beginners - The Ultimate Guide 2020 - Amazon FBA Step By Step 2020">
            <a:hlinkClick r:id="" action="ppaction://media"/>
            <a:extLst>
              <a:ext uri="{FF2B5EF4-FFF2-40B4-BE49-F238E27FC236}">
                <a16:creationId xmlns:a16="http://schemas.microsoft.com/office/drawing/2014/main" id="{C8277DC5-91DE-481E-BE14-E94E7165CE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10102" y="167215"/>
            <a:ext cx="4965928" cy="2805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A0875-8C59-4023-AE8D-F25FFFE59C12}"/>
              </a:ext>
            </a:extLst>
          </p:cNvPr>
          <p:cNvSpPr txBox="1"/>
          <p:nvPr/>
        </p:nvSpPr>
        <p:spPr>
          <a:xfrm>
            <a:off x="1446428" y="2098822"/>
            <a:ext cx="49659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30303"/>
                </a:solidFill>
              </a:rPr>
              <a:t>Sehr </a:t>
            </a:r>
            <a:r>
              <a:rPr lang="en-GB" sz="2400" dirty="0" err="1">
                <a:solidFill>
                  <a:srgbClr val="030303"/>
                </a:solidFill>
              </a:rPr>
              <a:t>praktische</a:t>
            </a:r>
            <a:r>
              <a:rPr lang="en-GB" sz="2400" dirty="0">
                <a:solidFill>
                  <a:srgbClr val="030303"/>
                </a:solidFill>
              </a:rPr>
              <a:t> Videos, die dich </a:t>
            </a:r>
            <a:r>
              <a:rPr lang="en-GB" sz="2400" dirty="0" err="1">
                <a:solidFill>
                  <a:srgbClr val="030303"/>
                </a:solidFill>
              </a:rPr>
              <a:t>durch</a:t>
            </a:r>
            <a:r>
              <a:rPr lang="en-GB" sz="2400" dirty="0">
                <a:solidFill>
                  <a:srgbClr val="030303"/>
                </a:solidFill>
              </a:rPr>
              <a:t> 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alle 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Schritte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zum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 Aufbau 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eines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 Amazon-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Geschäfts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im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 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Jahr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 2020 und 2021 </a:t>
            </a:r>
            <a:r>
              <a:rPr lang="en-GB" sz="2400" b="0" i="0" dirty="0" err="1">
                <a:solidFill>
                  <a:srgbClr val="030303"/>
                </a:solidFill>
                <a:effectLst/>
              </a:rPr>
              <a:t>führen</a:t>
            </a:r>
            <a:r>
              <a:rPr lang="en-GB" sz="2400" b="0" i="0" dirty="0">
                <a:solidFill>
                  <a:srgbClr val="030303"/>
                </a:solidFill>
                <a:effectLst/>
              </a:rPr>
              <a:t>.</a:t>
            </a:r>
          </a:p>
          <a:p>
            <a:r>
              <a:rPr lang="en-GB" sz="2400" dirty="0" err="1">
                <a:solidFill>
                  <a:srgbClr val="030303"/>
                </a:solidFill>
              </a:rPr>
              <a:t>Während</a:t>
            </a:r>
            <a:r>
              <a:rPr lang="en-GB" sz="2400" dirty="0">
                <a:solidFill>
                  <a:srgbClr val="030303"/>
                </a:solidFill>
              </a:rPr>
              <a:t> </a:t>
            </a:r>
            <a:r>
              <a:rPr lang="en-GB" sz="2400" dirty="0" err="1">
                <a:solidFill>
                  <a:srgbClr val="030303"/>
                </a:solidFill>
              </a:rPr>
              <a:t>sich</a:t>
            </a:r>
            <a:r>
              <a:rPr lang="en-GB" sz="2400" dirty="0">
                <a:solidFill>
                  <a:srgbClr val="030303"/>
                </a:solidFill>
              </a:rPr>
              <a:t> das Video auf AMAZON UK und DE </a:t>
            </a:r>
            <a:r>
              <a:rPr lang="en-GB" sz="2400" dirty="0" err="1">
                <a:solidFill>
                  <a:srgbClr val="030303"/>
                </a:solidFill>
              </a:rPr>
              <a:t>bezieht</a:t>
            </a:r>
            <a:r>
              <a:rPr lang="en-GB" sz="2400" dirty="0">
                <a:solidFill>
                  <a:srgbClr val="030303"/>
                </a:solidFill>
              </a:rPr>
              <a:t>, </a:t>
            </a:r>
            <a:r>
              <a:rPr lang="en-GB" sz="2400" dirty="0" err="1">
                <a:solidFill>
                  <a:srgbClr val="030303"/>
                </a:solidFill>
              </a:rPr>
              <a:t>gelten</a:t>
            </a:r>
            <a:r>
              <a:rPr lang="en-GB" sz="2400" dirty="0">
                <a:solidFill>
                  <a:srgbClr val="030303"/>
                </a:solidFill>
              </a:rPr>
              <a:t> die </a:t>
            </a:r>
            <a:r>
              <a:rPr lang="en-GB" sz="2400" dirty="0" err="1">
                <a:solidFill>
                  <a:srgbClr val="030303"/>
                </a:solidFill>
              </a:rPr>
              <a:t>Prinzipien</a:t>
            </a:r>
            <a:r>
              <a:rPr lang="en-GB" sz="2400" dirty="0">
                <a:solidFill>
                  <a:srgbClr val="030303"/>
                </a:solidFill>
              </a:rPr>
              <a:t> </a:t>
            </a:r>
            <a:r>
              <a:rPr lang="en-GB" sz="2400" dirty="0" err="1">
                <a:solidFill>
                  <a:srgbClr val="030303"/>
                </a:solidFill>
              </a:rPr>
              <a:t>auch</a:t>
            </a:r>
            <a:r>
              <a:rPr lang="en-GB" sz="2400" dirty="0">
                <a:solidFill>
                  <a:srgbClr val="030303"/>
                </a:solidFill>
              </a:rPr>
              <a:t> für alle </a:t>
            </a:r>
            <a:r>
              <a:rPr lang="en-GB" sz="2400" dirty="0" err="1">
                <a:solidFill>
                  <a:srgbClr val="030303"/>
                </a:solidFill>
              </a:rPr>
              <a:t>anderen</a:t>
            </a:r>
            <a:r>
              <a:rPr lang="en-GB" sz="2400" dirty="0">
                <a:solidFill>
                  <a:srgbClr val="030303"/>
                </a:solidFill>
              </a:rPr>
              <a:t> AMAZON EU-Marketplaces.</a:t>
            </a:r>
          </a:p>
          <a:p>
            <a:r>
              <a:rPr lang="en-GB" sz="2000" b="0" i="0" dirty="0" err="1">
                <a:solidFill>
                  <a:srgbClr val="030303"/>
                </a:solidFill>
                <a:effectLst/>
              </a:rPr>
              <a:t>Hier</a:t>
            </a:r>
            <a:r>
              <a:rPr lang="en-GB" sz="2000" b="0" i="0" dirty="0">
                <a:solidFill>
                  <a:srgbClr val="030303"/>
                </a:solidFill>
                <a:effectLst/>
              </a:rPr>
              <a:t> ist ein Link </a:t>
            </a:r>
            <a:r>
              <a:rPr lang="en-GB" sz="2000" dirty="0" err="1">
                <a:solidFill>
                  <a:srgbClr val="030303"/>
                </a:solidFill>
              </a:rPr>
              <a:t>zu</a:t>
            </a:r>
            <a:r>
              <a:rPr lang="en-GB" sz="2000" dirty="0">
                <a:solidFill>
                  <a:srgbClr val="030303"/>
                </a:solidFill>
              </a:rPr>
              <a:t> </a:t>
            </a:r>
            <a:r>
              <a:rPr lang="en-GB" sz="2000" dirty="0" err="1">
                <a:solidFill>
                  <a:srgbClr val="030303"/>
                </a:solidFill>
              </a:rPr>
              <a:t>einer</a:t>
            </a:r>
            <a:r>
              <a:rPr lang="en-GB" sz="2000" dirty="0">
                <a:solidFill>
                  <a:srgbClr val="030303"/>
                </a:solidFill>
              </a:rPr>
              <a:t> </a:t>
            </a:r>
            <a:r>
              <a:rPr lang="en-GB" sz="2000" dirty="0" err="1">
                <a:solidFill>
                  <a:srgbClr val="030303"/>
                </a:solidFill>
              </a:rPr>
              <a:t>Übersicht</a:t>
            </a:r>
            <a:r>
              <a:rPr lang="en-GB" sz="2000" b="0" i="0" dirty="0">
                <a:solidFill>
                  <a:srgbClr val="030303"/>
                </a:solidFill>
                <a:effectLst/>
              </a:rPr>
              <a:t> - </a:t>
            </a:r>
            <a:r>
              <a:rPr lang="en-GB" sz="2000" dirty="0">
                <a:hlinkClick r:id="rId7"/>
              </a:rPr>
              <a:t>Amazon Europe Marketplaces - The Complete List &amp; Overview (sermondo.com) </a:t>
            </a:r>
            <a:br>
              <a:rPr lang="en-GB" dirty="0"/>
            </a:br>
            <a:endParaRPr lang="en-IE" dirty="0"/>
          </a:p>
        </p:txBody>
      </p:sp>
      <p:pic>
        <p:nvPicPr>
          <p:cNvPr id="10" name="Online Media 9" title="HOW TO START WITH Amazon FBA GERMANY - Step by Step">
            <a:hlinkClick r:id="" action="ppaction://media"/>
            <a:extLst>
              <a:ext uri="{FF2B5EF4-FFF2-40B4-BE49-F238E27FC236}">
                <a16:creationId xmlns:a16="http://schemas.microsoft.com/office/drawing/2014/main" id="{C37F0A07-34A5-4017-B667-83CD62BB784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310102" y="3239770"/>
            <a:ext cx="4965929" cy="28057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668D9FE-2325-4337-933E-9FFD9B92B54C}"/>
              </a:ext>
            </a:extLst>
          </p:cNvPr>
          <p:cNvSpPr/>
          <p:nvPr/>
        </p:nvSpPr>
        <p:spPr>
          <a:xfrm>
            <a:off x="2533128" y="6127117"/>
            <a:ext cx="7987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Um das Video mit deutschen Untertiteln zu sehen, bitten wir dich, den </a:t>
            </a:r>
            <a:r>
              <a:rPr lang="de-DE" sz="105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</a:t>
            </a:r>
            <a:r>
              <a:rPr lang="de-DE" sz="105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-Link im Browser zu öffnen. Klicke dafür auf das </a:t>
            </a:r>
            <a:r>
              <a:rPr lang="de-DE" sz="105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</a:t>
            </a:r>
            <a:r>
              <a:rPr lang="de-DE" sz="105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-Symbol unten rechts. Anschließend kannst du mit einem Klick auf „Untertitel“ die englischen Untertitel aktivieren. Um nun die deutsche Untertitelung einzustellen, gehe bitte auf „Einstellungen“ -&gt; „Untertitel“ -&gt; „Automatisch übersetzen“ und wählen aus den angeführten Sprachen die Option „Deutsch“.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0B66731-17F8-45D4-90F0-0372899681E2}"/>
              </a:ext>
            </a:extLst>
          </p:cNvPr>
          <p:cNvSpPr txBox="1"/>
          <p:nvPr/>
        </p:nvSpPr>
        <p:spPr>
          <a:xfrm>
            <a:off x="123867" y="2972965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725978"/>
            <a:ext cx="9649486" cy="697353"/>
          </a:xfrm>
        </p:spPr>
        <p:txBody>
          <a:bodyPr>
            <a:normAutofit/>
          </a:bodyPr>
          <a:lstStyle/>
          <a:p>
            <a:r>
              <a:rPr lang="en-IE" sz="3200">
                <a:solidFill>
                  <a:schemeClr val="tx1"/>
                </a:solidFill>
              </a:rPr>
              <a:t>eBay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962443"/>
            <a:ext cx="10169418" cy="3245241"/>
          </a:xfrm>
        </p:spPr>
        <p:txBody>
          <a:bodyPr/>
          <a:lstStyle/>
          <a:p>
            <a:pPr fontAlgn="base"/>
            <a:r>
              <a:rPr lang="en-IE" dirty="0" err="1">
                <a:solidFill>
                  <a:schemeClr val="tx1"/>
                </a:solidFill>
              </a:rPr>
              <a:t>eBay.com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ist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eine</a:t>
            </a:r>
            <a:r>
              <a:rPr lang="en-IE" dirty="0">
                <a:solidFill>
                  <a:schemeClr val="tx1"/>
                </a:solidFill>
              </a:rPr>
              <a:t> Online-</a:t>
            </a:r>
            <a:r>
              <a:rPr lang="en-IE" dirty="0" err="1">
                <a:solidFill>
                  <a:schemeClr val="tx1"/>
                </a:solidFill>
              </a:rPr>
              <a:t>Auktions</a:t>
            </a:r>
            <a:r>
              <a:rPr lang="en-IE" dirty="0">
                <a:solidFill>
                  <a:schemeClr val="tx1"/>
                </a:solidFill>
              </a:rPr>
              <a:t>- und Shopping-Website, auf der Menschen und </a:t>
            </a:r>
            <a:r>
              <a:rPr lang="en-IE" dirty="0" err="1">
                <a:solidFill>
                  <a:schemeClr val="tx1"/>
                </a:solidFill>
              </a:rPr>
              <a:t>Unternehmen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weltweit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eine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Vielzahl</a:t>
            </a:r>
            <a:r>
              <a:rPr lang="en-IE" dirty="0">
                <a:solidFill>
                  <a:schemeClr val="tx1"/>
                </a:solidFill>
              </a:rPr>
              <a:t> von </a:t>
            </a:r>
            <a:r>
              <a:rPr lang="en-IE" dirty="0" err="1">
                <a:solidFill>
                  <a:schemeClr val="tx1"/>
                </a:solidFill>
              </a:rPr>
              <a:t>Waren</a:t>
            </a:r>
            <a:r>
              <a:rPr lang="en-IE" dirty="0">
                <a:solidFill>
                  <a:schemeClr val="tx1"/>
                </a:solidFill>
              </a:rPr>
              <a:t> und </a:t>
            </a:r>
            <a:r>
              <a:rPr lang="en-IE" dirty="0" err="1">
                <a:solidFill>
                  <a:schemeClr val="tx1"/>
                </a:solidFill>
              </a:rPr>
              <a:t>Dienstleistungen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kaufen</a:t>
            </a:r>
            <a:r>
              <a:rPr lang="en-IE" dirty="0">
                <a:solidFill>
                  <a:schemeClr val="tx1"/>
                </a:solidFill>
              </a:rPr>
              <a:t> und </a:t>
            </a:r>
            <a:r>
              <a:rPr lang="en-IE" dirty="0" err="1">
                <a:solidFill>
                  <a:schemeClr val="tx1"/>
                </a:solidFill>
              </a:rPr>
              <a:t>verkaufen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  <a:p>
            <a:pPr fontAlgn="base"/>
            <a:endParaRPr lang="en-IE" dirty="0">
              <a:solidFill>
                <a:schemeClr val="tx1"/>
              </a:solidFill>
            </a:endParaRP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eBay ist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Konkurrent</a:t>
            </a:r>
            <a:r>
              <a:rPr lang="en-US" dirty="0">
                <a:solidFill>
                  <a:schemeClr val="tx1"/>
                </a:solidFill>
              </a:rPr>
              <a:t> von Amazon und hat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ähnliche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Präsenz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Internet, </a:t>
            </a:r>
            <a:r>
              <a:rPr lang="en-US" dirty="0" err="1">
                <a:solidFill>
                  <a:schemeClr val="tx1"/>
                </a:solidFill>
              </a:rPr>
              <a:t>aber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Geschäftsmodell</a:t>
            </a:r>
            <a:r>
              <a:rPr lang="en-US" dirty="0">
                <a:solidFill>
                  <a:schemeClr val="tx1"/>
                </a:solidFill>
              </a:rPr>
              <a:t> ist </a:t>
            </a:r>
            <a:r>
              <a:rPr lang="en-US" dirty="0" err="1">
                <a:solidFill>
                  <a:schemeClr val="tx1"/>
                </a:solidFill>
              </a:rPr>
              <a:t>etwas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anders</a:t>
            </a:r>
            <a:r>
              <a:rPr lang="en-US" dirty="0">
                <a:solidFill>
                  <a:schemeClr val="tx1"/>
                </a:solidFill>
              </a:rPr>
              <a:t>. Es ist der </a:t>
            </a:r>
            <a:r>
              <a:rPr lang="en-US" dirty="0" err="1">
                <a:solidFill>
                  <a:schemeClr val="tx1"/>
                </a:solidFill>
              </a:rPr>
              <a:t>größte</a:t>
            </a:r>
            <a:r>
              <a:rPr lang="en-US" dirty="0">
                <a:solidFill>
                  <a:schemeClr val="tx1"/>
                </a:solidFill>
              </a:rPr>
              <a:t> C2C (</a:t>
            </a:r>
            <a:r>
              <a:rPr lang="en-US" dirty="0" err="1">
                <a:solidFill>
                  <a:schemeClr val="tx1"/>
                </a:solidFill>
              </a:rPr>
              <a:t>Privatpersonen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verkaufen</a:t>
            </a:r>
            <a:r>
              <a:rPr lang="en-US" dirty="0">
                <a:solidFill>
                  <a:schemeClr val="tx1"/>
                </a:solidFill>
              </a:rPr>
              <a:t> an </a:t>
            </a:r>
            <a:r>
              <a:rPr lang="en-US" dirty="0" err="1">
                <a:solidFill>
                  <a:schemeClr val="tx1"/>
                </a:solidFill>
              </a:rPr>
              <a:t>Privatpersonen</a:t>
            </a:r>
            <a:r>
              <a:rPr lang="en-US" dirty="0">
                <a:solidFill>
                  <a:schemeClr val="tx1"/>
                </a:solidFill>
              </a:rPr>
              <a:t>)-</a:t>
            </a:r>
            <a:r>
              <a:rPr lang="en-US" dirty="0" err="1">
                <a:solidFill>
                  <a:schemeClr val="tx1"/>
                </a:solidFill>
              </a:rPr>
              <a:t>Marktplatz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Internet, er </a:t>
            </a:r>
            <a:r>
              <a:rPr lang="en-US" dirty="0" err="1">
                <a:solidFill>
                  <a:schemeClr val="tx1"/>
                </a:solidFill>
              </a:rPr>
              <a:t>bietet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Möglichkeit</a:t>
            </a:r>
            <a:r>
              <a:rPr lang="en-US" dirty="0">
                <a:solidFill>
                  <a:schemeClr val="tx1"/>
                </a:solidFill>
              </a:rPr>
              <a:t>, fast </a:t>
            </a:r>
            <a:r>
              <a:rPr lang="en-US" dirty="0" err="1">
                <a:solidFill>
                  <a:schemeClr val="tx1"/>
                </a:solidFill>
              </a:rPr>
              <a:t>alles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verkaufen</a:t>
            </a:r>
            <a:r>
              <a:rPr lang="en-US" dirty="0">
                <a:solidFill>
                  <a:schemeClr val="tx1"/>
                </a:solidFill>
              </a:rPr>
              <a:t>, was du </a:t>
            </a:r>
            <a:r>
              <a:rPr lang="en-US" dirty="0" err="1">
                <a:solidFill>
                  <a:schemeClr val="tx1"/>
                </a:solidFill>
              </a:rPr>
              <a:t>willst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sowohl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Einstellen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Auktion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Festpreis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fontAlgn="base"/>
            <a:endParaRPr lang="en-IE" dirty="0"/>
          </a:p>
          <a:p>
            <a:r>
              <a:rPr lang="en-IE" b="1" dirty="0">
                <a:solidFill>
                  <a:srgbClr val="EC2179"/>
                </a:solidFill>
              </a:rPr>
              <a:t>MEHR DAZU </a:t>
            </a:r>
            <a:r>
              <a:rPr lang="en-IE" dirty="0">
                <a:hlinkClick r:id="rId2"/>
              </a:rPr>
              <a:t>Wie </a:t>
            </a:r>
            <a:r>
              <a:rPr lang="en-IE" dirty="0" err="1">
                <a:hlinkClick r:id="rId2"/>
              </a:rPr>
              <a:t>verkaufe</a:t>
            </a:r>
            <a:r>
              <a:rPr lang="en-IE" dirty="0">
                <a:hlinkClick r:id="rId2"/>
              </a:rPr>
              <a:t> ich auf eBay</a:t>
            </a:r>
            <a:endParaRPr lang="en-IE" dirty="0">
              <a:hlinkClick r:id="rId3"/>
            </a:endParaRPr>
          </a:p>
          <a:p>
            <a:endParaRPr lang="en-US" dirty="0"/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EAD82-3B0F-4E23-8F84-567B06DF2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4" y="1025207"/>
            <a:ext cx="796249" cy="7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745" y="2388420"/>
            <a:ext cx="1407911" cy="446958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84089" y="0"/>
            <a:ext cx="1407911" cy="5042136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B7F892A-BDBC-466F-BC89-C71B2F2017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" y="-2240280"/>
            <a:ext cx="5821680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C6DDE-AD48-432D-993C-8435B36BF9D6}"/>
              </a:ext>
            </a:extLst>
          </p:cNvPr>
          <p:cNvSpPr txBox="1"/>
          <p:nvPr/>
        </p:nvSpPr>
        <p:spPr>
          <a:xfrm>
            <a:off x="426720" y="107538"/>
            <a:ext cx="10226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1EB3DD"/>
                </a:solidFill>
              </a:rPr>
              <a:t>IN SCHRITT DREI WIRST DU FOLGENDES LERNEN</a:t>
            </a:r>
            <a:endParaRPr lang="en-US" sz="3200" b="1" dirty="0">
              <a:solidFill>
                <a:srgbClr val="1EB3DD"/>
              </a:solidFill>
            </a:endParaRPr>
          </a:p>
          <a:p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B084E-BA17-4DAB-9407-CFB55608347A}"/>
              </a:ext>
            </a:extLst>
          </p:cNvPr>
          <p:cNvSpPr txBox="1"/>
          <p:nvPr/>
        </p:nvSpPr>
        <p:spPr>
          <a:xfrm>
            <a:off x="1539240" y="788147"/>
            <a:ext cx="10451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0" i="0">
              <a:solidFill>
                <a:schemeClr val="accent1"/>
              </a:solidFill>
              <a:effectLst/>
            </a:endParaRPr>
          </a:p>
          <a:p>
            <a:endParaRPr lang="en-GB" sz="1800" b="0" i="0">
              <a:solidFill>
                <a:schemeClr val="accent1"/>
              </a:solidFill>
              <a:effectLst/>
            </a:endParaRPr>
          </a:p>
          <a:p>
            <a:endParaRPr lang="en-GB" sz="1800" b="0" i="0">
              <a:solidFill>
                <a:schemeClr val="accent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787D4-D6B3-4731-BF75-866F3D0FEC36}"/>
              </a:ext>
            </a:extLst>
          </p:cNvPr>
          <p:cNvSpPr txBox="1"/>
          <p:nvPr/>
        </p:nvSpPr>
        <p:spPr>
          <a:xfrm>
            <a:off x="1750926" y="1065146"/>
            <a:ext cx="86630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EB3DD"/>
                </a:solidFill>
              </a:rPr>
              <a:t>								SEITEN</a:t>
            </a:r>
          </a:p>
          <a:p>
            <a:r>
              <a:rPr lang="en-US" dirty="0" err="1">
                <a:solidFill>
                  <a:srgbClr val="1EB3DD"/>
                </a:solidFill>
              </a:rPr>
              <a:t>Im</a:t>
            </a:r>
            <a:r>
              <a:rPr lang="en-US" dirty="0">
                <a:solidFill>
                  <a:srgbClr val="1EB3DD"/>
                </a:solidFill>
              </a:rPr>
              <a:t> </a:t>
            </a:r>
            <a:r>
              <a:rPr lang="en-US" dirty="0" err="1">
                <a:solidFill>
                  <a:srgbClr val="1EB3DD"/>
                </a:solidFill>
              </a:rPr>
              <a:t>Geschäft</a:t>
            </a:r>
            <a:r>
              <a:rPr lang="en-US" dirty="0">
                <a:solidFill>
                  <a:srgbClr val="1EB3DD"/>
                </a:solidFill>
              </a:rPr>
              <a:t> sein - </a:t>
            </a:r>
            <a:r>
              <a:rPr lang="en-US" sz="1800" dirty="0" err="1">
                <a:solidFill>
                  <a:srgbClr val="1EB3DD"/>
                </a:solidFill>
              </a:rPr>
              <a:t>Produkte</a:t>
            </a:r>
            <a:r>
              <a:rPr lang="en-US" sz="1800" dirty="0">
                <a:solidFill>
                  <a:srgbClr val="1EB3DD"/>
                </a:solidFill>
              </a:rPr>
              <a:t> </a:t>
            </a:r>
            <a:r>
              <a:rPr lang="en-US" sz="1800" dirty="0" err="1">
                <a:solidFill>
                  <a:srgbClr val="1EB3DD"/>
                </a:solidFill>
              </a:rPr>
              <a:t>herstellen</a:t>
            </a:r>
            <a:r>
              <a:rPr lang="en-US" sz="1800" dirty="0">
                <a:solidFill>
                  <a:srgbClr val="1EB3DD"/>
                </a:solidFill>
              </a:rPr>
              <a:t> vs. </a:t>
            </a:r>
            <a:r>
              <a:rPr lang="en-US" sz="1800" dirty="0" err="1">
                <a:solidFill>
                  <a:srgbClr val="1EB3DD"/>
                </a:solidFill>
              </a:rPr>
              <a:t>eine</a:t>
            </a:r>
            <a:r>
              <a:rPr lang="en-US" sz="1800" dirty="0">
                <a:solidFill>
                  <a:srgbClr val="1EB3DD"/>
                </a:solidFill>
              </a:rPr>
              <a:t> </a:t>
            </a:r>
            <a:r>
              <a:rPr lang="en-US" sz="1800" dirty="0" err="1">
                <a:solidFill>
                  <a:srgbClr val="1EB3DD"/>
                </a:solidFill>
              </a:rPr>
              <a:t>Dienstleistung</a:t>
            </a:r>
            <a:r>
              <a:rPr lang="en-US" sz="1800" dirty="0">
                <a:solidFill>
                  <a:srgbClr val="1EB3DD"/>
                </a:solidFill>
              </a:rPr>
              <a:t> </a:t>
            </a:r>
            <a:r>
              <a:rPr lang="en-US" sz="1800" dirty="0" err="1">
                <a:solidFill>
                  <a:srgbClr val="1EB3DD"/>
                </a:solidFill>
              </a:rPr>
              <a:t>erbringen</a:t>
            </a:r>
            <a:r>
              <a:rPr lang="en-US" sz="1800" dirty="0">
                <a:solidFill>
                  <a:srgbClr val="1EB3DD"/>
                </a:solidFill>
              </a:rPr>
              <a:t> 	  3 – 18</a:t>
            </a:r>
          </a:p>
          <a:p>
            <a:r>
              <a:rPr lang="en-US" dirty="0">
                <a:solidFill>
                  <a:srgbClr val="1EB3DD"/>
                </a:solidFill>
              </a:rPr>
              <a:t>Start </a:t>
            </a:r>
            <a:r>
              <a:rPr lang="en-US" dirty="0" err="1">
                <a:solidFill>
                  <a:srgbClr val="1EB3DD"/>
                </a:solidFill>
              </a:rPr>
              <a:t>durch</a:t>
            </a:r>
            <a:r>
              <a:rPr lang="en-US" dirty="0">
                <a:solidFill>
                  <a:srgbClr val="1EB3DD"/>
                </a:solidFill>
              </a:rPr>
              <a:t> </a:t>
            </a:r>
            <a:r>
              <a:rPr lang="en-US" dirty="0" err="1">
                <a:solidFill>
                  <a:srgbClr val="1EB3DD"/>
                </a:solidFill>
              </a:rPr>
              <a:t>ein</a:t>
            </a:r>
            <a:r>
              <a:rPr lang="en-US" dirty="0">
                <a:solidFill>
                  <a:srgbClr val="1EB3DD"/>
                </a:solidFill>
              </a:rPr>
              <a:t> Online-</a:t>
            </a:r>
            <a:r>
              <a:rPr lang="en-US" dirty="0" err="1">
                <a:solidFill>
                  <a:srgbClr val="1EB3DD"/>
                </a:solidFill>
              </a:rPr>
              <a:t>Geschäft</a:t>
            </a:r>
            <a:r>
              <a:rPr lang="en-US" dirty="0">
                <a:solidFill>
                  <a:srgbClr val="1EB3DD"/>
                </a:solidFill>
              </a:rPr>
              <a:t>					19</a:t>
            </a:r>
            <a:r>
              <a:rPr lang="en-US" sz="1800" dirty="0">
                <a:solidFill>
                  <a:srgbClr val="1EB3DD"/>
                </a:solidFill>
              </a:rPr>
              <a:t> – </a:t>
            </a:r>
            <a:r>
              <a:rPr lang="en-US" dirty="0">
                <a:solidFill>
                  <a:srgbClr val="1EB3DD"/>
                </a:solidFill>
              </a:rPr>
              <a:t>42</a:t>
            </a:r>
          </a:p>
          <a:p>
            <a:r>
              <a:rPr lang="en-US" sz="1800" dirty="0" err="1">
                <a:solidFill>
                  <a:srgbClr val="1EB3DD"/>
                </a:solidFill>
              </a:rPr>
              <a:t>Mit</a:t>
            </a:r>
            <a:r>
              <a:rPr lang="en-US" sz="1800" dirty="0">
                <a:solidFill>
                  <a:srgbClr val="1EB3DD"/>
                </a:solidFill>
              </a:rPr>
              <a:t> der eigenen Website ins </a:t>
            </a:r>
            <a:r>
              <a:rPr lang="en-US" dirty="0" err="1">
                <a:solidFill>
                  <a:srgbClr val="1EB3DD"/>
                </a:solidFill>
              </a:rPr>
              <a:t>Geschäft</a:t>
            </a:r>
            <a:r>
              <a:rPr lang="en-US" dirty="0">
                <a:solidFill>
                  <a:srgbClr val="1EB3DD"/>
                </a:solidFill>
              </a:rPr>
              <a:t> </a:t>
            </a:r>
            <a:r>
              <a:rPr lang="en-US" sz="1800" dirty="0" err="1">
                <a:solidFill>
                  <a:srgbClr val="1EB3DD"/>
                </a:solidFill>
              </a:rPr>
              <a:t>kommen</a:t>
            </a:r>
            <a:r>
              <a:rPr lang="en-US" sz="1800" dirty="0">
                <a:solidFill>
                  <a:srgbClr val="1EB3DD"/>
                </a:solidFill>
              </a:rPr>
              <a:t> 				43 – 45</a:t>
            </a:r>
          </a:p>
          <a:p>
            <a:r>
              <a:rPr lang="en-US" dirty="0">
                <a:solidFill>
                  <a:srgbClr val="1EB3DD"/>
                </a:solidFill>
              </a:rPr>
              <a:t>Der </a:t>
            </a:r>
            <a:r>
              <a:rPr lang="en-US" dirty="0" err="1">
                <a:solidFill>
                  <a:srgbClr val="1EB3DD"/>
                </a:solidFill>
              </a:rPr>
              <a:t>Betrieb</a:t>
            </a:r>
            <a:r>
              <a:rPr lang="en-US" dirty="0">
                <a:solidFill>
                  <a:srgbClr val="1EB3DD"/>
                </a:solidFill>
              </a:rPr>
              <a:t> – Das "Wie" des </a:t>
            </a:r>
            <a:r>
              <a:rPr lang="en-US" dirty="0" err="1">
                <a:solidFill>
                  <a:srgbClr val="1EB3DD"/>
                </a:solidFill>
              </a:rPr>
              <a:t>Geschäftslebens</a:t>
            </a:r>
            <a:r>
              <a:rPr lang="en-US" dirty="0">
                <a:solidFill>
                  <a:srgbClr val="1EB3DD"/>
                </a:solidFill>
              </a:rPr>
              <a:t> 				46</a:t>
            </a:r>
            <a:r>
              <a:rPr lang="en-US" sz="1800" dirty="0">
                <a:solidFill>
                  <a:srgbClr val="1EB3DD"/>
                </a:solidFill>
              </a:rPr>
              <a:t> – </a:t>
            </a:r>
            <a:r>
              <a:rPr lang="en-US" dirty="0">
                <a:solidFill>
                  <a:srgbClr val="1EB3DD"/>
                </a:solidFill>
              </a:rPr>
              <a:t>62</a:t>
            </a:r>
          </a:p>
          <a:p>
            <a:r>
              <a:rPr lang="en-GB" dirty="0">
                <a:solidFill>
                  <a:srgbClr val="1EB3DD"/>
                </a:solidFill>
              </a:rPr>
              <a:t>Der </a:t>
            </a:r>
            <a:r>
              <a:rPr lang="en-GB" dirty="0" err="1">
                <a:solidFill>
                  <a:srgbClr val="1EB3DD"/>
                </a:solidFill>
              </a:rPr>
              <a:t>rechtliche</a:t>
            </a:r>
            <a:r>
              <a:rPr lang="en-GB" dirty="0">
                <a:solidFill>
                  <a:srgbClr val="1EB3DD"/>
                </a:solidFill>
              </a:rPr>
              <a:t> Teil des </a:t>
            </a:r>
            <a:r>
              <a:rPr lang="en-GB" dirty="0" err="1">
                <a:solidFill>
                  <a:srgbClr val="1EB3DD"/>
                </a:solidFill>
              </a:rPr>
              <a:t>Einstiegs</a:t>
            </a:r>
            <a:r>
              <a:rPr lang="en-GB" dirty="0">
                <a:solidFill>
                  <a:srgbClr val="1EB3DD"/>
                </a:solidFill>
              </a:rPr>
              <a:t> in die </a:t>
            </a:r>
            <a:r>
              <a:rPr lang="en-GB" dirty="0" err="1">
                <a:solidFill>
                  <a:srgbClr val="1EB3DD"/>
                </a:solidFill>
              </a:rPr>
              <a:t>Selbstständigkeit</a:t>
            </a:r>
            <a:r>
              <a:rPr lang="en-GB" dirty="0">
                <a:solidFill>
                  <a:srgbClr val="1EB3DD"/>
                </a:solidFill>
              </a:rPr>
              <a:t> 			63</a:t>
            </a:r>
            <a:r>
              <a:rPr lang="en-US" sz="1800" dirty="0">
                <a:solidFill>
                  <a:srgbClr val="1EB3DD"/>
                </a:solidFill>
              </a:rPr>
              <a:t> – </a:t>
            </a:r>
            <a:r>
              <a:rPr lang="en-GB" dirty="0">
                <a:solidFill>
                  <a:srgbClr val="1EB3DD"/>
                </a:solidFill>
              </a:rPr>
              <a:t>73</a:t>
            </a:r>
            <a:r>
              <a:rPr lang="en-US" dirty="0">
                <a:solidFill>
                  <a:srgbClr val="1EB3DD"/>
                </a:solidFill>
              </a:rPr>
              <a:t> </a:t>
            </a:r>
          </a:p>
          <a:p>
            <a:endParaRPr lang="en-US" sz="1800" dirty="0">
              <a:solidFill>
                <a:srgbClr val="1EB3D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86E56-B134-47FB-8273-80151168BA7F}"/>
              </a:ext>
            </a:extLst>
          </p:cNvPr>
          <p:cNvSpPr txBox="1"/>
          <p:nvPr/>
        </p:nvSpPr>
        <p:spPr>
          <a:xfrm>
            <a:off x="4063248" y="3347543"/>
            <a:ext cx="65895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26B27"/>
                </a:solidFill>
              </a:rPr>
              <a:t>Schritt 3 </a:t>
            </a:r>
            <a:r>
              <a:rPr lang="en-IE" dirty="0" err="1">
                <a:solidFill>
                  <a:srgbClr val="F26B27"/>
                </a:solidFill>
              </a:rPr>
              <a:t>konzentriert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sich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darauf</a:t>
            </a:r>
            <a:r>
              <a:rPr lang="en-IE" dirty="0">
                <a:solidFill>
                  <a:srgbClr val="F26B27"/>
                </a:solidFill>
              </a:rPr>
              <a:t>, auf </a:t>
            </a:r>
            <a:r>
              <a:rPr lang="en-IE" dirty="0" err="1">
                <a:solidFill>
                  <a:srgbClr val="F26B27"/>
                </a:solidFill>
              </a:rPr>
              <a:t>deinen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Forschungsergebnissen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aus</a:t>
            </a:r>
            <a:r>
              <a:rPr lang="en-IE" dirty="0">
                <a:solidFill>
                  <a:srgbClr val="F26B27"/>
                </a:solidFill>
              </a:rPr>
              <a:t> Schritt 2 </a:t>
            </a:r>
            <a:r>
              <a:rPr lang="en-IE" dirty="0" err="1">
                <a:solidFill>
                  <a:srgbClr val="F26B27"/>
                </a:solidFill>
              </a:rPr>
              <a:t>aufzubauen</a:t>
            </a:r>
            <a:r>
              <a:rPr lang="en-IE" dirty="0">
                <a:solidFill>
                  <a:srgbClr val="F26B27"/>
                </a:solidFill>
              </a:rPr>
              <a:t> und </a:t>
            </a:r>
            <a:r>
              <a:rPr lang="en-IE" dirty="0" err="1">
                <a:solidFill>
                  <a:srgbClr val="F26B27"/>
                </a:solidFill>
              </a:rPr>
              <a:t>diese</a:t>
            </a:r>
            <a:r>
              <a:rPr lang="en-IE" dirty="0">
                <a:solidFill>
                  <a:srgbClr val="F26B27"/>
                </a:solidFill>
              </a:rPr>
              <a:t> in die </a:t>
            </a:r>
            <a:r>
              <a:rPr lang="en-IE" dirty="0" err="1">
                <a:solidFill>
                  <a:srgbClr val="F26B27"/>
                </a:solidFill>
              </a:rPr>
              <a:t>Planung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deines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Betriebs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einzubringen</a:t>
            </a:r>
            <a:r>
              <a:rPr lang="en-IE" dirty="0">
                <a:solidFill>
                  <a:srgbClr val="F26B27"/>
                </a:solidFill>
              </a:rPr>
              <a:t>. </a:t>
            </a:r>
            <a:r>
              <a:rPr lang="en-IE" dirty="0" err="1">
                <a:solidFill>
                  <a:srgbClr val="F26B27"/>
                </a:solidFill>
              </a:rPr>
              <a:t>Wir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haben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darauf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geachtet</a:t>
            </a:r>
            <a:r>
              <a:rPr lang="en-IE" dirty="0">
                <a:solidFill>
                  <a:srgbClr val="F26B27"/>
                </a:solidFill>
              </a:rPr>
              <a:t>, dieses Wissen so </a:t>
            </a:r>
            <a:r>
              <a:rPr lang="en-IE" dirty="0" err="1">
                <a:solidFill>
                  <a:srgbClr val="F26B27"/>
                </a:solidFill>
              </a:rPr>
              <a:t>zugänglich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wie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möglich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zu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gestalten</a:t>
            </a:r>
            <a:r>
              <a:rPr lang="en-IE" dirty="0">
                <a:solidFill>
                  <a:srgbClr val="F26B27"/>
                </a:solidFill>
              </a:rPr>
              <a:t>. Bei </a:t>
            </a:r>
            <a:r>
              <a:rPr lang="en-IE" dirty="0" err="1">
                <a:solidFill>
                  <a:srgbClr val="F26B27"/>
                </a:solidFill>
              </a:rPr>
              <a:t>diesem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Inhalt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geht</a:t>
            </a:r>
            <a:r>
              <a:rPr lang="en-IE" dirty="0">
                <a:solidFill>
                  <a:srgbClr val="F26B27"/>
                </a:solidFill>
              </a:rPr>
              <a:t> es </a:t>
            </a:r>
            <a:r>
              <a:rPr lang="en-IE" dirty="0" err="1">
                <a:solidFill>
                  <a:srgbClr val="F26B27"/>
                </a:solidFill>
              </a:rPr>
              <a:t>vor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allem</a:t>
            </a:r>
            <a:r>
              <a:rPr lang="en-IE" dirty="0">
                <a:solidFill>
                  <a:srgbClr val="F26B27"/>
                </a:solidFill>
              </a:rPr>
              <a:t> um den "</a:t>
            </a:r>
            <a:r>
              <a:rPr lang="en-IE" dirty="0" err="1">
                <a:solidFill>
                  <a:srgbClr val="F26B27"/>
                </a:solidFill>
              </a:rPr>
              <a:t>gesunden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Menschenverstand</a:t>
            </a:r>
            <a:r>
              <a:rPr lang="en-IE" dirty="0">
                <a:solidFill>
                  <a:srgbClr val="F26B27"/>
                </a:solidFill>
              </a:rPr>
              <a:t>" - </a:t>
            </a:r>
            <a:r>
              <a:rPr lang="en-IE" dirty="0" err="1">
                <a:solidFill>
                  <a:srgbClr val="F26B27"/>
                </a:solidFill>
              </a:rPr>
              <a:t>eine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dringend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benötigte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Zutat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beim</a:t>
            </a:r>
            <a:r>
              <a:rPr lang="en-IE" dirty="0">
                <a:solidFill>
                  <a:srgbClr val="F26B27"/>
                </a:solidFill>
              </a:rPr>
              <a:t> Aufbau </a:t>
            </a:r>
            <a:r>
              <a:rPr lang="en-IE" dirty="0" err="1">
                <a:solidFill>
                  <a:srgbClr val="F26B27"/>
                </a:solidFill>
              </a:rPr>
              <a:t>deines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 err="1">
                <a:solidFill>
                  <a:srgbClr val="F26B27"/>
                </a:solidFill>
              </a:rPr>
              <a:t>Unternehmens</a:t>
            </a:r>
            <a:r>
              <a:rPr lang="en-IE" dirty="0">
                <a:solidFill>
                  <a:srgbClr val="F26B27"/>
                </a:solidFill>
              </a:rPr>
              <a:t> </a:t>
            </a:r>
            <a:r>
              <a:rPr lang="en-IE" dirty="0">
                <a:solidFill>
                  <a:srgbClr val="F26B27"/>
                </a:solidFill>
                <a:sym typeface="Wingdings" panose="05000000000000000000" pitchFamily="2" charset="2"/>
              </a:rPr>
              <a:t> </a:t>
            </a:r>
            <a:endParaRPr lang="en-IE" dirty="0">
              <a:solidFill>
                <a:srgbClr val="F26B27"/>
              </a:solidFill>
            </a:endParaRPr>
          </a:p>
          <a:p>
            <a:endParaRPr lang="en-IE" dirty="0">
              <a:solidFill>
                <a:srgbClr val="F26B27"/>
              </a:solidFill>
            </a:endParaRPr>
          </a:p>
          <a:p>
            <a:r>
              <a:rPr lang="en-IE" sz="2800" dirty="0">
                <a:solidFill>
                  <a:schemeClr val="bg1"/>
                </a:solidFill>
                <a:highlight>
                  <a:srgbClr val="F26B27"/>
                </a:highlight>
              </a:rPr>
              <a:t>GESUNDER MENSCHENVERSTAND IST EINE BLUME, DIE NICHT IN JEDERMANNS GARTEN WÄCHST!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4D67CB-CB47-4183-B11F-FF2825B856B2}"/>
              </a:ext>
            </a:extLst>
          </p:cNvPr>
          <p:cNvGrpSpPr/>
          <p:nvPr/>
        </p:nvGrpSpPr>
        <p:grpSpPr>
          <a:xfrm>
            <a:off x="1705699" y="4185038"/>
            <a:ext cx="2231310" cy="1633907"/>
            <a:chOff x="4896377" y="4309068"/>
            <a:chExt cx="3006708" cy="20545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0F82D3-2E4B-44BD-89EA-D29EB75B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377" y="4309068"/>
              <a:ext cx="3006708" cy="2054584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C01677D1-EA15-4B24-A684-D9583BD8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7631" y="5239573"/>
              <a:ext cx="194895" cy="212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650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6" y="725978"/>
            <a:ext cx="9649486" cy="697353"/>
          </a:xfrm>
        </p:spPr>
        <p:txBody>
          <a:bodyPr/>
          <a:lstStyle/>
          <a:p>
            <a:r>
              <a:rPr lang="en-IE" sz="3200">
                <a:solidFill>
                  <a:schemeClr val="tx1"/>
                </a:solidFill>
              </a:rPr>
              <a:t>eBay</a:t>
            </a:r>
            <a:endParaRPr lang="en-IE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962443"/>
            <a:ext cx="10169418" cy="3245241"/>
          </a:xfrm>
        </p:spPr>
        <p:txBody>
          <a:bodyPr/>
          <a:lstStyle/>
          <a:p>
            <a:pPr fontAlgn="base"/>
            <a:r>
              <a:rPr lang="en-IE" b="1" dirty="0">
                <a:solidFill>
                  <a:srgbClr val="EC2179"/>
                </a:solidFill>
              </a:rPr>
              <a:t>eBay </a:t>
            </a:r>
            <a:r>
              <a:rPr lang="en-IE" b="1" dirty="0" err="1">
                <a:solidFill>
                  <a:srgbClr val="EC2179"/>
                </a:solidFill>
              </a:rPr>
              <a:t>Vorteile</a:t>
            </a:r>
            <a:endParaRPr lang="en-IE" dirty="0">
              <a:solidFill>
                <a:srgbClr val="EC2179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dirty="0" err="1">
                <a:solidFill>
                  <a:schemeClr val="tx1"/>
                </a:solidFill>
              </a:rPr>
              <a:t>Benutzer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bleiben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viel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länger</a:t>
            </a:r>
            <a:r>
              <a:rPr lang="en-IE" dirty="0">
                <a:solidFill>
                  <a:schemeClr val="tx1"/>
                </a:solidFill>
              </a:rPr>
              <a:t> auf der </a:t>
            </a:r>
            <a:r>
              <a:rPr lang="en-IE" dirty="0" err="1">
                <a:solidFill>
                  <a:schemeClr val="tx1"/>
                </a:solidFill>
              </a:rPr>
              <a:t>Seite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als</a:t>
            </a:r>
            <a:r>
              <a:rPr lang="en-IE" dirty="0">
                <a:solidFill>
                  <a:schemeClr val="tx1"/>
                </a:solidFill>
              </a:rPr>
              <a:t> auf den </a:t>
            </a:r>
            <a:r>
              <a:rPr lang="en-IE" dirty="0" err="1">
                <a:solidFill>
                  <a:schemeClr val="tx1"/>
                </a:solidFill>
              </a:rPr>
              <a:t>meisten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anderen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Marktplätzen</a:t>
            </a:r>
            <a:endParaRPr lang="en-IE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dirty="0" err="1">
                <a:solidFill>
                  <a:schemeClr val="tx1"/>
                </a:solidFill>
              </a:rPr>
              <a:t>Ebay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bietet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viele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Anpassungsmöglichkeiten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für</a:t>
            </a:r>
            <a:r>
              <a:rPr lang="en-IE" dirty="0">
                <a:solidFill>
                  <a:schemeClr val="tx1"/>
                </a:solidFill>
              </a:rPr>
              <a:t> das </a:t>
            </a:r>
            <a:r>
              <a:rPr lang="en-IE" dirty="0" err="1">
                <a:solidFill>
                  <a:schemeClr val="tx1"/>
                </a:solidFill>
              </a:rPr>
              <a:t>Einstellen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eines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Artikels</a:t>
            </a:r>
            <a:endParaRPr lang="en-IE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dirty="0" err="1">
                <a:solidFill>
                  <a:schemeClr val="tx1"/>
                </a:solidFill>
              </a:rPr>
              <a:t>Angebote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im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Auktionsstil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können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Verkäuferinnen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höhere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Einnahmen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bescheren</a:t>
            </a:r>
            <a:endParaRPr lang="en-IE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endParaRPr lang="en-IE" sz="800" dirty="0"/>
          </a:p>
          <a:p>
            <a:pPr fontAlgn="base">
              <a:spcBef>
                <a:spcPts val="300"/>
              </a:spcBef>
              <a:buClr>
                <a:srgbClr val="EC2179"/>
              </a:buClr>
            </a:pPr>
            <a:r>
              <a:rPr lang="en-IE" b="1" dirty="0">
                <a:solidFill>
                  <a:srgbClr val="EC2179"/>
                </a:solidFill>
              </a:rPr>
              <a:t>eBay </a:t>
            </a:r>
            <a:r>
              <a:rPr lang="en-IE" b="1" dirty="0" err="1">
                <a:solidFill>
                  <a:srgbClr val="EC2179"/>
                </a:solidFill>
              </a:rPr>
              <a:t>Nachteile</a:t>
            </a:r>
            <a:endParaRPr lang="en-IE" dirty="0">
              <a:solidFill>
                <a:srgbClr val="EC2179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Die </a:t>
            </a:r>
            <a:r>
              <a:rPr lang="en-IE" dirty="0" err="1">
                <a:solidFill>
                  <a:schemeClr val="tx1"/>
                </a:solidFill>
              </a:rPr>
              <a:t>Gebühr</a:t>
            </a:r>
            <a:r>
              <a:rPr lang="en-IE" dirty="0">
                <a:solidFill>
                  <a:schemeClr val="tx1"/>
                </a:solidFill>
              </a:rPr>
              <a:t> pro </a:t>
            </a:r>
            <a:r>
              <a:rPr lang="en-IE" dirty="0" err="1">
                <a:solidFill>
                  <a:schemeClr val="tx1"/>
                </a:solidFill>
              </a:rPr>
              <a:t>Verkauf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ist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viel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höher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als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bei</a:t>
            </a:r>
            <a:r>
              <a:rPr lang="en-IE" dirty="0">
                <a:solidFill>
                  <a:schemeClr val="tx1"/>
                </a:solidFill>
              </a:rPr>
              <a:t> fast </a:t>
            </a:r>
            <a:r>
              <a:rPr lang="en-IE" dirty="0" err="1">
                <a:solidFill>
                  <a:schemeClr val="tx1"/>
                </a:solidFill>
              </a:rPr>
              <a:t>allen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anderen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Marktplätzen</a:t>
            </a:r>
            <a:endParaRPr lang="en-IE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Die </a:t>
            </a:r>
            <a:r>
              <a:rPr lang="en-IE" dirty="0" err="1">
                <a:solidFill>
                  <a:schemeClr val="tx1"/>
                </a:solidFill>
              </a:rPr>
              <a:t>Anzahl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einzelner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Besucher</a:t>
            </a:r>
            <a:r>
              <a:rPr lang="en-IE" dirty="0">
                <a:solidFill>
                  <a:schemeClr val="tx1"/>
                </a:solidFill>
              </a:rPr>
              <a:t> pro </a:t>
            </a:r>
            <a:r>
              <a:rPr lang="en-IE" dirty="0" err="1">
                <a:solidFill>
                  <a:schemeClr val="tx1"/>
                </a:solidFill>
              </a:rPr>
              <a:t>Verkäufer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ist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sehr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gering</a:t>
            </a:r>
            <a:r>
              <a:rPr lang="en-IE" dirty="0">
                <a:solidFill>
                  <a:schemeClr val="tx1"/>
                </a:solidFill>
              </a:rPr>
              <a:t> und die </a:t>
            </a:r>
            <a:r>
              <a:rPr lang="en-IE" dirty="0" err="1">
                <a:solidFill>
                  <a:schemeClr val="tx1"/>
                </a:solidFill>
              </a:rPr>
              <a:t>Kunden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neigen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dazu</a:t>
            </a:r>
            <a:r>
              <a:rPr lang="en-IE" dirty="0">
                <a:solidFill>
                  <a:schemeClr val="tx1"/>
                </a:solidFill>
              </a:rPr>
              <a:t>, </a:t>
            </a:r>
            <a:r>
              <a:rPr lang="en-IE" dirty="0" err="1">
                <a:solidFill>
                  <a:schemeClr val="tx1"/>
                </a:solidFill>
              </a:rPr>
              <a:t>nach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dem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geringstmöglichen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Preis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zu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suchen</a:t>
            </a:r>
            <a:endParaRPr lang="en-IE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E-Mail-Support </a:t>
            </a:r>
            <a:r>
              <a:rPr lang="en-IE" dirty="0" err="1">
                <a:solidFill>
                  <a:schemeClr val="tx1"/>
                </a:solidFill>
              </a:rPr>
              <a:t>ist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nicht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verfügbar</a:t>
            </a:r>
            <a:endParaRPr lang="en-IE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EAD82-3B0F-4E23-8F84-567B06DF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4" y="1025207"/>
            <a:ext cx="796249" cy="7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725978"/>
            <a:ext cx="9649486" cy="697353"/>
          </a:xfrm>
        </p:spPr>
        <p:txBody>
          <a:bodyPr/>
          <a:lstStyle/>
          <a:p>
            <a:r>
              <a:rPr lang="en-IE" sz="3200">
                <a:solidFill>
                  <a:schemeClr val="tx1"/>
                </a:solidFill>
              </a:rPr>
              <a:t>eBay</a:t>
            </a:r>
            <a:endParaRPr lang="en-IE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4001" y="1175547"/>
            <a:ext cx="10169418" cy="32452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eBay.com </a:t>
            </a:r>
            <a:r>
              <a:rPr lang="en-US" dirty="0" err="1">
                <a:solidFill>
                  <a:schemeClr val="tx1"/>
                </a:solidFill>
              </a:rPr>
              <a:t>Preise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Funktionen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Überblick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sz="2400" i="1" dirty="0" err="1">
                <a:solidFill>
                  <a:srgbClr val="EC2179"/>
                </a:solidFill>
              </a:rPr>
              <a:t>Stell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sz="2400" i="1" dirty="0" err="1">
                <a:solidFill>
                  <a:srgbClr val="EC2179"/>
                </a:solidFill>
              </a:rPr>
              <a:t>sicher</a:t>
            </a:r>
            <a:r>
              <a:rPr lang="en-US" sz="2400" i="1" dirty="0">
                <a:solidFill>
                  <a:srgbClr val="EC2179"/>
                </a:solidFill>
              </a:rPr>
              <a:t>, </a:t>
            </a:r>
            <a:r>
              <a:rPr lang="en-US" sz="2400" i="1" dirty="0" err="1">
                <a:solidFill>
                  <a:srgbClr val="EC2179"/>
                </a:solidFill>
              </a:rPr>
              <a:t>dass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i="1" dirty="0">
                <a:solidFill>
                  <a:srgbClr val="EC2179"/>
                </a:solidFill>
              </a:rPr>
              <a:t>du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i="1" dirty="0" err="1">
                <a:solidFill>
                  <a:srgbClr val="EC2179"/>
                </a:solidFill>
              </a:rPr>
              <a:t>deine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sz="2400" i="1" dirty="0" err="1">
                <a:solidFill>
                  <a:srgbClr val="EC2179"/>
                </a:solidFill>
              </a:rPr>
              <a:t>Produkte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sz="2400" i="1" dirty="0" err="1">
                <a:solidFill>
                  <a:srgbClr val="EC2179"/>
                </a:solidFill>
              </a:rPr>
              <a:t>als</a:t>
            </a:r>
            <a:r>
              <a:rPr lang="en-US" sz="2400" i="1" dirty="0">
                <a:solidFill>
                  <a:srgbClr val="EC2179"/>
                </a:solidFill>
              </a:rPr>
              <a:t> "</a:t>
            </a:r>
            <a:r>
              <a:rPr lang="en-US" sz="2400" i="1" dirty="0" err="1">
                <a:solidFill>
                  <a:srgbClr val="EC2179"/>
                </a:solidFill>
              </a:rPr>
              <a:t>Sofort-Kaufen</a:t>
            </a:r>
            <a:r>
              <a:rPr lang="en-US" sz="2400" i="1" dirty="0">
                <a:solidFill>
                  <a:srgbClr val="EC2179"/>
                </a:solidFill>
              </a:rPr>
              <a:t>" und </a:t>
            </a:r>
            <a:r>
              <a:rPr lang="en-US" sz="2400" i="1" dirty="0" err="1">
                <a:solidFill>
                  <a:srgbClr val="EC2179"/>
                </a:solidFill>
              </a:rPr>
              <a:t>nicht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sz="2400" i="1" dirty="0" err="1">
                <a:solidFill>
                  <a:srgbClr val="EC2179"/>
                </a:solidFill>
              </a:rPr>
              <a:t>als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sz="2400" i="1" dirty="0" err="1">
                <a:solidFill>
                  <a:srgbClr val="EC2179"/>
                </a:solidFill>
              </a:rPr>
              <a:t>Auktionsartikel</a:t>
            </a:r>
            <a:r>
              <a:rPr lang="en-US" sz="2400" i="1" dirty="0">
                <a:solidFill>
                  <a:srgbClr val="EC2179"/>
                </a:solidFill>
              </a:rPr>
              <a:t> </a:t>
            </a:r>
            <a:r>
              <a:rPr lang="en-US" sz="2400" i="1" dirty="0" err="1">
                <a:solidFill>
                  <a:srgbClr val="EC2179"/>
                </a:solidFill>
              </a:rPr>
              <a:t>listest</a:t>
            </a:r>
            <a:r>
              <a:rPr lang="en-US" sz="2400" i="1" dirty="0">
                <a:solidFill>
                  <a:srgbClr val="EC2179"/>
                </a:solidFill>
              </a:rPr>
              <a:t>.</a:t>
            </a:r>
          </a:p>
          <a:p>
            <a:r>
              <a:rPr lang="en-US" sz="1000" dirty="0">
                <a:hlinkClick r:id="rId2"/>
              </a:rPr>
              <a:t>https://www.ebay.de/help/selling/fees-credits-invoices/ebay-shoppakete-und-ihre-vorteile?id=5147</a:t>
            </a:r>
            <a:endParaRPr lang="en-US" sz="1000" dirty="0"/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EAD82-3B0F-4E23-8F84-567B06DF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4" y="1025207"/>
            <a:ext cx="796249" cy="796249"/>
          </a:xfrm>
          <a:prstGeom prst="rect">
            <a:avLst/>
          </a:prstGeom>
        </p:spPr>
      </p:pic>
      <p:graphicFrame>
        <p:nvGraphicFramePr>
          <p:cNvPr id="4" name="Tabelle 6">
            <a:extLst>
              <a:ext uri="{FF2B5EF4-FFF2-40B4-BE49-F238E27FC236}">
                <a16:creationId xmlns:a16="http://schemas.microsoft.com/office/drawing/2014/main" id="{932C123A-3091-F444-89F6-F8F2E36A4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73176"/>
              </p:ext>
            </p:extLst>
          </p:nvPr>
        </p:nvGraphicFramePr>
        <p:xfrm>
          <a:off x="1694002" y="1871417"/>
          <a:ext cx="8665566" cy="314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26">
                  <a:extLst>
                    <a:ext uri="{9D8B030D-6E8A-4147-A177-3AD203B41FA5}">
                      <a16:colId xmlns:a16="http://schemas.microsoft.com/office/drawing/2014/main" val="4091166869"/>
                    </a:ext>
                  </a:extLst>
                </a:gridCol>
                <a:gridCol w="1112180">
                  <a:extLst>
                    <a:ext uri="{9D8B030D-6E8A-4147-A177-3AD203B41FA5}">
                      <a16:colId xmlns:a16="http://schemas.microsoft.com/office/drawing/2014/main" val="2104007160"/>
                    </a:ext>
                  </a:extLst>
                </a:gridCol>
                <a:gridCol w="1401218">
                  <a:extLst>
                    <a:ext uri="{9D8B030D-6E8A-4147-A177-3AD203B41FA5}">
                      <a16:colId xmlns:a16="http://schemas.microsoft.com/office/drawing/2014/main" val="3982858085"/>
                    </a:ext>
                  </a:extLst>
                </a:gridCol>
                <a:gridCol w="1312141">
                  <a:extLst>
                    <a:ext uri="{9D8B030D-6E8A-4147-A177-3AD203B41FA5}">
                      <a16:colId xmlns:a16="http://schemas.microsoft.com/office/drawing/2014/main" val="3811541691"/>
                    </a:ext>
                  </a:extLst>
                </a:gridCol>
                <a:gridCol w="1312601">
                  <a:extLst>
                    <a:ext uri="{9D8B030D-6E8A-4147-A177-3AD203B41FA5}">
                      <a16:colId xmlns:a16="http://schemas.microsoft.com/office/drawing/2014/main" val="2833733882"/>
                    </a:ext>
                  </a:extLst>
                </a:gridCol>
              </a:tblGrid>
              <a:tr h="419727"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ED21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21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KOSTENLOS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21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BASIS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21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  <a:latin typeface="+mn-lt"/>
                        </a:rPr>
                        <a:t>PREMIUM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21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PLATIN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2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499156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Kann ich meinen Auftritt bearbeiten?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13144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Kann ich reduzierte Inserate anbieten?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Nein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52279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Kann ich empfohlene Angebote erstellen?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Nein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bis zu 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bis zu 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3977"/>
                  </a:ext>
                </a:extLst>
              </a:tr>
              <a:tr h="494386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Gibt es ein öffentliches Verkäuferprofil?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21923"/>
                  </a:ext>
                </a:extLst>
              </a:tr>
              <a:tr h="494386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Gibt es öffentliche Rezensionen?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26894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Gibt es Optionen für die Shop-Analyse?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Begrenzt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Begrenzt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0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45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391361"/>
            <a:ext cx="9649486" cy="697353"/>
          </a:xfrm>
        </p:spPr>
        <p:txBody>
          <a:bodyPr>
            <a:normAutofit/>
          </a:bodyPr>
          <a:lstStyle/>
          <a:p>
            <a:r>
              <a:rPr lang="en-IE" sz="3200"/>
              <a:t>ETSY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886" y="895296"/>
            <a:ext cx="10169418" cy="3245241"/>
          </a:xfrm>
        </p:spPr>
        <p:txBody>
          <a:bodyPr/>
          <a:lstStyle/>
          <a:p>
            <a:pPr marL="14288" lvl="1" algn="just"/>
            <a:r>
              <a:rPr lang="en-IE" dirty="0">
                <a:solidFill>
                  <a:srgbClr val="003841"/>
                </a:solidFill>
              </a:rPr>
              <a:t>Etsy </a:t>
            </a:r>
            <a:r>
              <a:rPr lang="en-IE" dirty="0" err="1">
                <a:solidFill>
                  <a:srgbClr val="003841"/>
                </a:solidFill>
              </a:rPr>
              <a:t>ist</a:t>
            </a:r>
            <a:r>
              <a:rPr lang="en-IE" dirty="0">
                <a:solidFill>
                  <a:srgbClr val="003841"/>
                </a:solidFill>
              </a:rPr>
              <a:t> der </a:t>
            </a:r>
            <a:r>
              <a:rPr lang="en-IE" dirty="0" err="1">
                <a:solidFill>
                  <a:srgbClr val="003841"/>
                </a:solidFill>
              </a:rPr>
              <a:t>globale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Marktplatz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für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einzigartige</a:t>
            </a:r>
            <a:r>
              <a:rPr lang="en-IE" dirty="0">
                <a:solidFill>
                  <a:srgbClr val="003841"/>
                </a:solidFill>
              </a:rPr>
              <a:t> und </a:t>
            </a:r>
            <a:r>
              <a:rPr lang="en-IE" dirty="0" err="1">
                <a:solidFill>
                  <a:srgbClr val="003841"/>
                </a:solidFill>
              </a:rPr>
              <a:t>kreative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Waren</a:t>
            </a:r>
            <a:r>
              <a:rPr lang="en-IE" dirty="0">
                <a:solidFill>
                  <a:srgbClr val="003841"/>
                </a:solidFill>
              </a:rPr>
              <a:t>. Es </a:t>
            </a:r>
            <a:r>
              <a:rPr lang="en-IE" dirty="0" err="1">
                <a:solidFill>
                  <a:srgbClr val="003841"/>
                </a:solidFill>
              </a:rPr>
              <a:t>behauptet</a:t>
            </a:r>
            <a:r>
              <a:rPr lang="en-IE" dirty="0">
                <a:solidFill>
                  <a:srgbClr val="003841"/>
                </a:solidFill>
              </a:rPr>
              <a:t>, "</a:t>
            </a:r>
            <a:r>
              <a:rPr lang="en-IE" dirty="0" err="1">
                <a:solidFill>
                  <a:srgbClr val="003841"/>
                </a:solidFill>
              </a:rPr>
              <a:t>ein</a:t>
            </a:r>
            <a:r>
              <a:rPr lang="en-IE" dirty="0">
                <a:solidFill>
                  <a:srgbClr val="003841"/>
                </a:solidFill>
              </a:rPr>
              <a:t> Ort </a:t>
            </a:r>
            <a:r>
              <a:rPr lang="en-IE" dirty="0" err="1">
                <a:solidFill>
                  <a:srgbClr val="003841"/>
                </a:solidFill>
              </a:rPr>
              <a:t>zu</a:t>
            </a:r>
            <a:r>
              <a:rPr lang="en-IE" dirty="0">
                <a:solidFill>
                  <a:srgbClr val="003841"/>
                </a:solidFill>
              </a:rPr>
              <a:t> sein, an </a:t>
            </a:r>
            <a:r>
              <a:rPr lang="en-IE" dirty="0" err="1">
                <a:solidFill>
                  <a:srgbClr val="003841"/>
                </a:solidFill>
              </a:rPr>
              <a:t>dem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Kreativität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lebt</a:t>
            </a:r>
            <a:r>
              <a:rPr lang="en-IE" dirty="0">
                <a:solidFill>
                  <a:srgbClr val="003841"/>
                </a:solidFill>
              </a:rPr>
              <a:t> und </a:t>
            </a:r>
            <a:r>
              <a:rPr lang="en-IE" dirty="0" err="1">
                <a:solidFill>
                  <a:srgbClr val="003841"/>
                </a:solidFill>
              </a:rPr>
              <a:t>gedeiht</a:t>
            </a:r>
            <a:r>
              <a:rPr lang="en-IE" dirty="0">
                <a:solidFill>
                  <a:srgbClr val="003841"/>
                </a:solidFill>
              </a:rPr>
              <a:t>, </a:t>
            </a:r>
            <a:r>
              <a:rPr lang="en-IE" dirty="0" err="1">
                <a:solidFill>
                  <a:srgbClr val="003841"/>
                </a:solidFill>
              </a:rPr>
              <a:t>weil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sie</a:t>
            </a:r>
            <a:r>
              <a:rPr lang="en-IE" dirty="0">
                <a:solidFill>
                  <a:srgbClr val="003841"/>
                </a:solidFill>
              </a:rPr>
              <a:t> von Menschen </a:t>
            </a:r>
            <a:r>
              <a:rPr lang="en-IE" dirty="0" err="1">
                <a:solidFill>
                  <a:srgbClr val="003841"/>
                </a:solidFill>
              </a:rPr>
              <a:t>angetrieben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wird</a:t>
            </a:r>
            <a:r>
              <a:rPr lang="en-IE" dirty="0">
                <a:solidFill>
                  <a:srgbClr val="003841"/>
                </a:solidFill>
              </a:rPr>
              <a:t>. </a:t>
            </a:r>
            <a:r>
              <a:rPr lang="en-IE" dirty="0" err="1">
                <a:solidFill>
                  <a:srgbClr val="003841"/>
                </a:solidFill>
              </a:rPr>
              <a:t>Wir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helfen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unserer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>
                <a:solidFill>
                  <a:srgbClr val="00384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Gemeinschaft von </a:t>
            </a:r>
            <a:r>
              <a:rPr lang="en-IE" dirty="0" err="1">
                <a:solidFill>
                  <a:srgbClr val="00384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Verkäuferinnen</a:t>
            </a:r>
            <a:r>
              <a:rPr lang="en-IE" dirty="0">
                <a:solidFill>
                  <a:srgbClr val="00384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ihre</a:t>
            </a:r>
            <a:r>
              <a:rPr lang="en-IE" dirty="0">
                <a:solidFill>
                  <a:srgbClr val="003841"/>
                </a:solidFill>
              </a:rPr>
              <a:t> Ideen in </a:t>
            </a:r>
            <a:r>
              <a:rPr lang="en-IE" dirty="0" err="1">
                <a:solidFill>
                  <a:srgbClr val="003841"/>
                </a:solidFill>
              </a:rPr>
              <a:t>erfolgreiche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Geschäfte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zu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verwandeln</a:t>
            </a:r>
            <a:r>
              <a:rPr lang="en-IE" dirty="0">
                <a:solidFill>
                  <a:srgbClr val="003841"/>
                </a:solidFill>
              </a:rPr>
              <a:t>".  Die </a:t>
            </a:r>
            <a:r>
              <a:rPr lang="en-IE" dirty="0" err="1">
                <a:solidFill>
                  <a:srgbClr val="003841"/>
                </a:solidFill>
              </a:rPr>
              <a:t>Plattform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verbindet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sich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mit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Millionen</a:t>
            </a:r>
            <a:r>
              <a:rPr lang="en-IE" dirty="0">
                <a:solidFill>
                  <a:srgbClr val="00384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von </a:t>
            </a:r>
            <a:r>
              <a:rPr lang="en-IE" dirty="0" err="1">
                <a:solidFill>
                  <a:srgbClr val="00384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Käufern</a:t>
            </a:r>
            <a:r>
              <a:rPr lang="en-IE" dirty="0">
                <a:solidFill>
                  <a:srgbClr val="003841"/>
                </a:solidFill>
              </a:rPr>
              <a:t>, die auf der </a:t>
            </a:r>
            <a:r>
              <a:rPr lang="en-IE" dirty="0" err="1">
                <a:solidFill>
                  <a:srgbClr val="003841"/>
                </a:solidFill>
              </a:rPr>
              <a:t>Suche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nach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besonderen</a:t>
            </a:r>
            <a:r>
              <a:rPr lang="en-IE" dirty="0">
                <a:solidFill>
                  <a:srgbClr val="003841"/>
                </a:solidFill>
              </a:rPr>
              <a:t>, oft </a:t>
            </a:r>
            <a:r>
              <a:rPr lang="en-IE" dirty="0" err="1">
                <a:solidFill>
                  <a:srgbClr val="003841"/>
                </a:solidFill>
              </a:rPr>
              <a:t>handgefertigten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Alternativen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sind</a:t>
            </a:r>
            <a:r>
              <a:rPr lang="en-IE" dirty="0">
                <a:solidFill>
                  <a:srgbClr val="003841"/>
                </a:solidFill>
              </a:rPr>
              <a:t>. </a:t>
            </a:r>
            <a:endParaRPr lang="en-IE" sz="800" dirty="0">
              <a:solidFill>
                <a:srgbClr val="003841"/>
              </a:solidFill>
            </a:endParaRPr>
          </a:p>
          <a:p>
            <a:pPr fontAlgn="base">
              <a:spcBef>
                <a:spcPts val="300"/>
              </a:spcBef>
            </a:pPr>
            <a:r>
              <a:rPr lang="en-IE" b="1" dirty="0">
                <a:solidFill>
                  <a:srgbClr val="EC2179"/>
                </a:solidFill>
              </a:rPr>
              <a:t>Etsy </a:t>
            </a:r>
            <a:r>
              <a:rPr lang="en-IE" b="1" dirty="0" err="1">
                <a:solidFill>
                  <a:srgbClr val="EC2179"/>
                </a:solidFill>
              </a:rPr>
              <a:t>Vorteile</a:t>
            </a:r>
            <a:endParaRPr lang="en-IE" sz="2000" dirty="0">
              <a:solidFill>
                <a:srgbClr val="EC2179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sz="2200" dirty="0" err="1">
                <a:solidFill>
                  <a:schemeClr val="tx1"/>
                </a:solidFill>
              </a:rPr>
              <a:t>Verkäuferprofile</a:t>
            </a:r>
            <a:r>
              <a:rPr lang="en-IE" sz="2200" dirty="0">
                <a:solidFill>
                  <a:schemeClr val="tx1"/>
                </a:solidFill>
              </a:rPr>
              <a:t> und Shop-</a:t>
            </a:r>
            <a:r>
              <a:rPr lang="en-IE" sz="2200" dirty="0" err="1">
                <a:solidFill>
                  <a:schemeClr val="tx1"/>
                </a:solidFill>
              </a:rPr>
              <a:t>Artikel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stehen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im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Mittelpunkt</a:t>
            </a:r>
            <a:r>
              <a:rPr lang="en-IE" sz="2200" dirty="0">
                <a:solidFill>
                  <a:schemeClr val="tx1"/>
                </a:solidFill>
              </a:rPr>
              <a:t> der </a:t>
            </a:r>
            <a:r>
              <a:rPr lang="en-IE" sz="2200" dirty="0" err="1">
                <a:solidFill>
                  <a:schemeClr val="tx1"/>
                </a:solidFill>
              </a:rPr>
              <a:t>Artikellistenseiten</a:t>
            </a:r>
            <a:endParaRPr lang="en-IE" sz="22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sz="2200" dirty="0" err="1">
                <a:solidFill>
                  <a:schemeClr val="tx1"/>
                </a:solidFill>
              </a:rPr>
              <a:t>Jeden</a:t>
            </a:r>
            <a:r>
              <a:rPr lang="en-IE" sz="2200" dirty="0">
                <a:solidFill>
                  <a:schemeClr val="tx1"/>
                </a:solidFill>
              </a:rPr>
              <a:t> Monat </a:t>
            </a:r>
            <a:r>
              <a:rPr lang="en-IE" sz="2200" dirty="0" err="1">
                <a:solidFill>
                  <a:schemeClr val="tx1"/>
                </a:solidFill>
              </a:rPr>
              <a:t>gibt</a:t>
            </a:r>
            <a:r>
              <a:rPr lang="en-IE" sz="2200" dirty="0">
                <a:solidFill>
                  <a:schemeClr val="tx1"/>
                </a:solidFill>
              </a:rPr>
              <a:t> es </a:t>
            </a:r>
            <a:r>
              <a:rPr lang="en-IE" sz="2200" dirty="0" err="1">
                <a:solidFill>
                  <a:schemeClr val="tx1"/>
                </a:solidFill>
              </a:rPr>
              <a:t>Millionen</a:t>
            </a:r>
            <a:r>
              <a:rPr lang="en-IE" sz="2200" dirty="0">
                <a:solidFill>
                  <a:schemeClr val="tx1"/>
                </a:solidFill>
              </a:rPr>
              <a:t> von </a:t>
            </a:r>
            <a:r>
              <a:rPr lang="en-IE" sz="2200" dirty="0" err="1">
                <a:solidFill>
                  <a:schemeClr val="tx1"/>
                </a:solidFill>
              </a:rPr>
              <a:t>Besuchern</a:t>
            </a:r>
            <a:endParaRPr lang="en-IE" sz="22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sz="2200" dirty="0" err="1">
                <a:solidFill>
                  <a:schemeClr val="tx1"/>
                </a:solidFill>
              </a:rPr>
              <a:t>Niedrige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Absprungrate</a:t>
            </a:r>
            <a:r>
              <a:rPr lang="en-IE" sz="2200" dirty="0">
                <a:solidFill>
                  <a:schemeClr val="tx1"/>
                </a:solidFill>
              </a:rPr>
              <a:t> und </a:t>
            </a:r>
            <a:r>
              <a:rPr lang="en-IE" sz="2200" dirty="0" err="1">
                <a:solidFill>
                  <a:schemeClr val="tx1"/>
                </a:solidFill>
              </a:rPr>
              <a:t>hohe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tägliche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Verweildauer</a:t>
            </a:r>
            <a:r>
              <a:rPr lang="en-IE" sz="2200" dirty="0">
                <a:solidFill>
                  <a:schemeClr val="tx1"/>
                </a:solidFill>
              </a:rPr>
              <a:t> auf der Website</a:t>
            </a: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endParaRPr lang="en-IE" sz="500" dirty="0"/>
          </a:p>
          <a:p>
            <a:pPr fontAlgn="base">
              <a:spcBef>
                <a:spcPts val="300"/>
              </a:spcBef>
            </a:pPr>
            <a:r>
              <a:rPr lang="en-IE" b="1" dirty="0">
                <a:solidFill>
                  <a:srgbClr val="EC2179"/>
                </a:solidFill>
              </a:rPr>
              <a:t>Etsy </a:t>
            </a:r>
            <a:r>
              <a:rPr lang="en-IE" b="1" dirty="0" err="1">
                <a:solidFill>
                  <a:srgbClr val="EC2179"/>
                </a:solidFill>
              </a:rPr>
              <a:t>Nachteile</a:t>
            </a:r>
            <a:endParaRPr lang="en-IE" sz="2000" dirty="0">
              <a:solidFill>
                <a:srgbClr val="EC2179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sz="2200" dirty="0" err="1">
                <a:solidFill>
                  <a:schemeClr val="tx1"/>
                </a:solidFill>
              </a:rPr>
              <a:t>Fokus</a:t>
            </a:r>
            <a:r>
              <a:rPr lang="en-IE" sz="2200" dirty="0">
                <a:solidFill>
                  <a:schemeClr val="tx1"/>
                </a:solidFill>
              </a:rPr>
              <a:t> auf </a:t>
            </a:r>
            <a:r>
              <a:rPr lang="en-IE" sz="2200" dirty="0" err="1">
                <a:solidFill>
                  <a:schemeClr val="tx1"/>
                </a:solidFill>
              </a:rPr>
              <a:t>Nischenartikel</a:t>
            </a:r>
            <a:r>
              <a:rPr lang="en-IE" sz="2200" dirty="0">
                <a:solidFill>
                  <a:schemeClr val="tx1"/>
                </a:solidFill>
              </a:rPr>
              <a:t>, </a:t>
            </a:r>
            <a:r>
              <a:rPr lang="en-IE" sz="2200" dirty="0" err="1">
                <a:solidFill>
                  <a:schemeClr val="tx1"/>
                </a:solidFill>
              </a:rPr>
              <a:t>aber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aufgrund</a:t>
            </a:r>
            <a:r>
              <a:rPr lang="en-IE" sz="2200" dirty="0">
                <a:solidFill>
                  <a:schemeClr val="tx1"/>
                </a:solidFill>
              </a:rPr>
              <a:t> der </a:t>
            </a:r>
            <a:r>
              <a:rPr lang="en-IE" sz="2200" dirty="0" err="1">
                <a:solidFill>
                  <a:schemeClr val="tx1"/>
                </a:solidFill>
              </a:rPr>
              <a:t>Verkäufermenge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sind</a:t>
            </a:r>
            <a:r>
              <a:rPr lang="en-IE" sz="2200" dirty="0">
                <a:solidFill>
                  <a:schemeClr val="tx1"/>
                </a:solidFill>
              </a:rPr>
              <a:t> die </a:t>
            </a:r>
            <a:r>
              <a:rPr lang="en-IE" sz="2200" dirty="0" err="1">
                <a:solidFill>
                  <a:schemeClr val="tx1"/>
                </a:solidFill>
              </a:rPr>
              <a:t>Artikel</a:t>
            </a:r>
            <a:r>
              <a:rPr lang="en-IE" sz="2200" dirty="0">
                <a:solidFill>
                  <a:schemeClr val="tx1"/>
                </a:solidFill>
              </a:rPr>
              <a:t> oft </a:t>
            </a:r>
            <a:r>
              <a:rPr lang="en-IE" sz="2200" dirty="0" err="1">
                <a:solidFill>
                  <a:schemeClr val="tx1"/>
                </a:solidFill>
              </a:rPr>
              <a:t>übermäßig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vertreten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oder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unmöglich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zu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finden</a:t>
            </a:r>
            <a:endParaRPr lang="en-IE" sz="22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300"/>
              </a:spcBef>
              <a:buClr>
                <a:srgbClr val="EC2179"/>
              </a:buClr>
              <a:buFont typeface="Arial" charset="0"/>
              <a:buChar char="•"/>
            </a:pPr>
            <a:r>
              <a:rPr lang="en-IE" sz="2200" dirty="0" err="1">
                <a:solidFill>
                  <a:schemeClr val="tx1"/>
                </a:solidFill>
              </a:rPr>
              <a:t>Hohe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Gebühr</a:t>
            </a:r>
            <a:r>
              <a:rPr lang="en-IE" sz="2200" dirty="0">
                <a:solidFill>
                  <a:schemeClr val="tx1"/>
                </a:solidFill>
              </a:rPr>
              <a:t> pro </a:t>
            </a:r>
            <a:r>
              <a:rPr lang="en-IE" sz="2200" dirty="0" err="1">
                <a:solidFill>
                  <a:schemeClr val="tx1"/>
                </a:solidFill>
              </a:rPr>
              <a:t>Verkauf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bei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einer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moderaten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Gebühr</a:t>
            </a:r>
            <a:r>
              <a:rPr lang="en-IE" sz="2200" dirty="0">
                <a:solidFill>
                  <a:schemeClr val="tx1"/>
                </a:solidFill>
              </a:rPr>
              <a:t> pro </a:t>
            </a:r>
            <a:r>
              <a:rPr lang="en-IE" sz="2200" dirty="0" err="1">
                <a:solidFill>
                  <a:schemeClr val="tx1"/>
                </a:solidFill>
              </a:rPr>
              <a:t>Listung</a:t>
            </a:r>
            <a:endParaRPr lang="en-US" sz="2200" dirty="0"/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428EA-813A-4102-98A1-3772321D7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1" y="1088714"/>
            <a:ext cx="465507" cy="4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0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391361"/>
            <a:ext cx="9649486" cy="697353"/>
          </a:xfrm>
        </p:spPr>
        <p:txBody>
          <a:bodyPr>
            <a:normAutofit/>
          </a:bodyPr>
          <a:lstStyle/>
          <a:p>
            <a:r>
              <a:rPr lang="en-IE" sz="3200"/>
              <a:t>ETSY - </a:t>
            </a:r>
            <a:r>
              <a:rPr lang="en-US" sz="3200">
                <a:solidFill>
                  <a:schemeClr val="bg1"/>
                </a:solidFill>
                <a:highlight>
                  <a:srgbClr val="F26B27"/>
                </a:highlight>
              </a:rPr>
              <a:t>ein Beispiel </a:t>
            </a:r>
            <a:endParaRPr lang="en-IE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088714"/>
            <a:ext cx="5973338" cy="3245241"/>
          </a:xfrm>
        </p:spPr>
        <p:txBody>
          <a:bodyPr/>
          <a:lstStyle/>
          <a:p>
            <a:pPr>
              <a:tabLst>
                <a:tab pos="34163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Franziska </a:t>
            </a:r>
            <a:r>
              <a:rPr lang="en-US" sz="2400" dirty="0" err="1">
                <a:solidFill>
                  <a:schemeClr val="tx1"/>
                </a:solidFill>
              </a:rPr>
              <a:t>Lienberger</a:t>
            </a:r>
            <a:r>
              <a:rPr lang="en-US" sz="2400" dirty="0">
                <a:solidFill>
                  <a:schemeClr val="tx1"/>
                </a:solidFill>
              </a:rPr>
              <a:t> von </a:t>
            </a:r>
            <a:r>
              <a:rPr lang="en-US" sz="2400" dirty="0" err="1">
                <a:solidFill>
                  <a:schemeClr val="tx1"/>
                </a:solidFill>
              </a:rPr>
              <a:t>Irishfeltfairy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Irland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</a:t>
            </a:r>
            <a:r>
              <a:rPr lang="en-US" sz="2400" dirty="0" err="1">
                <a:solidFill>
                  <a:schemeClr val="tx1"/>
                </a:solidFill>
              </a:rPr>
              <a:t>rsprünglich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aus</a:t>
            </a:r>
            <a:r>
              <a:rPr lang="en-US" sz="2400" dirty="0">
                <a:solidFill>
                  <a:schemeClr val="tx1"/>
                </a:solidFill>
              </a:rPr>
              <a:t> der Schweiz </a:t>
            </a:r>
            <a:r>
              <a:rPr lang="en-US" sz="2400" dirty="0" err="1">
                <a:solidFill>
                  <a:schemeClr val="tx1"/>
                </a:solidFill>
              </a:rPr>
              <a:t>stammend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bastelt</a:t>
            </a:r>
            <a:r>
              <a:rPr lang="en-US" sz="2400" dirty="0">
                <a:solidFill>
                  <a:schemeClr val="tx1"/>
                </a:solidFill>
              </a:rPr>
              <a:t> Franziska </a:t>
            </a:r>
            <a:r>
              <a:rPr lang="en-US" sz="2400" dirty="0" err="1">
                <a:solidFill>
                  <a:schemeClr val="tx1"/>
                </a:solidFill>
              </a:rPr>
              <a:t>kleine</a:t>
            </a:r>
            <a:r>
              <a:rPr lang="en-US" sz="2400" dirty="0">
                <a:solidFill>
                  <a:schemeClr val="tx1"/>
                </a:solidFill>
              </a:rPr>
              <a:t> Feen und </a:t>
            </a:r>
            <a:r>
              <a:rPr lang="en-US" sz="2400" dirty="0" err="1">
                <a:solidFill>
                  <a:schemeClr val="tx1"/>
                </a:solidFill>
              </a:rPr>
              <a:t>Kobolde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Filz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tabLst>
                <a:tab pos="3416300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>
              <a:tabLst>
                <a:tab pos="3416300" algn="l"/>
              </a:tabLst>
            </a:pPr>
            <a:r>
              <a:rPr lang="en-US" b="1" dirty="0" err="1">
                <a:solidFill>
                  <a:srgbClr val="C54A9A"/>
                </a:solidFill>
              </a:rPr>
              <a:t>Ihr</a:t>
            </a:r>
            <a:r>
              <a:rPr lang="en-US" b="1" dirty="0">
                <a:solidFill>
                  <a:srgbClr val="C54A9A"/>
                </a:solidFill>
              </a:rPr>
              <a:t> </a:t>
            </a:r>
            <a:r>
              <a:rPr lang="en-US" sz="2400" b="1" dirty="0" err="1">
                <a:solidFill>
                  <a:srgbClr val="C54A9A"/>
                </a:solidFill>
              </a:rPr>
              <a:t>Alleinstellungsmerkmal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Es sind Unikate - jede </a:t>
            </a:r>
            <a:r>
              <a:rPr lang="en-US" dirty="0">
                <a:solidFill>
                  <a:schemeClr val="tx1"/>
                </a:solidFill>
              </a:rPr>
              <a:t>Feenkreation </a:t>
            </a:r>
            <a:r>
              <a:rPr lang="en-US" sz="2400" dirty="0">
                <a:solidFill>
                  <a:schemeClr val="tx1"/>
                </a:solidFill>
              </a:rPr>
              <a:t>ist einzigartig!</a:t>
            </a:r>
          </a:p>
          <a:p>
            <a:pPr>
              <a:tabLst>
                <a:tab pos="3416300" algn="l"/>
              </a:tabLst>
            </a:pPr>
            <a:endParaRPr lang="en-US" sz="800" b="1" dirty="0">
              <a:solidFill>
                <a:schemeClr val="tx1"/>
              </a:solidFill>
            </a:endParaRPr>
          </a:p>
          <a:p>
            <a:pPr marL="1879600" indent="-1879600">
              <a:tabLst>
                <a:tab pos="3416300" algn="l"/>
              </a:tabLst>
            </a:pPr>
            <a:r>
              <a:rPr lang="en-US" sz="2400" b="1" dirty="0">
                <a:solidFill>
                  <a:srgbClr val="C54A9A"/>
                </a:solidFill>
              </a:rPr>
              <a:t>Wo sie verkauft:  </a:t>
            </a:r>
            <a:r>
              <a:rPr lang="en-US" sz="2400" dirty="0">
                <a:solidFill>
                  <a:schemeClr val="tx1"/>
                </a:solidFill>
              </a:rPr>
              <a:t>Auf ihrer eigenen Website</a:t>
            </a:r>
          </a:p>
          <a:p>
            <a:pPr marL="1879600" indent="-1879600">
              <a:tabLst>
                <a:tab pos="3416300" algn="l"/>
              </a:tabLst>
            </a:pP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www.irishfeltfairy.com </a:t>
            </a:r>
            <a:r>
              <a:rPr lang="en-US" sz="2400" dirty="0">
                <a:solidFill>
                  <a:schemeClr val="tx1"/>
                </a:solidFill>
              </a:rPr>
              <a:t>und auf Etsy</a:t>
            </a:r>
          </a:p>
          <a:p>
            <a:pPr marL="1879600" indent="-1879600">
              <a:tabLst>
                <a:tab pos="341630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2509838" indent="-2509838">
              <a:tabLst>
                <a:tab pos="3416300" algn="l"/>
              </a:tabLst>
            </a:pPr>
            <a:r>
              <a:rPr lang="en-US" sz="2400" b="1" dirty="0" err="1">
                <a:solidFill>
                  <a:srgbClr val="C54A9A"/>
                </a:solidFill>
              </a:rPr>
              <a:t>Über</a:t>
            </a:r>
            <a:r>
              <a:rPr lang="en-US" sz="2400" b="1" dirty="0">
                <a:solidFill>
                  <a:srgbClr val="C54A9A"/>
                </a:solidFill>
              </a:rPr>
              <a:t> </a:t>
            </a:r>
            <a:r>
              <a:rPr lang="en-US" sz="2400" b="1" dirty="0" err="1">
                <a:solidFill>
                  <a:srgbClr val="C54A9A"/>
                </a:solidFill>
              </a:rPr>
              <a:t>welche</a:t>
            </a:r>
            <a:r>
              <a:rPr lang="en-US" sz="2400" b="1" dirty="0">
                <a:solidFill>
                  <a:srgbClr val="C54A9A"/>
                </a:solidFill>
              </a:rPr>
              <a:t> </a:t>
            </a:r>
            <a:r>
              <a:rPr lang="en-US" sz="2400" b="1" dirty="0" err="1">
                <a:solidFill>
                  <a:srgbClr val="C54A9A"/>
                </a:solidFill>
              </a:rPr>
              <a:t>Seite</a:t>
            </a:r>
            <a:r>
              <a:rPr lang="en-US" sz="2400" b="1" dirty="0">
                <a:solidFill>
                  <a:srgbClr val="C54A9A"/>
                </a:solidFill>
              </a:rPr>
              <a:t> </a:t>
            </a:r>
            <a:r>
              <a:rPr lang="en-US" sz="2400" b="1" dirty="0" err="1">
                <a:solidFill>
                  <a:srgbClr val="C54A9A"/>
                </a:solidFill>
              </a:rPr>
              <a:t>verkauft</a:t>
            </a:r>
            <a:r>
              <a:rPr lang="en-US" sz="2400" b="1" dirty="0">
                <a:solidFill>
                  <a:srgbClr val="C54A9A"/>
                </a:solidFill>
              </a:rPr>
              <a:t> </a:t>
            </a:r>
            <a:r>
              <a:rPr lang="en-US" sz="2400" b="1" dirty="0" err="1">
                <a:solidFill>
                  <a:srgbClr val="C54A9A"/>
                </a:solidFill>
              </a:rPr>
              <a:t>sie</a:t>
            </a:r>
            <a:r>
              <a:rPr lang="en-US" sz="2400" b="1" dirty="0">
                <a:solidFill>
                  <a:srgbClr val="C54A9A"/>
                </a:solidFill>
              </a:rPr>
              <a:t> </a:t>
            </a:r>
            <a:r>
              <a:rPr lang="en-US" sz="2400" b="1" dirty="0" err="1">
                <a:solidFill>
                  <a:srgbClr val="C54A9A"/>
                </a:solidFill>
              </a:rPr>
              <a:t>mehr</a:t>
            </a:r>
            <a:r>
              <a:rPr lang="en-US" sz="2400" b="1" dirty="0">
                <a:solidFill>
                  <a:srgbClr val="C54A9A"/>
                </a:solidFill>
              </a:rPr>
              <a:t>? </a:t>
            </a:r>
            <a:r>
              <a:rPr lang="en-US" dirty="0"/>
              <a:t>– Etsy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  <a:p>
            <a:pPr marL="2509838" indent="-2509838">
              <a:tabLst>
                <a:tab pos="3416300" algn="l"/>
              </a:tabLst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www.etsy.com/ie/shop/IrishFeltFairy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tabLst>
                <a:tab pos="3416300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428EA-813A-4102-98A1-3772321D7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1" y="1088714"/>
            <a:ext cx="465507" cy="465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DE836-713F-4F82-8670-009A04D70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699" y="740037"/>
            <a:ext cx="4108052" cy="50443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E62E926-9EEF-4D19-AF6A-B3B66A2ABB85}"/>
              </a:ext>
            </a:extLst>
          </p:cNvPr>
          <p:cNvSpPr txBox="1"/>
          <p:nvPr/>
        </p:nvSpPr>
        <p:spPr>
          <a:xfrm>
            <a:off x="23245" y="2526378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86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391361"/>
            <a:ext cx="9649486" cy="697353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SHOPIFY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886" y="964728"/>
            <a:ext cx="10199898" cy="3245241"/>
          </a:xfrm>
        </p:spPr>
        <p:txBody>
          <a:bodyPr/>
          <a:lstStyle/>
          <a:p>
            <a:pPr algn="just"/>
            <a:r>
              <a:rPr lang="en-GB" sz="2200" b="0" i="0" dirty="0">
                <a:solidFill>
                  <a:schemeClr val="tx1"/>
                </a:solidFill>
                <a:effectLst/>
              </a:rPr>
              <a:t>Shopify ist ein einzigartiger Online-Marktplatz, weil es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ein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Website-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Baukasten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für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E-Commerce-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Unternehmen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ist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die direkt an den Verbraucher verkaufen wollen.   </a:t>
            </a:r>
          </a:p>
          <a:p>
            <a:pPr algn="just"/>
            <a:r>
              <a:rPr lang="en-GB" sz="2200" b="1" i="0" dirty="0">
                <a:solidFill>
                  <a:srgbClr val="C54A9A"/>
                </a:solidFill>
                <a:effectLst/>
              </a:rPr>
              <a:t>Für eine monatliche Gebühr gibt es </a:t>
            </a:r>
            <a:r>
              <a:rPr lang="en-GB" sz="2200" b="1" i="0" dirty="0" err="1">
                <a:solidFill>
                  <a:srgbClr val="C54A9A"/>
                </a:solidFill>
                <a:effectLst/>
              </a:rPr>
              <a:t>folgende</a:t>
            </a:r>
            <a:r>
              <a:rPr lang="en-GB" sz="2200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sz="2200" b="1" i="0" dirty="0" err="1">
                <a:solidFill>
                  <a:srgbClr val="C54A9A"/>
                </a:solidFill>
                <a:effectLst/>
              </a:rPr>
              <a:t>Verkaufsvorteile</a:t>
            </a:r>
            <a:r>
              <a:rPr lang="en-GB" sz="2200" b="1" i="0" dirty="0">
                <a:solidFill>
                  <a:srgbClr val="C54A9A"/>
                </a:solidFill>
                <a:effectLst/>
              </a:rPr>
              <a:t> auf Shopify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1"/>
                </a:solidFill>
                <a:effectLst/>
              </a:rPr>
              <a:t> 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Verkauf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auf </a:t>
            </a:r>
            <a:r>
              <a:rPr lang="en-GB" sz="2200" b="1" dirty="0" err="1">
                <a:solidFill>
                  <a:schemeClr val="tx1"/>
                </a:solidFill>
              </a:rPr>
              <a:t>deiner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Website und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nicht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auf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einem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Online-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Marktplatz</a:t>
            </a:r>
            <a:endParaRPr lang="en-GB" sz="22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GB" sz="2200" b="0" i="0" dirty="0" err="1">
                <a:solidFill>
                  <a:schemeClr val="tx1"/>
                </a:solidFill>
                <a:effectLst/>
              </a:rPr>
              <a:t>Mit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Shopify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erhältst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du eine Website, die für E-Commerce-Unternehmen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entwickelt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wurde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sz="2200" dirty="0">
                <a:solidFill>
                  <a:schemeClr val="tx1"/>
                </a:solidFill>
              </a:rPr>
              <a:t>Du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zum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Beispiel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aus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E-Commerce-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Webdesign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-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Vorlagen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wählen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die das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Erstellen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einer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Website und den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Verkauf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über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deine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Website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erleichtern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1"/>
                </a:solidFill>
                <a:effectLst/>
              </a:rPr>
              <a:t> 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Schnelles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Erstellen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eines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Online-Shops,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ohne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Entwicklerhintergrund</a:t>
            </a:r>
            <a:endParaRPr lang="en-GB" sz="22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GB" sz="2200" b="0" i="0" dirty="0">
                <a:solidFill>
                  <a:schemeClr val="tx1"/>
                </a:solidFill>
                <a:effectLst/>
              </a:rPr>
              <a:t>Die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kostenlosen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kostenpflichtigen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Designvorlagen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von Shopify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machen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es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jedem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möglich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einen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Online-Shop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starten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Selbst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wenn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du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keinen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Entwicklerhintergrund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hast,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du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getrost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einen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Shop für </a:t>
            </a:r>
            <a:r>
              <a:rPr lang="en-GB" sz="2200" dirty="0" err="1">
                <a:solidFill>
                  <a:schemeClr val="tx1"/>
                </a:solidFill>
              </a:rPr>
              <a:t>dein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Unternehmen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erstellen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veröffentlichen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1"/>
                </a:solidFill>
                <a:effectLst/>
              </a:rPr>
              <a:t> 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Schalte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Google- und Facebook-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Anzeigen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von der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Plattform</a:t>
            </a:r>
            <a:r>
              <a:rPr lang="en-GB" sz="2200" b="1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1" i="0" dirty="0" err="1">
                <a:solidFill>
                  <a:schemeClr val="tx1"/>
                </a:solidFill>
                <a:effectLst/>
              </a:rPr>
              <a:t>aus</a:t>
            </a:r>
            <a:endParaRPr lang="en-GB" sz="2200" b="0" i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GB" sz="2200" b="0" i="0" dirty="0">
                <a:solidFill>
                  <a:schemeClr val="tx1"/>
                </a:solidFill>
                <a:effectLst/>
              </a:rPr>
              <a:t>Shopify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enthält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auch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eine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integrierte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Werbefunktion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für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dirty="0" err="1">
                <a:solidFill>
                  <a:schemeClr val="tx1"/>
                </a:solidFill>
              </a:rPr>
              <a:t>deine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Produkte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Egal,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ob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du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Anzeigen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auf Facebook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oder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Google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schalten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möchtest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dies </a:t>
            </a:r>
            <a:r>
              <a:rPr lang="en-GB" sz="2200" dirty="0" err="1">
                <a:solidFill>
                  <a:schemeClr val="tx1"/>
                </a:solidFill>
              </a:rPr>
              <a:t>kannst</a:t>
            </a:r>
            <a:r>
              <a:rPr lang="en-GB" sz="2200" dirty="0">
                <a:solidFill>
                  <a:schemeClr val="tx1"/>
                </a:solidFill>
              </a:rPr>
              <a:t> du v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on Shopify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aus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steuern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</a:t>
            </a:r>
            <a:endParaRPr lang="en-US" sz="8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7EA41-EB5E-4CCD-B551-4CAD92E7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796"/>
            <a:ext cx="1483855" cy="15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391361"/>
            <a:ext cx="9649486" cy="697353"/>
          </a:xfrm>
        </p:spPr>
        <p:txBody>
          <a:bodyPr>
            <a:normAutofit/>
          </a:bodyPr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SHOPIFY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FCED3-9171-478D-B67A-EECFCA0566AB}"/>
              </a:ext>
            </a:extLst>
          </p:cNvPr>
          <p:cNvSpPr txBox="1"/>
          <p:nvPr/>
        </p:nvSpPr>
        <p:spPr>
          <a:xfrm>
            <a:off x="1739900" y="1213008"/>
            <a:ext cx="43561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Online-Shops </a:t>
            </a:r>
            <a:r>
              <a:rPr lang="en-US" sz="2400" dirty="0" err="1"/>
              <a:t>können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Shopify </a:t>
            </a:r>
            <a:r>
              <a:rPr lang="en-US" sz="2400" dirty="0" err="1"/>
              <a:t>aufgebaut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, </a:t>
            </a:r>
            <a:r>
              <a:rPr lang="en-US" sz="2400" dirty="0" err="1"/>
              <a:t>wobei</a:t>
            </a:r>
            <a:r>
              <a:rPr lang="en-US" sz="2400" dirty="0"/>
              <a:t> </a:t>
            </a:r>
            <a:r>
              <a:rPr lang="en-US" sz="2400" dirty="0" err="1"/>
              <a:t>alles</a:t>
            </a:r>
            <a:r>
              <a:rPr lang="en-US" sz="2400" dirty="0"/>
              <a:t> von Marketing und </a:t>
            </a:r>
            <a:r>
              <a:rPr lang="en-US" sz="2400" dirty="0" err="1"/>
              <a:t>Zahlungen</a:t>
            </a:r>
            <a:r>
              <a:rPr lang="en-US" sz="2400" dirty="0"/>
              <a:t> bis </a:t>
            </a:r>
            <a:r>
              <a:rPr lang="en-US" sz="2400" dirty="0" err="1"/>
              <a:t>hin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dirty="0" err="1"/>
              <a:t>sicheren</a:t>
            </a:r>
            <a:r>
              <a:rPr lang="en-US" sz="2400" dirty="0"/>
              <a:t> Checkout und </a:t>
            </a:r>
            <a:r>
              <a:rPr lang="en-US" sz="2400" dirty="0" err="1"/>
              <a:t>Versand</a:t>
            </a:r>
            <a:r>
              <a:rPr lang="en-US" sz="2400" dirty="0"/>
              <a:t> </a:t>
            </a:r>
            <a:r>
              <a:rPr lang="en-US" sz="2400" dirty="0" err="1"/>
              <a:t>über</a:t>
            </a:r>
            <a:r>
              <a:rPr lang="en-US" sz="2400" dirty="0"/>
              <a:t> </a:t>
            </a:r>
            <a:r>
              <a:rPr lang="en-US" sz="2400" dirty="0" err="1"/>
              <a:t>diese</a:t>
            </a:r>
            <a:r>
              <a:rPr lang="en-US" sz="2400" dirty="0"/>
              <a:t> </a:t>
            </a:r>
            <a:r>
              <a:rPr lang="en-US" sz="2400" dirty="0" err="1"/>
              <a:t>Seite</a:t>
            </a:r>
            <a:r>
              <a:rPr lang="en-US" sz="2400" dirty="0"/>
              <a:t> </a:t>
            </a:r>
            <a:r>
              <a:rPr lang="en-US" sz="2400" dirty="0" err="1"/>
              <a:t>abgewickelt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. Die </a:t>
            </a:r>
            <a:r>
              <a:rPr lang="en-US" sz="2400" dirty="0" err="1"/>
              <a:t>Kosten</a:t>
            </a:r>
            <a:r>
              <a:rPr lang="en-US" sz="2400" dirty="0"/>
              <a:t> </a:t>
            </a:r>
            <a:r>
              <a:rPr lang="en-US" sz="2400" dirty="0" err="1"/>
              <a:t>beginneb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9 €/Monat. </a:t>
            </a:r>
          </a:p>
          <a:p>
            <a:pPr algn="just"/>
            <a:endParaRPr lang="en-US" sz="2400" dirty="0"/>
          </a:p>
          <a:p>
            <a:r>
              <a:rPr lang="en-US" sz="2400" dirty="0">
                <a:hlinkClick r:id="rId2"/>
              </a:rPr>
              <a:t>www.shopify.com/examples</a:t>
            </a:r>
            <a:r>
              <a:rPr lang="en-US" sz="2400" dirty="0"/>
              <a:t> - </a:t>
            </a:r>
            <a:r>
              <a:rPr lang="en-US" sz="2400" dirty="0" err="1"/>
              <a:t>Hier</a:t>
            </a:r>
            <a:r>
              <a:rPr lang="en-US" sz="2400" dirty="0"/>
              <a:t> </a:t>
            </a:r>
            <a:r>
              <a:rPr lang="en-US" sz="2400" dirty="0" err="1"/>
              <a:t>findest</a:t>
            </a:r>
            <a:r>
              <a:rPr lang="en-US" sz="2400" dirty="0"/>
              <a:t> du </a:t>
            </a:r>
            <a:r>
              <a:rPr lang="en-US" sz="2400" dirty="0" err="1"/>
              <a:t>Beispiele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Designvorlagen</a:t>
            </a:r>
            <a:r>
              <a:rPr lang="en-US" sz="2400" dirty="0"/>
              <a:t> der Shopify-</a:t>
            </a:r>
            <a:r>
              <a:rPr lang="en-US" sz="2400" dirty="0" err="1"/>
              <a:t>Onlineshops</a:t>
            </a:r>
            <a:r>
              <a:rPr lang="en-US" sz="2400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43FA27-87CC-4DEF-852F-20A3C1DFF52A}"/>
              </a:ext>
            </a:extLst>
          </p:cNvPr>
          <p:cNvGrpSpPr/>
          <p:nvPr/>
        </p:nvGrpSpPr>
        <p:grpSpPr>
          <a:xfrm>
            <a:off x="6024880" y="2244127"/>
            <a:ext cx="5580059" cy="3400865"/>
            <a:chOff x="3644279" y="2695592"/>
            <a:chExt cx="5864908" cy="3574471"/>
          </a:xfrm>
        </p:grpSpPr>
        <p:sp>
          <p:nvSpPr>
            <p:cNvPr id="10" name="Picture Placeholder 7">
              <a:extLst>
                <a:ext uri="{FF2B5EF4-FFF2-40B4-BE49-F238E27FC236}">
                  <a16:creationId xmlns:a16="http://schemas.microsoft.com/office/drawing/2014/main" id="{55A4E5D2-1324-455F-8E3C-12E978F986A5}"/>
                </a:ext>
              </a:extLst>
            </p:cNvPr>
            <p:cNvSpPr txBox="1">
              <a:spLocks/>
            </p:cNvSpPr>
            <p:nvPr/>
          </p:nvSpPr>
          <p:spPr>
            <a:xfrm>
              <a:off x="4502161" y="3025307"/>
              <a:ext cx="4207124" cy="2582742"/>
            </a:xfrm>
            <a:prstGeom prst="rect">
              <a:avLst/>
            </a:prstGeom>
            <a:blipFill>
              <a:blip r:embed="rId3"/>
              <a:srcRect/>
              <a:stretch>
                <a:fillRect l="-8581" t="1850" r="-10667" b="-1850"/>
              </a:stretch>
            </a:blipFill>
          </p:spPr>
          <p:txBody>
            <a:bodyPr anchor="t"/>
            <a:lstStyle>
              <a:lvl1pPr marL="228600" marR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36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endParaRPr lang="en-US"/>
            </a:p>
          </p:txBody>
        </p:sp>
        <p:pic>
          <p:nvPicPr>
            <p:cNvPr id="11" name="Picture 10">
              <a:hlinkClick r:id="rId2"/>
              <a:extLst>
                <a:ext uri="{FF2B5EF4-FFF2-40B4-BE49-F238E27FC236}">
                  <a16:creationId xmlns:a16="http://schemas.microsoft.com/office/drawing/2014/main" id="{2A903D32-C235-41EA-819A-552A0DB40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7" t="10823" r="9307" b="5574"/>
            <a:stretch/>
          </p:blipFill>
          <p:spPr>
            <a:xfrm>
              <a:off x="3644279" y="2695592"/>
              <a:ext cx="5864908" cy="3574471"/>
            </a:xfrm>
            <a:prstGeom prst="rect">
              <a:avLst/>
            </a:prstGeom>
          </p:spPr>
        </p:pic>
      </p:grpSp>
      <p:sp>
        <p:nvSpPr>
          <p:cNvPr id="12" name="Oval 11">
            <a:hlinkClick r:id="rId2"/>
            <a:extLst>
              <a:ext uri="{FF2B5EF4-FFF2-40B4-BE49-F238E27FC236}">
                <a16:creationId xmlns:a16="http://schemas.microsoft.com/office/drawing/2014/main" id="{C53A0682-4741-4D29-B828-E41E17FC0382}"/>
              </a:ext>
            </a:extLst>
          </p:cNvPr>
          <p:cNvSpPr/>
          <p:nvPr/>
        </p:nvSpPr>
        <p:spPr>
          <a:xfrm>
            <a:off x="10076873" y="871903"/>
            <a:ext cx="1921595" cy="1685925"/>
          </a:xfrm>
          <a:prstGeom prst="ellipse">
            <a:avLst/>
          </a:prstGeom>
          <a:solidFill>
            <a:srgbClr val="1EB3D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KLICKE HIER, UM ES DIR ANZUSEHEN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8B9399-9630-453E-9381-69A8DCFE5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796"/>
            <a:ext cx="1483855" cy="158445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5EC69EE-E5DD-4ABD-97FB-91212DBBEE18}"/>
              </a:ext>
            </a:extLst>
          </p:cNvPr>
          <p:cNvSpPr txBox="1"/>
          <p:nvPr/>
        </p:nvSpPr>
        <p:spPr>
          <a:xfrm>
            <a:off x="123867" y="2557828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9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391361"/>
            <a:ext cx="9649486" cy="697353"/>
          </a:xfrm>
        </p:spPr>
        <p:txBody>
          <a:bodyPr>
            <a:normAutofit/>
          </a:bodyPr>
          <a:lstStyle/>
          <a:p>
            <a:pPr algn="just"/>
            <a:r>
              <a:rPr lang="en-US" sz="3200">
                <a:solidFill>
                  <a:schemeClr val="tx1"/>
                </a:solidFill>
              </a:rPr>
              <a:t>SHOPIFY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886" y="1088714"/>
            <a:ext cx="9580790" cy="3570361"/>
          </a:xfrm>
        </p:spPr>
        <p:txBody>
          <a:bodyPr/>
          <a:lstStyle/>
          <a:p>
            <a:pPr algn="just"/>
            <a:r>
              <a:rPr lang="en-GB" sz="2200" b="0" i="0" dirty="0">
                <a:solidFill>
                  <a:schemeClr val="tx1"/>
                </a:solidFill>
                <a:effectLst/>
              </a:rPr>
              <a:t>Es gibt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viele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Tools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bei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Shopify, die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d</a:t>
            </a:r>
            <a:r>
              <a:rPr lang="en-GB" sz="2200" dirty="0" err="1">
                <a:solidFill>
                  <a:schemeClr val="tx1"/>
                </a:solidFill>
              </a:rPr>
              <a:t>ir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dabei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helfen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200" dirty="0" err="1">
                <a:solidFill>
                  <a:schemeClr val="tx1"/>
                </a:solidFill>
              </a:rPr>
              <a:t>dein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Geschäft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starten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just"/>
            <a:r>
              <a:rPr lang="en-GB" sz="1600" dirty="0">
                <a:hlinkClick r:id="rId2"/>
              </a:rPr>
              <a:t>Kostenlose Business-Tools - Online-Tools für kleine Unternehmen (shopify.com)</a:t>
            </a:r>
            <a:endParaRPr lang="en-GB" sz="2200" b="0" i="0" dirty="0">
              <a:solidFill>
                <a:schemeClr val="tx1"/>
              </a:solidFill>
              <a:effectLst/>
            </a:endParaRPr>
          </a:p>
          <a:p>
            <a:pPr algn="just"/>
            <a:endParaRPr lang="en-GB" sz="2200" dirty="0">
              <a:solidFill>
                <a:schemeClr val="tx1"/>
              </a:solidFill>
            </a:endParaRPr>
          </a:p>
          <a:p>
            <a:pPr algn="just"/>
            <a:endParaRPr lang="en-US" sz="8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90BE5-64B5-445F-92CA-A9774220C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24" y="1801307"/>
            <a:ext cx="8014756" cy="4476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FE99B-840A-482D-AD19-056FDE779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796"/>
            <a:ext cx="1483855" cy="158445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9757F0C7-944E-4216-8FB1-10F6A993E5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09" t="13226" r="19291" b="21112"/>
          <a:stretch/>
        </p:blipFill>
        <p:spPr>
          <a:xfrm>
            <a:off x="10495758" y="5267981"/>
            <a:ext cx="1515228" cy="11986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5DBCD8-CC75-4641-98A7-96A9152B5179}"/>
              </a:ext>
            </a:extLst>
          </p:cNvPr>
          <p:cNvSpPr txBox="1"/>
          <p:nvPr/>
        </p:nvSpPr>
        <p:spPr>
          <a:xfrm>
            <a:off x="160888" y="2501910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54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4160" y="290389"/>
            <a:ext cx="9649486" cy="697353"/>
          </a:xfrm>
        </p:spPr>
        <p:txBody>
          <a:bodyPr>
            <a:normAutofit/>
          </a:bodyPr>
          <a:lstStyle/>
          <a:p>
            <a:pPr algn="l"/>
            <a:r>
              <a:rPr lang="en-IE" sz="3200" i="0" dirty="0">
                <a:solidFill>
                  <a:schemeClr val="tx1"/>
                </a:solidFill>
                <a:effectLst/>
              </a:rPr>
              <a:t>FACEBOOK-MARKETPLACE FÜR UNTERNEHMEN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7302" y="1321000"/>
            <a:ext cx="10199898" cy="3245241"/>
          </a:xfrm>
        </p:spPr>
        <p:txBody>
          <a:bodyPr/>
          <a:lstStyle/>
          <a:p>
            <a:pPr algn="l"/>
            <a:r>
              <a:rPr lang="en-GB" b="0" i="0" dirty="0" err="1">
                <a:solidFill>
                  <a:schemeClr val="tx1"/>
                </a:solidFill>
                <a:effectLst/>
              </a:rPr>
              <a:t>Vielleicht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kennst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du den Facebook Marketplace, auf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dem</a:t>
            </a:r>
            <a:r>
              <a:rPr lang="en-GB" b="0" i="0" dirty="0">
                <a:solidFill>
                  <a:schemeClr val="tx1"/>
                </a:solidFill>
                <a:effectLst/>
              </a:rPr>
              <a:t> Menschen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Gegenstände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wie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Möbel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und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Kleidung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kaufen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und verkaufen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können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Während</a:t>
            </a:r>
            <a:r>
              <a:rPr lang="en-GB" b="0" i="0" dirty="0">
                <a:solidFill>
                  <a:schemeClr val="tx1"/>
                </a:solidFill>
                <a:effectLst/>
              </a:rPr>
              <a:t> die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Plattform</a:t>
            </a:r>
            <a:r>
              <a:rPr lang="en-GB" b="0" i="0" dirty="0">
                <a:solidFill>
                  <a:schemeClr val="tx1"/>
                </a:solidFill>
                <a:effectLst/>
              </a:rPr>
              <a:t> in der Regel von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Privatpersonen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genutzt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wird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hat Facebook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damit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begonnen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den </a:t>
            </a:r>
            <a:r>
              <a:rPr lang="en-GB" b="1" i="0" dirty="0">
                <a:solidFill>
                  <a:srgbClr val="1EB3DD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Marketplace für Unternehmen einzuführen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algn="l"/>
            <a:endParaRPr lang="en-GB" sz="900" dirty="0">
              <a:solidFill>
                <a:schemeClr val="tx1"/>
              </a:solidFill>
              <a:latin typeface="Inter-Regular"/>
            </a:endParaRPr>
          </a:p>
          <a:p>
            <a:pPr algn="l"/>
            <a:r>
              <a:rPr lang="en-GB" b="0" i="0" dirty="0">
                <a:solidFill>
                  <a:schemeClr val="tx1"/>
                </a:solidFill>
                <a:effectLst/>
                <a:latin typeface="Inter-Regular"/>
              </a:rPr>
              <a:t>Die Vorteile von Marketplace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Inter-Regular"/>
              </a:rPr>
              <a:t>für</a:t>
            </a:r>
            <a:r>
              <a:rPr lang="en-GB" b="0" i="0" dirty="0">
                <a:solidFill>
                  <a:schemeClr val="tx1"/>
                </a:solidFill>
                <a:effectLst/>
                <a:latin typeface="Inter-Regular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Inter-Regular"/>
              </a:rPr>
              <a:t>Unternehmen</a:t>
            </a:r>
            <a:r>
              <a:rPr lang="en-GB" b="0" i="0" dirty="0">
                <a:solidFill>
                  <a:schemeClr val="tx1"/>
                </a:solidFill>
                <a:effectLst/>
                <a:latin typeface="Inter-Regular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Inter-Regular"/>
              </a:rPr>
              <a:t>für</a:t>
            </a:r>
            <a:r>
              <a:rPr lang="en-GB" b="0" i="0" dirty="0">
                <a:solidFill>
                  <a:schemeClr val="tx1"/>
                </a:solidFill>
                <a:effectLst/>
                <a:latin typeface="Inter-Regular"/>
              </a:rPr>
              <a:t> Start-ups:</a:t>
            </a:r>
          </a:p>
          <a:p>
            <a:pPr algn="l"/>
            <a:r>
              <a:rPr lang="en-GB" b="1" i="0" dirty="0">
                <a:solidFill>
                  <a:srgbClr val="C54A9A"/>
                </a:solidFill>
                <a:effectLst/>
              </a:rPr>
              <a:t>1.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Beginne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mit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dem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kostenlosen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Auflisten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von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Produkten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>
                <a:solidFill>
                  <a:schemeClr val="tx1"/>
                </a:solidFill>
                <a:effectLst/>
              </a:rPr>
              <a:t>-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Im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Gegensatz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b="0" i="0" dirty="0">
                <a:solidFill>
                  <a:schemeClr val="tx1"/>
                </a:solidFill>
                <a:effectLst/>
              </a:rPr>
              <a:t> den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meisten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anderen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Plattformen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du auf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dem</a:t>
            </a:r>
            <a:r>
              <a:rPr lang="en-GB" b="0" i="0" dirty="0">
                <a:solidFill>
                  <a:schemeClr val="tx1"/>
                </a:solidFill>
                <a:effectLst/>
              </a:rPr>
              <a:t> Facebook Marketplace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für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Unternehmen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ohne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zusätzliche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Kosten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Einträge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erstellen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verwalten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Es ist eine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schnelle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kostenlose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Verkaufsoption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algn="l"/>
            <a:r>
              <a:rPr lang="en-GB" b="1" i="0" dirty="0">
                <a:solidFill>
                  <a:srgbClr val="C54A9A"/>
                </a:solidFill>
                <a:effectLst/>
              </a:rPr>
              <a:t>2.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Erhöhe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die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Markenbekanntheit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- Ob </a:t>
            </a:r>
            <a:r>
              <a:rPr lang="en-GB" b="0" i="0" dirty="0">
                <a:solidFill>
                  <a:srgbClr val="000000"/>
                </a:solidFill>
                <a:effectLst/>
              </a:rPr>
              <a:t>es </a:t>
            </a:r>
            <a:r>
              <a:rPr lang="en-GB" dirty="0" err="1">
                <a:solidFill>
                  <a:schemeClr val="tx1"/>
                </a:solidFill>
              </a:rPr>
              <a:t>dir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gefällt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oder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nicht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mehr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als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800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Millionen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Menschen auf der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ganzen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Welt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nutzen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jeden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Monat den Facebook Marketplace – es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gibt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somit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großes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Publikum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Du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Facebook also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mindestens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als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Werbeplattform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nutzen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 algn="l"/>
            <a:r>
              <a:rPr lang="en-GB" b="0" i="0" dirty="0">
                <a:solidFill>
                  <a:srgbClr val="869298"/>
                </a:solidFill>
                <a:effectLst/>
                <a:latin typeface="Inter-Regular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CD7D7-1628-4FE7-8AEE-BDE34CFD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87742"/>
            <a:ext cx="752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2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290389"/>
            <a:ext cx="9649486" cy="697353"/>
          </a:xfrm>
        </p:spPr>
        <p:txBody>
          <a:bodyPr>
            <a:normAutofit/>
          </a:bodyPr>
          <a:lstStyle/>
          <a:p>
            <a:pPr algn="l"/>
            <a:r>
              <a:rPr lang="en-IE" sz="3200" i="0" dirty="0">
                <a:solidFill>
                  <a:schemeClr val="tx1"/>
                </a:solidFill>
                <a:effectLst/>
              </a:rPr>
              <a:t>FACEBOOK-MARKETPLACE FÜR UNTERNEHMEN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885" y="987742"/>
            <a:ext cx="8593059" cy="3245241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C54A9A"/>
                </a:solidFill>
                <a:effectLst/>
              </a:rPr>
              <a:t>3.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Produktverkäufe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ankurbeln</a:t>
            </a:r>
            <a:endParaRPr lang="en-GB" b="1" i="0" dirty="0">
              <a:solidFill>
                <a:srgbClr val="C54A9A"/>
              </a:solidFill>
              <a:effectLst/>
            </a:endParaRPr>
          </a:p>
          <a:p>
            <a:r>
              <a:rPr lang="en-GB" sz="2200" b="0" i="0" dirty="0" err="1">
                <a:solidFill>
                  <a:schemeClr val="tx1"/>
                </a:solidFill>
                <a:effectLst/>
              </a:rPr>
              <a:t>Mit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Facebook Marketplace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für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Unternehmen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du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Artikel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aus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dem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Shop </a:t>
            </a:r>
            <a:r>
              <a:rPr lang="en-GB" sz="2200" dirty="0" err="1">
                <a:solidFill>
                  <a:schemeClr val="tx1"/>
                </a:solidFill>
              </a:rPr>
              <a:t>deiner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Facebook-Seite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kostenlos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einstellen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Dadurch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können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Kunden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direkt auf Facebook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einkaufen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ohne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die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Plattform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verlassen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Wenn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du 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mehr online verkaufen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möchtest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solltest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du in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Erwägung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ziehen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200" dirty="0" err="1">
                <a:solidFill>
                  <a:schemeClr val="tx1"/>
                </a:solidFill>
              </a:rPr>
              <a:t>deinen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Facebook-Seiten-Shop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mit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Marketplace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für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Unternehmen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verknüpfen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um den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Produktverkauf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steigern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r>
              <a:rPr lang="en-GB" b="1" i="0" dirty="0">
                <a:solidFill>
                  <a:srgbClr val="C54A9A"/>
                </a:solidFill>
                <a:effectLst/>
              </a:rPr>
              <a:t>4.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Interagiere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direkt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mit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Kunden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</a:t>
            </a:r>
            <a:r>
              <a:rPr lang="en-GB" b="1" i="0" dirty="0" err="1">
                <a:solidFill>
                  <a:srgbClr val="C54A9A"/>
                </a:solidFill>
                <a:effectLst/>
              </a:rPr>
              <a:t>über</a:t>
            </a:r>
            <a:r>
              <a:rPr lang="en-GB" b="1" i="0" dirty="0">
                <a:solidFill>
                  <a:srgbClr val="C54A9A"/>
                </a:solidFill>
                <a:effectLst/>
              </a:rPr>
              <a:t> Facebook Messenger</a:t>
            </a:r>
          </a:p>
          <a:p>
            <a:pPr algn="l"/>
            <a:r>
              <a:rPr lang="en-GB" sz="2200" b="0" i="0" dirty="0" err="1">
                <a:solidFill>
                  <a:schemeClr val="tx1"/>
                </a:solidFill>
                <a:effectLst/>
              </a:rPr>
              <a:t>Wenn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du 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auf Marketplace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für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Unternehmen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verkaufst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du direkt auf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Fragen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von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interessierten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Käufern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im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Facebook Messenger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antworten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Auf </a:t>
            </a:r>
            <a:r>
              <a:rPr lang="en-GB" sz="2200" dirty="0" err="1">
                <a:solidFill>
                  <a:schemeClr val="tx1"/>
                </a:solidFill>
              </a:rPr>
              <a:t>diese</a:t>
            </a:r>
            <a:r>
              <a:rPr lang="en-GB" sz="2200" dirty="0">
                <a:solidFill>
                  <a:schemeClr val="tx1"/>
                </a:solidFill>
              </a:rPr>
              <a:t> Weise </a:t>
            </a:r>
            <a:r>
              <a:rPr lang="en-GB" sz="2200" dirty="0" err="1">
                <a:solidFill>
                  <a:schemeClr val="tx1"/>
                </a:solidFill>
              </a:rPr>
              <a:t>kannst</a:t>
            </a:r>
            <a:r>
              <a:rPr lang="en-GB" sz="2200" dirty="0">
                <a:solidFill>
                  <a:schemeClr val="tx1"/>
                </a:solidFill>
              </a:rPr>
              <a:t> du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Fragen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in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Echtzeit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beantworten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ihnen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die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Informationen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zur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Verfügung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stellen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die sie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zum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Kauf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benötigen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, bevor sie das Interesse </a:t>
            </a:r>
            <a:r>
              <a:rPr lang="en-GB" sz="2200" b="0" i="0" dirty="0" err="1">
                <a:solidFill>
                  <a:schemeClr val="tx1"/>
                </a:solidFill>
                <a:effectLst/>
              </a:rPr>
              <a:t>verlieren</a:t>
            </a:r>
            <a:r>
              <a:rPr lang="en-GB" sz="2200" b="0" i="0" dirty="0">
                <a:solidFill>
                  <a:schemeClr val="tx1"/>
                </a:solidFill>
                <a:effectLst/>
              </a:rPr>
              <a:t>. </a:t>
            </a:r>
            <a:r>
              <a:rPr lang="de-DE" sz="2200" b="0" i="0" dirty="0">
                <a:solidFill>
                  <a:schemeClr val="tx1"/>
                </a:solidFill>
                <a:effectLst/>
              </a:rPr>
              <a:t>Menschen fühlen sich bei ihren Kaufentscheidungen sicherer, wenn sie einen Ansprechpartner haben.</a:t>
            </a:r>
            <a:endParaRPr lang="en-GB" sz="2200" b="0" i="0" dirty="0">
              <a:solidFill>
                <a:srgbClr val="869298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47786-1F0A-4601-B479-6C1EEC3B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87742"/>
            <a:ext cx="752475" cy="67627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F242F15-E25E-49F6-AB1D-6CA332522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0" t="21074" r="29535" b="20561"/>
          <a:stretch/>
        </p:blipFill>
        <p:spPr>
          <a:xfrm>
            <a:off x="9338600" y="2271593"/>
            <a:ext cx="2853400" cy="2956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8EE0D-9AB4-4074-A649-6C78CB67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911" y="3202622"/>
            <a:ext cx="752475" cy="7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1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70846-9AEF-4D94-BE69-BC7D18269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886" y="391361"/>
            <a:ext cx="9649486" cy="697353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ANDERES ZUM AUSPROBIEREN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ADE0-3F90-4FA7-8E76-2C5BBFB3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886" y="1088714"/>
            <a:ext cx="7355098" cy="3245241"/>
          </a:xfrm>
        </p:spPr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Goodsie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ist </a:t>
            </a:r>
            <a:r>
              <a:rPr lang="en-US" sz="2400" dirty="0" err="1">
                <a:solidFill>
                  <a:schemeClr val="tx1"/>
                </a:solidFill>
              </a:rPr>
              <a:t>eine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einfache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stilvolle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erschwingliche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Möglichkeit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einen</a:t>
            </a:r>
            <a:r>
              <a:rPr lang="en-US" sz="2400" dirty="0">
                <a:solidFill>
                  <a:schemeClr val="tx1"/>
                </a:solidFill>
              </a:rPr>
              <a:t> Online-Shop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erstellen</a:t>
            </a:r>
            <a:r>
              <a:rPr lang="en-US" sz="2400" dirty="0">
                <a:solidFill>
                  <a:schemeClr val="tx1"/>
                </a:solidFill>
              </a:rPr>
              <a:t>.   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C54A9A"/>
                </a:highlight>
              </a:rPr>
              <a:t>WATCH </a:t>
            </a:r>
            <a:r>
              <a:rPr lang="en-IE" dirty="0">
                <a:hlinkClick r:id="rId2"/>
              </a:rPr>
              <a:t>Goodsie auf Vimeo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2400" b="1" dirty="0" err="1">
                <a:solidFill>
                  <a:schemeClr val="tx1"/>
                </a:solidFill>
              </a:rPr>
              <a:t>Storenvy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IE" b="0" i="0" dirty="0">
                <a:solidFill>
                  <a:srgbClr val="006621"/>
                </a:solidFill>
                <a:effectLst/>
                <a:hlinkClick r:id="rId3"/>
              </a:rPr>
              <a:t>https://www.storenvy.com </a:t>
            </a:r>
            <a:r>
              <a:rPr lang="en-US" sz="2400" dirty="0">
                <a:solidFill>
                  <a:schemeClr val="tx1"/>
                </a:solidFill>
              </a:rPr>
              <a:t>ist </a:t>
            </a:r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Marktplatz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eine</a:t>
            </a:r>
            <a:r>
              <a:rPr lang="en-US" sz="2400" dirty="0">
                <a:solidFill>
                  <a:schemeClr val="tx1"/>
                </a:solidFill>
              </a:rPr>
              <a:t> Shop-</a:t>
            </a:r>
            <a:r>
              <a:rPr lang="en-US" sz="2400" dirty="0" err="1">
                <a:solidFill>
                  <a:schemeClr val="tx1"/>
                </a:solidFill>
              </a:rPr>
              <a:t>Plattform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für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einzigartige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Unternehmen</a:t>
            </a:r>
            <a:r>
              <a:rPr lang="en-US" sz="2400" dirty="0">
                <a:solidFill>
                  <a:schemeClr val="tx1"/>
                </a:solidFill>
              </a:rPr>
              <a:t> der Welt. </a:t>
            </a:r>
            <a:r>
              <a:rPr lang="en-US" sz="2400" dirty="0" err="1">
                <a:solidFill>
                  <a:schemeClr val="tx1"/>
                </a:solidFill>
              </a:rPr>
              <a:t>Stöbere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tausenden</a:t>
            </a:r>
            <a:r>
              <a:rPr lang="en-US" sz="2400" dirty="0">
                <a:solidFill>
                  <a:schemeClr val="tx1"/>
                </a:solidFill>
              </a:rPr>
              <a:t> von Indie-</a:t>
            </a:r>
            <a:r>
              <a:rPr lang="en-US" sz="2400" dirty="0" err="1">
                <a:solidFill>
                  <a:schemeClr val="tx1"/>
                </a:solidFill>
              </a:rPr>
              <a:t>Händlern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oder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eröffne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kostenlos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deinen</a:t>
            </a:r>
            <a:r>
              <a:rPr lang="en-US" sz="2400" dirty="0">
                <a:solidFill>
                  <a:schemeClr val="tx1"/>
                </a:solidFill>
              </a:rPr>
              <a:t> eigenen Shop. </a:t>
            </a:r>
            <a:r>
              <a:rPr lang="en-US" dirty="0">
                <a:solidFill>
                  <a:schemeClr val="bg1"/>
                </a:solidFill>
                <a:highlight>
                  <a:srgbClr val="C54A9A"/>
                </a:highlight>
              </a:rPr>
              <a:t>WATCH</a:t>
            </a:r>
            <a:r>
              <a:rPr lang="en-US" sz="2400" dirty="0">
                <a:solidFill>
                  <a:schemeClr val="bg1"/>
                </a:solidFill>
                <a:highlight>
                  <a:srgbClr val="C54A9A"/>
                </a:highlight>
              </a:rPr>
              <a:t> </a:t>
            </a:r>
            <a:r>
              <a:rPr lang="en-GB" dirty="0">
                <a:hlinkClick r:id="rId4"/>
              </a:rPr>
              <a:t>How To Set Up An E-commerce Shop | Storenvy Tutorial Guide - YouTube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Bonanza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IE" dirty="0">
                <a:hlinkClick r:id="rId5"/>
              </a:rPr>
              <a:t>https://www.bonanza.com/ </a:t>
            </a:r>
            <a:r>
              <a:rPr lang="en-US" dirty="0">
                <a:solidFill>
                  <a:schemeClr val="tx1"/>
                </a:solidFill>
              </a:rPr>
              <a:t>ist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Marktplatz</a:t>
            </a:r>
            <a:r>
              <a:rPr lang="en-US" dirty="0">
                <a:solidFill>
                  <a:schemeClr val="tx1"/>
                </a:solidFill>
              </a:rPr>
              <a:t>, der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diejenigen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gebaut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wurde</a:t>
            </a:r>
            <a:r>
              <a:rPr lang="en-US" dirty="0">
                <a:solidFill>
                  <a:schemeClr val="tx1"/>
                </a:solidFill>
              </a:rPr>
              <a:t>, die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wissen</a:t>
            </a:r>
            <a:r>
              <a:rPr lang="en-US" dirty="0">
                <a:solidFill>
                  <a:schemeClr val="tx1"/>
                </a:solidFill>
              </a:rPr>
              <a:t>, was sie </a:t>
            </a:r>
            <a:r>
              <a:rPr lang="en-US" dirty="0" err="1">
                <a:solidFill>
                  <a:schemeClr val="tx1"/>
                </a:solidFill>
              </a:rPr>
              <a:t>kaufen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wollen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offen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Entdeckungen</a:t>
            </a:r>
            <a:r>
              <a:rPr lang="en-US" dirty="0">
                <a:solidFill>
                  <a:schemeClr val="tx1"/>
                </a:solidFill>
              </a:rPr>
              <a:t> und die </a:t>
            </a:r>
            <a:r>
              <a:rPr lang="en-US" dirty="0" err="1">
                <a:solidFill>
                  <a:schemeClr val="tx1"/>
                </a:solidFill>
              </a:rPr>
              <a:t>soziale</a:t>
            </a:r>
            <a:r>
              <a:rPr lang="en-US" dirty="0">
                <a:solidFill>
                  <a:schemeClr val="tx1"/>
                </a:solidFill>
              </a:rPr>
              <a:t> Seite des </a:t>
            </a:r>
            <a:r>
              <a:rPr lang="en-US" dirty="0" err="1">
                <a:solidFill>
                  <a:schemeClr val="tx1"/>
                </a:solidFill>
              </a:rPr>
              <a:t>Einkaufens</a:t>
            </a:r>
            <a:r>
              <a:rPr lang="en-US" dirty="0">
                <a:solidFill>
                  <a:schemeClr val="tx1"/>
                </a:solidFill>
              </a:rPr>
              <a:t> sind.   </a:t>
            </a:r>
            <a:r>
              <a:rPr lang="en-US" dirty="0" err="1">
                <a:solidFill>
                  <a:schemeClr val="tx1"/>
                </a:solidFill>
              </a:rPr>
              <a:t>Käufer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Verkäufer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 auf </a:t>
            </a:r>
            <a:r>
              <a:rPr lang="en-US" dirty="0" err="1">
                <a:solidFill>
                  <a:schemeClr val="tx1"/>
                </a:solidFill>
              </a:rPr>
              <a:t>dieser</a:t>
            </a:r>
            <a:r>
              <a:rPr lang="en-US" dirty="0">
                <a:solidFill>
                  <a:schemeClr val="tx1"/>
                </a:solidFill>
              </a:rPr>
              <a:t> Seite in </a:t>
            </a:r>
            <a:r>
              <a:rPr lang="en-US" dirty="0" err="1">
                <a:solidFill>
                  <a:schemeClr val="tx1"/>
                </a:solidFill>
              </a:rPr>
              <a:t>Echtzeit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austauschen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sz="8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0532FCC-D49C-4416-8C6F-4E1166FEB6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31" t="20545" r="21591" b="19935"/>
          <a:stretch/>
        </p:blipFill>
        <p:spPr>
          <a:xfrm>
            <a:off x="8954226" y="1996179"/>
            <a:ext cx="3237774" cy="23377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6B7D35B-6FDC-AF48-ADCB-A99F4A875775}"/>
              </a:ext>
            </a:extLst>
          </p:cNvPr>
          <p:cNvSpPr txBox="1"/>
          <p:nvPr/>
        </p:nvSpPr>
        <p:spPr>
          <a:xfrm>
            <a:off x="0" y="2548851"/>
            <a:ext cx="14097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Um das Video mit deutschen Untertiteln zu sehen, bitten wir dich, den </a:t>
            </a:r>
            <a:r>
              <a:rPr lang="de-DE" sz="1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</a:t>
            </a:r>
            <a:r>
              <a:rPr lang="de-DE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-Link im Browser zu öffnen. Klicke dafür auf das </a:t>
            </a:r>
            <a:r>
              <a:rPr lang="de-DE" sz="10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</a:t>
            </a:r>
            <a:r>
              <a:rPr lang="de-DE" sz="1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-Symbol unten rechts. Anschließend kannst du mit einem Klick auf „Untertitel“ die englischen Untertitel aktivieren. Um nun die deutsche Untertitelung einzustellen, gehe bitte auf „Einstellungen“ -&gt; „Untertitel“ -&gt; „Automatisch übersetzen“ und wählen aus den angeführten Sprachen die Option „Deutsch“. </a:t>
            </a: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11EFCA-4F1D-4C6C-AF96-9D2EEC45B9C9}"/>
              </a:ext>
            </a:extLst>
          </p:cNvPr>
          <p:cNvSpPr txBox="1"/>
          <p:nvPr/>
        </p:nvSpPr>
        <p:spPr>
          <a:xfrm>
            <a:off x="9058349" y="4549398"/>
            <a:ext cx="3029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die Website auf Deutsch besuchen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der übersetzten Seite.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4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9832DE1-204C-1645-8D8D-3AEF452E94BB}"/>
              </a:ext>
            </a:extLst>
          </p:cNvPr>
          <p:cNvGrpSpPr/>
          <p:nvPr/>
        </p:nvGrpSpPr>
        <p:grpSpPr>
          <a:xfrm>
            <a:off x="244497" y="1584100"/>
            <a:ext cx="5220049" cy="4365938"/>
            <a:chOff x="4534941" y="638925"/>
            <a:chExt cx="1499470" cy="1254125"/>
          </a:xfrm>
        </p:grpSpPr>
        <p:pic>
          <p:nvPicPr>
            <p:cNvPr id="20" name="Picture 1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117A288-153C-2A4E-A2FD-60AC30370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8037" y="638925"/>
              <a:ext cx="1456374" cy="1254125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0B411CF4-F062-6C41-AFEE-B8690099A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4941" y="1045995"/>
              <a:ext cx="194895" cy="21255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7F7053-DD39-46A1-BDCD-36726C28BEE9}"/>
              </a:ext>
            </a:extLst>
          </p:cNvPr>
          <p:cNvSpPr txBox="1"/>
          <p:nvPr/>
        </p:nvSpPr>
        <p:spPr>
          <a:xfrm>
            <a:off x="5464546" y="2574497"/>
            <a:ext cx="65774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Im Geschäft sein ...</a:t>
            </a:r>
          </a:p>
          <a:p>
            <a:r>
              <a:rPr lang="en-US" sz="4000" err="1">
                <a:solidFill>
                  <a:schemeClr val="bg1"/>
                </a:solidFill>
              </a:rPr>
              <a:t>Produkte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herstellen</a:t>
            </a:r>
            <a:r>
              <a:rPr lang="en-US" sz="4000">
                <a:solidFill>
                  <a:schemeClr val="bg1"/>
                </a:solidFill>
              </a:rPr>
              <a:t> vs. </a:t>
            </a:r>
            <a:r>
              <a:rPr lang="en-US" sz="4000" err="1">
                <a:solidFill>
                  <a:schemeClr val="bg1"/>
                </a:solidFill>
              </a:rPr>
              <a:t>eine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Dienstleistung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erbringen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9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360-12E2-48FE-9244-E51524554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9324" y="215757"/>
            <a:ext cx="9649486" cy="90064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EB3DD"/>
                </a:solidFill>
              </a:rPr>
              <a:t>EINE WEITERE MÖGLICHKEIT, EIN UNTERNEHMEN ZU GRÜNDEN - DROPSHIPPING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7C70-FFB9-4404-AB17-B24D01882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9324" y="1321330"/>
            <a:ext cx="10490275" cy="3245241"/>
          </a:xfrm>
        </p:spPr>
        <p:txBody>
          <a:bodyPr/>
          <a:lstStyle/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Dropshipping</a:t>
            </a:r>
            <a:r>
              <a:rPr lang="en-US" sz="2200" dirty="0">
                <a:solidFill>
                  <a:schemeClr val="tx1"/>
                </a:solidFill>
              </a:rPr>
              <a:t> ist </a:t>
            </a:r>
            <a:r>
              <a:rPr lang="en-US" sz="2200" dirty="0" err="1">
                <a:solidFill>
                  <a:schemeClr val="tx1"/>
                </a:solidFill>
              </a:rPr>
              <a:t>eine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Methode</a:t>
            </a:r>
            <a:r>
              <a:rPr lang="en-US" sz="2200" dirty="0">
                <a:solidFill>
                  <a:schemeClr val="tx1"/>
                </a:solidFill>
              </a:rPr>
              <a:t> der </a:t>
            </a:r>
            <a:r>
              <a:rPr lang="en-US" sz="2200" dirty="0" err="1">
                <a:solidFill>
                  <a:schemeClr val="tx1"/>
                </a:solidFill>
              </a:rPr>
              <a:t>Einzelhandelsabwicklung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bei</a:t>
            </a:r>
            <a:r>
              <a:rPr lang="en-US" sz="2200" dirty="0">
                <a:solidFill>
                  <a:schemeClr val="tx1"/>
                </a:solidFill>
              </a:rPr>
              <a:t> der du die </a:t>
            </a:r>
            <a:r>
              <a:rPr lang="en-US" sz="2200" dirty="0" err="1">
                <a:solidFill>
                  <a:schemeClr val="tx1"/>
                </a:solidFill>
              </a:rPr>
              <a:t>Produkte</a:t>
            </a:r>
            <a:r>
              <a:rPr lang="en-US" sz="2200" dirty="0">
                <a:solidFill>
                  <a:schemeClr val="tx1"/>
                </a:solidFill>
              </a:rPr>
              <a:t>, die du </a:t>
            </a:r>
            <a:r>
              <a:rPr lang="en-US" sz="2200" dirty="0" err="1">
                <a:solidFill>
                  <a:schemeClr val="tx1"/>
                </a:solidFill>
              </a:rPr>
              <a:t>verkaufst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nicht</a:t>
            </a:r>
            <a:r>
              <a:rPr lang="en-US" sz="2200" dirty="0">
                <a:solidFill>
                  <a:schemeClr val="tx1"/>
                </a:solidFill>
              </a:rPr>
              <a:t> auf Lager </a:t>
            </a:r>
            <a:r>
              <a:rPr lang="en-US" sz="2200" dirty="0" err="1">
                <a:solidFill>
                  <a:schemeClr val="tx1"/>
                </a:solidFill>
              </a:rPr>
              <a:t>hältst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bs-Latn-BA" sz="22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Wenn</a:t>
            </a:r>
            <a:r>
              <a:rPr lang="en-US" sz="2200" dirty="0">
                <a:solidFill>
                  <a:schemeClr val="tx1"/>
                </a:solidFill>
              </a:rPr>
              <a:t> du </a:t>
            </a:r>
            <a:r>
              <a:rPr lang="en-US" sz="2200" dirty="0" err="1">
                <a:solidFill>
                  <a:schemeClr val="tx1"/>
                </a:solidFill>
              </a:rPr>
              <a:t>stattdessen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Produkt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über</a:t>
            </a:r>
            <a:r>
              <a:rPr lang="en-US" sz="2200" dirty="0">
                <a:solidFill>
                  <a:schemeClr val="tx1"/>
                </a:solidFill>
              </a:rPr>
              <a:t> das </a:t>
            </a:r>
            <a:r>
              <a:rPr lang="en-US" sz="2200" dirty="0" err="1">
                <a:solidFill>
                  <a:schemeClr val="tx1"/>
                </a:solidFill>
              </a:rPr>
              <a:t>Dropshipping</a:t>
            </a:r>
            <a:r>
              <a:rPr lang="en-US" sz="2200" dirty="0">
                <a:solidFill>
                  <a:schemeClr val="tx1"/>
                </a:solidFill>
              </a:rPr>
              <a:t>-Modell </a:t>
            </a:r>
            <a:r>
              <a:rPr lang="en-US" sz="2200" dirty="0" err="1">
                <a:solidFill>
                  <a:schemeClr val="tx1"/>
                </a:solidFill>
              </a:rPr>
              <a:t>verkaufst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kaufst</a:t>
            </a:r>
            <a:r>
              <a:rPr lang="en-US" sz="2200" dirty="0">
                <a:solidFill>
                  <a:schemeClr val="tx1"/>
                </a:solidFill>
              </a:rPr>
              <a:t> du den </a:t>
            </a:r>
            <a:r>
              <a:rPr lang="en-US" sz="2200" dirty="0" err="1">
                <a:solidFill>
                  <a:schemeClr val="tx1"/>
                </a:solidFill>
              </a:rPr>
              <a:t>Artikel</a:t>
            </a:r>
            <a:r>
              <a:rPr lang="en-US" sz="2200" dirty="0">
                <a:solidFill>
                  <a:schemeClr val="tx1"/>
                </a:solidFill>
              </a:rPr>
              <a:t> von </a:t>
            </a:r>
            <a:r>
              <a:rPr lang="en-US" sz="2200" dirty="0" err="1">
                <a:solidFill>
                  <a:schemeClr val="tx1"/>
                </a:solidFill>
              </a:rPr>
              <a:t>einem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Dritten</a:t>
            </a:r>
            <a:r>
              <a:rPr lang="en-US" sz="2200" dirty="0">
                <a:solidFill>
                  <a:schemeClr val="tx1"/>
                </a:solidFill>
              </a:rPr>
              <a:t> und </a:t>
            </a:r>
            <a:r>
              <a:rPr lang="en-US" sz="2200" dirty="0" err="1">
                <a:solidFill>
                  <a:schemeClr val="tx1"/>
                </a:solidFill>
              </a:rPr>
              <a:t>lässt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ihn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direkt</a:t>
            </a:r>
            <a:r>
              <a:rPr lang="en-US" sz="2200" dirty="0">
                <a:solidFill>
                  <a:schemeClr val="tx1"/>
                </a:solidFill>
              </a:rPr>
              <a:t> an den </a:t>
            </a:r>
            <a:r>
              <a:rPr lang="en-US" sz="2200" dirty="0" err="1">
                <a:solidFill>
                  <a:schemeClr val="tx1"/>
                </a:solidFill>
              </a:rPr>
              <a:t>Kunden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liefern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bs-Latn-BA" sz="22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Dadurch</a:t>
            </a:r>
            <a:r>
              <a:rPr lang="en-US" sz="2200" dirty="0">
                <a:solidFill>
                  <a:schemeClr val="tx1"/>
                </a:solidFill>
              </a:rPr>
              <a:t> hast du </a:t>
            </a:r>
            <a:r>
              <a:rPr lang="en-US" sz="2200" dirty="0" err="1">
                <a:solidFill>
                  <a:schemeClr val="tx1"/>
                </a:solidFill>
              </a:rPr>
              <a:t>keine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direkten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Berührungspunkte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mit</a:t>
            </a:r>
            <a:r>
              <a:rPr lang="en-US" sz="2200" dirty="0">
                <a:solidFill>
                  <a:schemeClr val="tx1"/>
                </a:solidFill>
              </a:rPr>
              <a:t> dem </a:t>
            </a:r>
            <a:r>
              <a:rPr lang="en-US" sz="2200" dirty="0" err="1">
                <a:solidFill>
                  <a:schemeClr val="tx1"/>
                </a:solidFill>
              </a:rPr>
              <a:t>Produkt</a:t>
            </a:r>
            <a:r>
              <a:rPr lang="en-US" sz="2200" dirty="0"/>
              <a:t>.</a:t>
            </a:r>
          </a:p>
          <a:p>
            <a:pPr>
              <a:buClr>
                <a:srgbClr val="F5905D"/>
              </a:buClr>
            </a:pPr>
            <a:r>
              <a:rPr lang="en-US" sz="2200" b="1" dirty="0" err="1">
                <a:solidFill>
                  <a:srgbClr val="F26B27"/>
                </a:solidFill>
              </a:rPr>
              <a:t>Vorteile</a:t>
            </a:r>
            <a:endParaRPr lang="en-US" sz="2200" b="1" dirty="0">
              <a:solidFill>
                <a:srgbClr val="F26B27"/>
              </a:solidFill>
            </a:endParaRP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Dropshipping</a:t>
            </a:r>
            <a:r>
              <a:rPr lang="en-US" sz="2200" dirty="0"/>
              <a:t> ist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dirty="0" err="1"/>
              <a:t>gutes</a:t>
            </a:r>
            <a:r>
              <a:rPr lang="en-US" sz="2200" dirty="0"/>
              <a:t> </a:t>
            </a:r>
            <a:r>
              <a:rPr lang="en-US" sz="2200" dirty="0" err="1"/>
              <a:t>Geschäftsmodell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aufstrebende</a:t>
            </a:r>
            <a:r>
              <a:rPr lang="en-US" sz="2200" dirty="0"/>
              <a:t> </a:t>
            </a:r>
            <a:r>
              <a:rPr lang="en-US" sz="2200" dirty="0" err="1"/>
              <a:t>Unternehmerinnen</a:t>
            </a:r>
            <a:r>
              <a:rPr lang="en-US" sz="2200" dirty="0"/>
              <a:t>, </a:t>
            </a:r>
            <a:r>
              <a:rPr lang="en-US" sz="2200" dirty="0" err="1"/>
              <a:t>weil</a:t>
            </a:r>
            <a:r>
              <a:rPr lang="en-US" sz="2200" dirty="0"/>
              <a:t> es </a:t>
            </a:r>
            <a:r>
              <a:rPr lang="en-US" sz="2200" dirty="0" err="1"/>
              <a:t>leicht</a:t>
            </a:r>
            <a:r>
              <a:rPr lang="en-US" sz="2200" dirty="0"/>
              <a:t> </a:t>
            </a:r>
            <a:r>
              <a:rPr lang="en-US" sz="2200" dirty="0" err="1"/>
              <a:t>zugänglich</a:t>
            </a:r>
            <a:r>
              <a:rPr lang="en-US" sz="2200" dirty="0"/>
              <a:t> ist, </a:t>
            </a:r>
            <a:r>
              <a:rPr lang="en-US" sz="2200" dirty="0" err="1"/>
              <a:t>wenig</a:t>
            </a:r>
            <a:r>
              <a:rPr lang="en-US" sz="2200" dirty="0"/>
              <a:t> Kapital </a:t>
            </a:r>
            <a:r>
              <a:rPr lang="en-US" sz="2200" dirty="0" err="1"/>
              <a:t>benötigt</a:t>
            </a:r>
            <a:r>
              <a:rPr lang="en-US" sz="2200" dirty="0"/>
              <a:t> </a:t>
            </a:r>
            <a:r>
              <a:rPr lang="en-US" sz="2200" dirty="0" err="1"/>
              <a:t>wird</a:t>
            </a:r>
            <a:r>
              <a:rPr lang="bs-Latn-BA" sz="2200" dirty="0"/>
              <a:t>, der Einstieg einfach ist, die Kosten gering sind, der Standort flexibel ist, es</a:t>
            </a:r>
            <a:r>
              <a:rPr lang="de-DE" sz="2200" dirty="0"/>
              <a:t> leicht zu testen und leicht zu skalieren ist und es</a:t>
            </a:r>
            <a:r>
              <a:rPr lang="bs-Latn-BA" sz="2200" dirty="0"/>
              <a:t> eine </a:t>
            </a:r>
            <a:r>
              <a:rPr lang="en-US" sz="2200" dirty="0" err="1"/>
              <a:t>große</a:t>
            </a:r>
            <a:r>
              <a:rPr lang="en-US" sz="2200" dirty="0"/>
              <a:t> </a:t>
            </a:r>
            <a:r>
              <a:rPr lang="en-US" sz="2200" dirty="0" err="1"/>
              <a:t>Auswahl</a:t>
            </a:r>
            <a:r>
              <a:rPr lang="en-US" sz="2200" dirty="0"/>
              <a:t> an </a:t>
            </a:r>
            <a:r>
              <a:rPr lang="en-US" sz="2200" dirty="0" err="1"/>
              <a:t>Produkten</a:t>
            </a:r>
            <a:r>
              <a:rPr lang="en-US" sz="2200" dirty="0"/>
              <a:t> </a:t>
            </a:r>
            <a:r>
              <a:rPr lang="en-US" sz="2200" dirty="0" err="1"/>
              <a:t>gibt</a:t>
            </a:r>
            <a:r>
              <a:rPr lang="en-US" sz="2200" dirty="0"/>
              <a:t>, die verkauft </a:t>
            </a:r>
            <a:r>
              <a:rPr lang="en-US" sz="2200" dirty="0" err="1"/>
              <a:t>werden</a:t>
            </a:r>
            <a:r>
              <a:rPr lang="en-US" sz="2200" dirty="0"/>
              <a:t> </a:t>
            </a:r>
            <a:r>
              <a:rPr lang="en-US" sz="2200" dirty="0" err="1"/>
              <a:t>können</a:t>
            </a:r>
            <a:r>
              <a:rPr lang="bs-Latn-BA" sz="2200" dirty="0"/>
              <a:t>. </a:t>
            </a:r>
            <a:endParaRPr lang="en-US" sz="2200" dirty="0"/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Dropshipping</a:t>
            </a:r>
            <a:r>
              <a:rPr lang="en-US" sz="2200" dirty="0"/>
              <a:t> </a:t>
            </a:r>
            <a:r>
              <a:rPr lang="en-US" sz="2200" dirty="0" err="1"/>
              <a:t>kannst</a:t>
            </a:r>
            <a:r>
              <a:rPr lang="en-US" sz="2200" dirty="0"/>
              <a:t> du </a:t>
            </a:r>
            <a:r>
              <a:rPr lang="en-US" sz="2200" dirty="0" err="1"/>
              <a:t>verschiedene</a:t>
            </a:r>
            <a:r>
              <a:rPr lang="en-US" sz="2200" dirty="0"/>
              <a:t> </a:t>
            </a:r>
            <a:r>
              <a:rPr lang="en-US" sz="2200" dirty="0" err="1"/>
              <a:t>Geschäftsideen</a:t>
            </a:r>
            <a:r>
              <a:rPr lang="en-US" sz="2200" dirty="0"/>
              <a:t> </a:t>
            </a:r>
            <a:r>
              <a:rPr lang="en-US" sz="2200" dirty="0" err="1"/>
              <a:t>testen</a:t>
            </a:r>
            <a:r>
              <a:rPr lang="en-US" sz="2200" dirty="0"/>
              <a:t>, </a:t>
            </a:r>
            <a:r>
              <a:rPr lang="en-US" sz="2200" dirty="0" err="1"/>
              <a:t>wodurch</a:t>
            </a:r>
            <a:r>
              <a:rPr lang="en-US" sz="2200" dirty="0"/>
              <a:t> du </a:t>
            </a:r>
            <a:r>
              <a:rPr lang="en-US" sz="2200" dirty="0" err="1"/>
              <a:t>viel</a:t>
            </a:r>
            <a:r>
              <a:rPr lang="en-US" sz="2200" dirty="0"/>
              <a:t> </a:t>
            </a:r>
            <a:r>
              <a:rPr lang="en-US" sz="2200" dirty="0" err="1"/>
              <a:t>darüber</a:t>
            </a:r>
            <a:r>
              <a:rPr lang="en-US" sz="2200" dirty="0"/>
              <a:t> </a:t>
            </a:r>
            <a:r>
              <a:rPr lang="en-US" sz="2200" dirty="0" err="1"/>
              <a:t>lernen</a:t>
            </a:r>
            <a:r>
              <a:rPr lang="en-US" sz="2200" dirty="0"/>
              <a:t> </a:t>
            </a:r>
            <a:r>
              <a:rPr lang="en-US" sz="2200" dirty="0" err="1"/>
              <a:t>kannst</a:t>
            </a:r>
            <a:r>
              <a:rPr lang="en-US" sz="2200" dirty="0"/>
              <a:t>, </a:t>
            </a:r>
            <a:r>
              <a:rPr lang="en-US" sz="2200" dirty="0" err="1"/>
              <a:t>wie</a:t>
            </a:r>
            <a:r>
              <a:rPr lang="en-US" sz="2200" dirty="0"/>
              <a:t> man </a:t>
            </a:r>
            <a:r>
              <a:rPr lang="en-US" sz="2200" dirty="0" err="1"/>
              <a:t>gefragte</a:t>
            </a:r>
            <a:r>
              <a:rPr lang="en-US" sz="2200" dirty="0"/>
              <a:t> </a:t>
            </a:r>
            <a:r>
              <a:rPr lang="en-US" sz="2200" dirty="0" err="1"/>
              <a:t>Produkte</a:t>
            </a:r>
            <a:r>
              <a:rPr lang="en-US" sz="2200" dirty="0"/>
              <a:t> </a:t>
            </a:r>
            <a:r>
              <a:rPr lang="en-US" sz="2200" dirty="0" err="1"/>
              <a:t>auswählt</a:t>
            </a:r>
            <a:r>
              <a:rPr lang="en-US" sz="2200" dirty="0"/>
              <a:t> und </a:t>
            </a:r>
            <a:r>
              <a:rPr lang="en-US" sz="2200" dirty="0" err="1"/>
              <a:t>vermarktet</a:t>
            </a:r>
            <a:r>
              <a:rPr lang="en-US" sz="2200" dirty="0"/>
              <a:t>.</a:t>
            </a:r>
          </a:p>
        </p:txBody>
      </p:sp>
      <p:grpSp>
        <p:nvGrpSpPr>
          <p:cNvPr id="4" name="Google Shape;869;p39">
            <a:extLst>
              <a:ext uri="{FF2B5EF4-FFF2-40B4-BE49-F238E27FC236}">
                <a16:creationId xmlns:a16="http://schemas.microsoft.com/office/drawing/2014/main" id="{8EF188A0-242D-4F9E-9DB0-0480D40F52C7}"/>
              </a:ext>
            </a:extLst>
          </p:cNvPr>
          <p:cNvGrpSpPr/>
          <p:nvPr/>
        </p:nvGrpSpPr>
        <p:grpSpPr>
          <a:xfrm>
            <a:off x="277251" y="1013081"/>
            <a:ext cx="861396" cy="820501"/>
            <a:chOff x="4556450" y="4963575"/>
            <a:chExt cx="548025" cy="498100"/>
          </a:xfrm>
        </p:grpSpPr>
        <p:sp>
          <p:nvSpPr>
            <p:cNvPr id="5" name="Google Shape;870;p39">
              <a:extLst>
                <a:ext uri="{FF2B5EF4-FFF2-40B4-BE49-F238E27FC236}">
                  <a16:creationId xmlns:a16="http://schemas.microsoft.com/office/drawing/2014/main" id="{BA190F0B-41A2-41CF-BAFE-8494DE6B125C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1;p39">
              <a:extLst>
                <a:ext uri="{FF2B5EF4-FFF2-40B4-BE49-F238E27FC236}">
                  <a16:creationId xmlns:a16="http://schemas.microsoft.com/office/drawing/2014/main" id="{4DE1D12F-85CE-427C-A756-B53B0C70495C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2;p39">
              <a:extLst>
                <a:ext uri="{FF2B5EF4-FFF2-40B4-BE49-F238E27FC236}">
                  <a16:creationId xmlns:a16="http://schemas.microsoft.com/office/drawing/2014/main" id="{8C2D954A-3B10-4139-AA08-37B71AE4DEDB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3;p39">
              <a:extLst>
                <a:ext uri="{FF2B5EF4-FFF2-40B4-BE49-F238E27FC236}">
                  <a16:creationId xmlns:a16="http://schemas.microsoft.com/office/drawing/2014/main" id="{BAC52281-0B7A-485C-AE03-67902678AD80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4;p39">
              <a:extLst>
                <a:ext uri="{FF2B5EF4-FFF2-40B4-BE49-F238E27FC236}">
                  <a16:creationId xmlns:a16="http://schemas.microsoft.com/office/drawing/2014/main" id="{B6660AFF-C15C-4F5A-86F4-558684B4A276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185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6ADEAE-DBBF-48B3-A2B4-F2E40AB5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82" y="1833582"/>
            <a:ext cx="6850627" cy="43383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360-12E2-48FE-9244-E51524554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5877" y="924523"/>
            <a:ext cx="9649486" cy="114520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highlight>
                  <a:srgbClr val="C54A9A"/>
                </a:highlight>
              </a:rPr>
              <a:t>BEISPIEL </a:t>
            </a:r>
            <a:r>
              <a:rPr lang="en-US" sz="3200"/>
              <a:t>FÜR EIN DROPSHIPPING-GESCHÄFT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7C70-FFB9-4404-AB17-B24D01882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530" y="2305879"/>
            <a:ext cx="5428013" cy="3245241"/>
          </a:xfrm>
        </p:spPr>
        <p:txBody>
          <a:bodyPr/>
          <a:lstStyle/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GB" sz="2200" dirty="0" err="1">
                <a:hlinkClick r:id="rId3"/>
              </a:rPr>
              <a:t>NotebookTherapy</a:t>
            </a:r>
            <a:r>
              <a:rPr lang="en-GB" sz="2200" dirty="0">
                <a:hlinkClick r:id="rId3"/>
              </a:rPr>
              <a:t> - Japanese + Korean Stationery Shipped Free Worldwide</a:t>
            </a:r>
            <a:endParaRPr lang="en-GB" sz="2200" dirty="0"/>
          </a:p>
          <a:p>
            <a:pPr algn="ctr"/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NotebookTherapy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begann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mit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einer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Liebe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zu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Schreibwaren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und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einer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lebenslangen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Zuneigung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zur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ostasiatischen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Kultur.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Inspiriert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durch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Besuche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in den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Schreibwarenläden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Koreas und Japans,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kehrten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die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Gründerinnen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nach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Hause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zurück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,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hungrig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nach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mehr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...</a:t>
            </a:r>
            <a:endParaRPr lang="en-GB" sz="2200" b="0" i="0" dirty="0">
              <a:solidFill>
                <a:srgbClr val="3C3C3C"/>
              </a:solidFill>
              <a:effectLst/>
              <a:latin typeface="Poppins"/>
            </a:endParaRPr>
          </a:p>
          <a:p>
            <a:pPr algn="ctr"/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Sie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haben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es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sich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zur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Aufgabe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gemacht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, die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beliebtesten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Schreibwaren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aufzuspüren</a:t>
            </a:r>
            <a:r>
              <a:rPr lang="en-GB" sz="2200" dirty="0">
                <a:solidFill>
                  <a:srgbClr val="444444"/>
                </a:solidFill>
                <a:latin typeface="Poppins"/>
              </a:rPr>
              <a:t> und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sie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einfach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online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weltweit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verfügbar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zu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 </a:t>
            </a:r>
            <a:r>
              <a:rPr lang="en-GB" sz="2200" b="0" i="0" dirty="0" err="1">
                <a:solidFill>
                  <a:srgbClr val="444444"/>
                </a:solidFill>
                <a:effectLst/>
                <a:latin typeface="Poppins"/>
              </a:rPr>
              <a:t>machen</a:t>
            </a:r>
            <a:r>
              <a:rPr lang="en-GB" sz="2200" b="0" i="0" dirty="0">
                <a:solidFill>
                  <a:srgbClr val="444444"/>
                </a:solidFill>
                <a:effectLst/>
                <a:latin typeface="Poppins"/>
              </a:rPr>
              <a:t>.</a:t>
            </a:r>
            <a:endParaRPr lang="en-US" dirty="0"/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oogle Shape;869;p39">
            <a:extLst>
              <a:ext uri="{FF2B5EF4-FFF2-40B4-BE49-F238E27FC236}">
                <a16:creationId xmlns:a16="http://schemas.microsoft.com/office/drawing/2014/main" id="{8EF188A0-242D-4F9E-9DB0-0480D40F52C7}"/>
              </a:ext>
            </a:extLst>
          </p:cNvPr>
          <p:cNvGrpSpPr/>
          <p:nvPr/>
        </p:nvGrpSpPr>
        <p:grpSpPr>
          <a:xfrm>
            <a:off x="277251" y="1013081"/>
            <a:ext cx="861396" cy="820501"/>
            <a:chOff x="4556450" y="4963575"/>
            <a:chExt cx="548025" cy="498100"/>
          </a:xfrm>
        </p:grpSpPr>
        <p:sp>
          <p:nvSpPr>
            <p:cNvPr id="5" name="Google Shape;870;p39">
              <a:extLst>
                <a:ext uri="{FF2B5EF4-FFF2-40B4-BE49-F238E27FC236}">
                  <a16:creationId xmlns:a16="http://schemas.microsoft.com/office/drawing/2014/main" id="{BA190F0B-41A2-41CF-BAFE-8494DE6B125C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1;p39">
              <a:extLst>
                <a:ext uri="{FF2B5EF4-FFF2-40B4-BE49-F238E27FC236}">
                  <a16:creationId xmlns:a16="http://schemas.microsoft.com/office/drawing/2014/main" id="{4DE1D12F-85CE-427C-A756-B53B0C70495C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2;p39">
              <a:extLst>
                <a:ext uri="{FF2B5EF4-FFF2-40B4-BE49-F238E27FC236}">
                  <a16:creationId xmlns:a16="http://schemas.microsoft.com/office/drawing/2014/main" id="{8C2D954A-3B10-4139-AA08-37B71AE4DEDB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3;p39">
              <a:extLst>
                <a:ext uri="{FF2B5EF4-FFF2-40B4-BE49-F238E27FC236}">
                  <a16:creationId xmlns:a16="http://schemas.microsoft.com/office/drawing/2014/main" id="{BAC52281-0B7A-485C-AE03-67902678AD80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4;p39">
              <a:extLst>
                <a:ext uri="{FF2B5EF4-FFF2-40B4-BE49-F238E27FC236}">
                  <a16:creationId xmlns:a16="http://schemas.microsoft.com/office/drawing/2014/main" id="{B6660AFF-C15C-4F5A-86F4-558684B4A276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9331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360-12E2-48FE-9244-E51524554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264" y="647085"/>
            <a:ext cx="9649486" cy="1145208"/>
          </a:xfrm>
        </p:spPr>
        <p:txBody>
          <a:bodyPr>
            <a:normAutofit/>
          </a:bodyPr>
          <a:lstStyle/>
          <a:p>
            <a:r>
              <a:rPr lang="en-US" sz="3200" dirty="0"/>
              <a:t>WARUM IST NOTEBOOK THERAPY SO ERFOLGREICH?</a:t>
            </a:r>
          </a:p>
        </p:txBody>
      </p:sp>
      <p:grpSp>
        <p:nvGrpSpPr>
          <p:cNvPr id="4" name="Google Shape;869;p39">
            <a:extLst>
              <a:ext uri="{FF2B5EF4-FFF2-40B4-BE49-F238E27FC236}">
                <a16:creationId xmlns:a16="http://schemas.microsoft.com/office/drawing/2014/main" id="{8EF188A0-242D-4F9E-9DB0-0480D40F52C7}"/>
              </a:ext>
            </a:extLst>
          </p:cNvPr>
          <p:cNvGrpSpPr/>
          <p:nvPr/>
        </p:nvGrpSpPr>
        <p:grpSpPr>
          <a:xfrm>
            <a:off x="277251" y="1013081"/>
            <a:ext cx="861396" cy="820501"/>
            <a:chOff x="4556450" y="4963575"/>
            <a:chExt cx="548025" cy="498100"/>
          </a:xfrm>
        </p:grpSpPr>
        <p:sp>
          <p:nvSpPr>
            <p:cNvPr id="5" name="Google Shape;870;p39">
              <a:extLst>
                <a:ext uri="{FF2B5EF4-FFF2-40B4-BE49-F238E27FC236}">
                  <a16:creationId xmlns:a16="http://schemas.microsoft.com/office/drawing/2014/main" id="{BA190F0B-41A2-41CF-BAFE-8494DE6B125C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1;p39">
              <a:extLst>
                <a:ext uri="{FF2B5EF4-FFF2-40B4-BE49-F238E27FC236}">
                  <a16:creationId xmlns:a16="http://schemas.microsoft.com/office/drawing/2014/main" id="{4DE1D12F-85CE-427C-A756-B53B0C70495C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2;p39">
              <a:extLst>
                <a:ext uri="{FF2B5EF4-FFF2-40B4-BE49-F238E27FC236}">
                  <a16:creationId xmlns:a16="http://schemas.microsoft.com/office/drawing/2014/main" id="{8C2D954A-3B10-4139-AA08-37B71AE4DEDB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3;p39">
              <a:extLst>
                <a:ext uri="{FF2B5EF4-FFF2-40B4-BE49-F238E27FC236}">
                  <a16:creationId xmlns:a16="http://schemas.microsoft.com/office/drawing/2014/main" id="{BAC52281-0B7A-485C-AE03-67902678AD80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4;p39">
              <a:extLst>
                <a:ext uri="{FF2B5EF4-FFF2-40B4-BE49-F238E27FC236}">
                  <a16:creationId xmlns:a16="http://schemas.microsoft.com/office/drawing/2014/main" id="{B6660AFF-C15C-4F5A-86F4-558684B4A276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991F2D-6C16-47F1-8144-30BA9730C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8184" y="1833582"/>
            <a:ext cx="9649486" cy="3245241"/>
          </a:xfrm>
        </p:spPr>
        <p:txBody>
          <a:bodyPr/>
          <a:lstStyle/>
          <a:p>
            <a:r>
              <a:rPr lang="en-GB" sz="2200" dirty="0"/>
              <a:t>Sie </a:t>
            </a:r>
            <a:r>
              <a:rPr lang="en-GB" sz="2200" dirty="0" err="1"/>
              <a:t>fanden</a:t>
            </a:r>
            <a:r>
              <a:rPr lang="en-GB" sz="2200" dirty="0"/>
              <a:t> eine </a:t>
            </a:r>
            <a:r>
              <a:rPr lang="en-GB" sz="2200" dirty="0" err="1"/>
              <a:t>trendige</a:t>
            </a:r>
            <a:r>
              <a:rPr lang="en-GB" sz="2200" dirty="0"/>
              <a:t> </a:t>
            </a:r>
            <a:r>
              <a:rPr lang="en-GB" sz="2200" dirty="0" err="1"/>
              <a:t>Nische</a:t>
            </a:r>
            <a:r>
              <a:rPr lang="en-GB" sz="2200" dirty="0"/>
              <a:t> und eine </a:t>
            </a:r>
            <a:r>
              <a:rPr lang="en-GB" sz="2200" dirty="0" err="1"/>
              <a:t>hingebungsvolle</a:t>
            </a:r>
            <a:r>
              <a:rPr lang="en-GB" sz="2200" dirty="0"/>
              <a:t> Community, was sie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einem</a:t>
            </a:r>
            <a:r>
              <a:rPr lang="en-GB" sz="2200" dirty="0"/>
              <a:t> </a:t>
            </a:r>
            <a:r>
              <a:rPr lang="en-GB" sz="2200" dirty="0" err="1"/>
              <a:t>großen</a:t>
            </a:r>
            <a:r>
              <a:rPr lang="en-GB" sz="2200" dirty="0"/>
              <a:t> </a:t>
            </a:r>
            <a:r>
              <a:rPr lang="en-GB" sz="2200" dirty="0" err="1"/>
              <a:t>Erfolg</a:t>
            </a:r>
            <a:r>
              <a:rPr lang="en-GB" sz="2200" dirty="0"/>
              <a:t> </a:t>
            </a:r>
            <a:r>
              <a:rPr lang="en-GB" sz="2200" dirty="0" err="1"/>
              <a:t>gemacht</a:t>
            </a:r>
            <a:r>
              <a:rPr lang="en-GB" sz="2200" dirty="0"/>
              <a:t> hat.</a:t>
            </a:r>
          </a:p>
          <a:p>
            <a:r>
              <a:rPr lang="en-GB" sz="2200" b="1" dirty="0"/>
              <a:t> Was sind </a:t>
            </a:r>
            <a:r>
              <a:rPr lang="en-GB" sz="2200" b="1" dirty="0" err="1"/>
              <a:t>ihre</a:t>
            </a:r>
            <a:r>
              <a:rPr lang="en-GB" sz="2200" b="1" dirty="0"/>
              <a:t> </a:t>
            </a:r>
            <a:r>
              <a:rPr lang="en-GB" sz="2200" b="1" dirty="0" err="1"/>
              <a:t>Erfolgskennzeichen</a:t>
            </a:r>
            <a:r>
              <a:rPr lang="en-GB" sz="2200" b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100" dirty="0" err="1"/>
              <a:t>Alleinstellungsmerkmal</a:t>
            </a:r>
            <a:r>
              <a:rPr lang="en-GB" sz="2100" dirty="0"/>
              <a:t> - Die </a:t>
            </a:r>
            <a:r>
              <a:rPr lang="en-GB" sz="2100" dirty="0" err="1"/>
              <a:t>meisten</a:t>
            </a:r>
            <a:r>
              <a:rPr lang="en-GB" sz="2100" dirty="0"/>
              <a:t> </a:t>
            </a:r>
            <a:r>
              <a:rPr lang="en-GB" sz="2100" dirty="0" err="1"/>
              <a:t>Produkte</a:t>
            </a:r>
            <a:r>
              <a:rPr lang="en-GB" sz="2100" dirty="0"/>
              <a:t> </a:t>
            </a:r>
            <a:r>
              <a:rPr lang="en-GB" sz="2100" dirty="0" err="1"/>
              <a:t>haben</a:t>
            </a:r>
            <a:r>
              <a:rPr lang="en-GB" sz="2100" dirty="0"/>
              <a:t> </a:t>
            </a:r>
            <a:r>
              <a:rPr lang="en-GB" sz="2100" dirty="0" err="1"/>
              <a:t>einen</a:t>
            </a:r>
            <a:r>
              <a:rPr lang="en-GB" sz="2100" dirty="0"/>
              <a:t> </a:t>
            </a:r>
            <a:r>
              <a:rPr lang="en-GB" sz="2100" dirty="0" err="1"/>
              <a:t>einzigartigen</a:t>
            </a:r>
            <a:r>
              <a:rPr lang="en-GB" sz="2100" dirty="0"/>
              <a:t> </a:t>
            </a:r>
            <a:r>
              <a:rPr lang="en-GB" sz="2100" dirty="0" err="1"/>
              <a:t>Reiz</a:t>
            </a:r>
            <a:r>
              <a:rPr lang="en-GB" sz="21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100" dirty="0" err="1"/>
              <a:t>Klarer</a:t>
            </a:r>
            <a:r>
              <a:rPr lang="en-GB" sz="2100" dirty="0"/>
              <a:t> und </a:t>
            </a:r>
            <a:r>
              <a:rPr lang="en-GB" sz="2100" dirty="0" err="1"/>
              <a:t>einfacher</a:t>
            </a:r>
            <a:r>
              <a:rPr lang="en-GB" sz="2100" dirty="0"/>
              <a:t> Shop - Sehr </a:t>
            </a:r>
            <a:r>
              <a:rPr lang="en-GB" sz="2100" dirty="0" err="1"/>
              <a:t>einfach</a:t>
            </a:r>
            <a:r>
              <a:rPr lang="en-GB" sz="2100" dirty="0"/>
              <a:t> </a:t>
            </a:r>
            <a:r>
              <a:rPr lang="en-GB" sz="2100" dirty="0" err="1"/>
              <a:t>zu</a:t>
            </a:r>
            <a:r>
              <a:rPr lang="en-GB" sz="2100" dirty="0"/>
              <a:t> </a:t>
            </a:r>
            <a:r>
              <a:rPr lang="en-GB" sz="2100" dirty="0" err="1"/>
              <a:t>navigieren</a:t>
            </a:r>
            <a:r>
              <a:rPr lang="en-GB" sz="2100" dirty="0"/>
              <a:t>. </a:t>
            </a:r>
            <a:r>
              <a:rPr lang="en-GB" sz="2100" dirty="0" err="1"/>
              <a:t>Kleine</a:t>
            </a:r>
            <a:r>
              <a:rPr lang="en-GB" sz="2100" dirty="0"/>
              <a:t>, </a:t>
            </a:r>
            <a:r>
              <a:rPr lang="en-GB" sz="2100" dirty="0" err="1"/>
              <a:t>liebevoll</a:t>
            </a:r>
            <a:r>
              <a:rPr lang="en-GB" sz="2100" dirty="0"/>
              <a:t> </a:t>
            </a:r>
            <a:r>
              <a:rPr lang="en-GB" sz="2100" dirty="0" err="1"/>
              <a:t>gestaltete</a:t>
            </a:r>
            <a:r>
              <a:rPr lang="en-GB" sz="2100" dirty="0"/>
              <a:t> Details und das </a:t>
            </a:r>
            <a:r>
              <a:rPr lang="en-GB" sz="2100" dirty="0" err="1"/>
              <a:t>pastellfarbene</a:t>
            </a:r>
            <a:r>
              <a:rPr lang="en-GB" sz="2100" dirty="0"/>
              <a:t> Schema </a:t>
            </a:r>
            <a:r>
              <a:rPr lang="en-GB" sz="2100" dirty="0" err="1"/>
              <a:t>sprechen</a:t>
            </a:r>
            <a:r>
              <a:rPr lang="en-GB" sz="2100" dirty="0"/>
              <a:t> die </a:t>
            </a:r>
            <a:r>
              <a:rPr lang="en-GB" sz="2100" dirty="0" err="1"/>
              <a:t>Zielgruppe</a:t>
            </a:r>
            <a:r>
              <a:rPr lang="en-GB" sz="2100" dirty="0"/>
              <a:t> 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100" dirty="0" err="1"/>
              <a:t>Kostenloser</a:t>
            </a:r>
            <a:r>
              <a:rPr lang="en-GB" sz="2100" dirty="0"/>
              <a:t> </a:t>
            </a:r>
            <a:r>
              <a:rPr lang="en-GB" sz="2100" dirty="0" err="1"/>
              <a:t>Versand</a:t>
            </a:r>
            <a:r>
              <a:rPr lang="en-GB" sz="2100" dirty="0"/>
              <a:t> – </a:t>
            </a:r>
            <a:r>
              <a:rPr lang="en-GB" sz="2100" dirty="0" err="1"/>
              <a:t>für</a:t>
            </a:r>
            <a:r>
              <a:rPr lang="en-GB" sz="2100" dirty="0"/>
              <a:t> alle </a:t>
            </a:r>
            <a:r>
              <a:rPr lang="en-GB" sz="2100" dirty="0" err="1"/>
              <a:t>Bestellungen</a:t>
            </a:r>
            <a:r>
              <a:rPr lang="en-GB" sz="21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100" dirty="0"/>
              <a:t>Social Media Follower - </a:t>
            </a:r>
            <a:r>
              <a:rPr lang="en-GB" sz="2100" dirty="0" err="1"/>
              <a:t>Riesig</a:t>
            </a:r>
            <a:r>
              <a:rPr lang="en-GB" sz="2100" dirty="0"/>
              <a:t> auf Instagram und YouTube. </a:t>
            </a:r>
            <a:r>
              <a:rPr lang="en-GB" sz="2100" dirty="0" err="1"/>
              <a:t>Unglaubliche</a:t>
            </a:r>
            <a:br>
              <a:rPr lang="en-GB" sz="2100" dirty="0"/>
            </a:br>
            <a:r>
              <a:rPr lang="en-GB" sz="2100" dirty="0"/>
              <a:t>Instagram-</a:t>
            </a:r>
            <a:r>
              <a:rPr lang="en-GB" sz="2100" dirty="0" err="1"/>
              <a:t>Fangemeinde</a:t>
            </a:r>
            <a:r>
              <a:rPr lang="en-GB" sz="2100" dirty="0"/>
              <a:t> - </a:t>
            </a:r>
            <a:r>
              <a:rPr lang="en-GB" sz="2100" dirty="0" err="1"/>
              <a:t>Über</a:t>
            </a:r>
            <a:r>
              <a:rPr lang="en-GB" sz="2100" dirty="0"/>
              <a:t> 1 Million </a:t>
            </a:r>
            <a:r>
              <a:rPr lang="en-GB" sz="2100" dirty="0" err="1"/>
              <a:t>treue</a:t>
            </a:r>
            <a:r>
              <a:rPr lang="en-GB" sz="2100" dirty="0"/>
              <a:t> Follower, die </a:t>
            </a:r>
            <a:r>
              <a:rPr lang="en-GB" sz="2100" dirty="0" err="1"/>
              <a:t>sich</a:t>
            </a:r>
            <a:r>
              <a:rPr lang="en-GB" sz="2100" dirty="0"/>
              <a:t> </a:t>
            </a:r>
            <a:r>
              <a:rPr lang="en-GB" sz="2100" dirty="0" err="1"/>
              <a:t>über</a:t>
            </a:r>
            <a:r>
              <a:rPr lang="en-GB" sz="2100" dirty="0"/>
              <a:t> </a:t>
            </a:r>
            <a:r>
              <a:rPr lang="en-GB" sz="2100" dirty="0" err="1"/>
              <a:t>Produkt</a:t>
            </a:r>
            <a:r>
              <a:rPr lang="en-GB" sz="2100" dirty="0"/>
              <a:t>-Updates </a:t>
            </a:r>
            <a:r>
              <a:rPr lang="en-GB" sz="2100" dirty="0" err="1"/>
              <a:t>freuen</a:t>
            </a:r>
            <a:r>
              <a:rPr lang="en-GB" sz="21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100" dirty="0" err="1"/>
              <a:t>Wirklich</a:t>
            </a:r>
            <a:r>
              <a:rPr lang="en-GB" sz="2100" dirty="0"/>
              <a:t> </a:t>
            </a:r>
            <a:r>
              <a:rPr lang="en-GB" sz="2100" dirty="0" err="1"/>
              <a:t>gute</a:t>
            </a:r>
            <a:r>
              <a:rPr lang="en-GB" sz="2100" dirty="0"/>
              <a:t> Blog-</a:t>
            </a:r>
            <a:r>
              <a:rPr lang="en-GB" sz="2100" dirty="0" err="1"/>
              <a:t>Kampagnen</a:t>
            </a:r>
            <a:r>
              <a:rPr lang="en-GB" sz="2100" dirty="0"/>
              <a:t>, die </a:t>
            </a:r>
            <a:r>
              <a:rPr lang="en-GB" sz="2100" dirty="0" err="1"/>
              <a:t>sich</a:t>
            </a:r>
            <a:r>
              <a:rPr lang="en-GB" sz="2100" dirty="0"/>
              <a:t> </a:t>
            </a:r>
            <a:r>
              <a:rPr lang="en-GB" sz="2100" dirty="0" err="1"/>
              <a:t>mit</a:t>
            </a:r>
            <a:r>
              <a:rPr lang="en-GB" sz="2100" dirty="0"/>
              <a:t> den </a:t>
            </a:r>
            <a:r>
              <a:rPr lang="en-GB" sz="2100" dirty="0" err="1"/>
              <a:t>Produkten</a:t>
            </a:r>
            <a:r>
              <a:rPr lang="en-GB" sz="2100" dirty="0"/>
              <a:t> </a:t>
            </a:r>
            <a:r>
              <a:rPr lang="en-GB" sz="2100" dirty="0" err="1"/>
              <a:t>auseinandersetzen</a:t>
            </a:r>
            <a:r>
              <a:rPr lang="en-GB" sz="2100" dirty="0"/>
              <a:t>.</a:t>
            </a:r>
            <a:endParaRPr lang="en-IE" sz="2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2B32E-ABB7-47DC-A841-D0ECA91196D1}"/>
              </a:ext>
            </a:extLst>
          </p:cNvPr>
          <p:cNvSpPr txBox="1"/>
          <p:nvPr/>
        </p:nvSpPr>
        <p:spPr>
          <a:xfrm>
            <a:off x="45873" y="2192299"/>
            <a:ext cx="175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highlight>
                  <a:srgbClr val="C54A9A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</a:p>
          <a:p>
            <a:r>
              <a:rPr lang="en-GB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 14+ erfolgreichsten Dropshipping-Shop Beispiele (pagefly.io) </a:t>
            </a:r>
            <a:endParaRPr lang="en-I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271CD4-30A4-4804-B688-31EB00494C7B}"/>
              </a:ext>
            </a:extLst>
          </p:cNvPr>
          <p:cNvSpPr txBox="1"/>
          <p:nvPr/>
        </p:nvSpPr>
        <p:spPr>
          <a:xfrm>
            <a:off x="45872" y="4064432"/>
            <a:ext cx="1893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den Artikel auf Deutsch lesen 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dem übersetzten Artikel.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0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7F7053-DD39-46A1-BDCD-36726C28BEE9}"/>
              </a:ext>
            </a:extLst>
          </p:cNvPr>
          <p:cNvSpPr txBox="1"/>
          <p:nvPr/>
        </p:nvSpPr>
        <p:spPr>
          <a:xfrm>
            <a:off x="5870946" y="2493217"/>
            <a:ext cx="5813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Mit der eigenen Website ins Geschäft kommen</a:t>
            </a:r>
          </a:p>
        </p:txBody>
      </p:sp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A31346ED-4571-43BF-83EF-5794E72B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1" t="20561" r="22031" b="25795"/>
          <a:stretch/>
        </p:blipFill>
        <p:spPr>
          <a:xfrm>
            <a:off x="508000" y="1526639"/>
            <a:ext cx="4599628" cy="31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67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360-12E2-48FE-9244-E51524554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6" y="691103"/>
            <a:ext cx="5839182" cy="1145208"/>
          </a:xfrm>
        </p:spPr>
        <p:txBody>
          <a:bodyPr>
            <a:normAutofit/>
          </a:bodyPr>
          <a:lstStyle/>
          <a:p>
            <a:r>
              <a:rPr lang="en-US" sz="3200" dirty="0"/>
              <a:t>BEDEUTUNG DER EIGENEN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7C70-FFB9-4404-AB17-B24D01882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5006" y="2373232"/>
            <a:ext cx="9649486" cy="3245241"/>
          </a:xfrm>
        </p:spPr>
        <p:txBody>
          <a:bodyPr/>
          <a:lstStyle/>
          <a:p>
            <a:pPr>
              <a:buClr>
                <a:srgbClr val="F5905D"/>
              </a:buClr>
            </a:pPr>
            <a:r>
              <a:rPr lang="en-GB" i="0" dirty="0">
                <a:solidFill>
                  <a:schemeClr val="tx1"/>
                </a:solidFill>
                <a:effectLst/>
              </a:rPr>
              <a:t>Die </a:t>
            </a:r>
            <a:r>
              <a:rPr lang="en-GB" i="0" dirty="0" err="1">
                <a:solidFill>
                  <a:schemeClr val="tx1"/>
                </a:solidFill>
                <a:effectLst/>
              </a:rPr>
              <a:t>Bedeutung</a:t>
            </a:r>
            <a:r>
              <a:rPr lang="en-GB" i="0" dirty="0">
                <a:solidFill>
                  <a:schemeClr val="tx1"/>
                </a:solidFill>
                <a:effectLst/>
              </a:rPr>
              <a:t> </a:t>
            </a:r>
            <a:r>
              <a:rPr lang="en-GB" i="0" dirty="0" err="1">
                <a:solidFill>
                  <a:schemeClr val="tx1"/>
                </a:solidFill>
                <a:effectLst/>
              </a:rPr>
              <a:t>einer</a:t>
            </a:r>
            <a:r>
              <a:rPr lang="en-GB" i="0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eigenen </a:t>
            </a:r>
            <a:r>
              <a:rPr lang="en-GB" i="0" dirty="0">
                <a:solidFill>
                  <a:schemeClr val="tx1"/>
                </a:solidFill>
                <a:effectLst/>
              </a:rPr>
              <a:t>Website </a:t>
            </a:r>
            <a:r>
              <a:rPr lang="en-GB" b="0" i="0" dirty="0">
                <a:solidFill>
                  <a:schemeClr val="tx1"/>
                </a:solidFill>
                <a:effectLst/>
              </a:rPr>
              <a:t>für den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Verkauf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kann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nicht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hoch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genug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eingeschätzt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werden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Durch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eine Online-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Präsenz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über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i="0" dirty="0" err="1">
                <a:solidFill>
                  <a:schemeClr val="tx1"/>
                </a:solidFill>
                <a:effectLst/>
              </a:rPr>
              <a:t>deine</a:t>
            </a:r>
            <a:r>
              <a:rPr lang="en-GB" i="0" dirty="0">
                <a:solidFill>
                  <a:schemeClr val="tx1"/>
                </a:solidFill>
                <a:effectLst/>
              </a:rPr>
              <a:t> Website </a:t>
            </a:r>
            <a:r>
              <a:rPr lang="en-GB" dirty="0" err="1">
                <a:solidFill>
                  <a:schemeClr val="tx1"/>
                </a:solidFill>
              </a:rPr>
              <a:t>bist</a:t>
            </a:r>
            <a:r>
              <a:rPr lang="en-GB" dirty="0">
                <a:solidFill>
                  <a:schemeClr val="tx1"/>
                </a:solidFill>
              </a:rPr>
              <a:t> du</a:t>
            </a:r>
            <a:r>
              <a:rPr lang="en-GB" b="0" i="0" dirty="0">
                <a:solidFill>
                  <a:schemeClr val="tx1"/>
                </a:solidFill>
                <a:effectLst/>
              </a:rPr>
              <a:t> in der Lage, mehr Verbraucher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erreichen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Aber die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Entwicklung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i="0" dirty="0" err="1">
                <a:solidFill>
                  <a:schemeClr val="tx1"/>
                </a:solidFill>
                <a:effectLst/>
              </a:rPr>
              <a:t>einer</a:t>
            </a:r>
            <a:r>
              <a:rPr lang="en-GB" i="0" dirty="0">
                <a:solidFill>
                  <a:schemeClr val="tx1"/>
                </a:solidFill>
                <a:effectLst/>
              </a:rPr>
              <a:t> Website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bringt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dir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nicht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automatisch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zahlende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Kunden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und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deshalb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haben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wir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mit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Online-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Marktplätzen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begonnen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Wenn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du </a:t>
            </a:r>
            <a:r>
              <a:rPr lang="en-GB" b="0" i="0" dirty="0">
                <a:solidFill>
                  <a:schemeClr val="tx1"/>
                </a:solidFill>
                <a:effectLst/>
              </a:rPr>
              <a:t>es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dir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leisten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richte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dir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deine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eigene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Website ein.</a:t>
            </a:r>
          </a:p>
          <a:p>
            <a:pPr>
              <a:buClr>
                <a:srgbClr val="F5905D"/>
              </a:buClr>
            </a:pPr>
            <a:r>
              <a:rPr lang="en-GB" dirty="0" err="1">
                <a:solidFill>
                  <a:srgbClr val="1EB3DD"/>
                </a:solidFill>
              </a:rPr>
              <a:t>Deine</a:t>
            </a:r>
            <a:r>
              <a:rPr lang="en-GB" dirty="0">
                <a:solidFill>
                  <a:srgbClr val="1EB3DD"/>
                </a:solidFill>
              </a:rPr>
              <a:t> </a:t>
            </a:r>
            <a:r>
              <a:rPr lang="en-GB" dirty="0" err="1">
                <a:solidFill>
                  <a:srgbClr val="1EB3DD"/>
                </a:solidFill>
              </a:rPr>
              <a:t>eigene</a:t>
            </a:r>
            <a:r>
              <a:rPr lang="en-GB" dirty="0">
                <a:solidFill>
                  <a:srgbClr val="1EB3DD"/>
                </a:solidFill>
              </a:rPr>
              <a:t> Website gibt </a:t>
            </a:r>
            <a:r>
              <a:rPr lang="en-GB" dirty="0" err="1">
                <a:solidFill>
                  <a:srgbClr val="1EB3DD"/>
                </a:solidFill>
              </a:rPr>
              <a:t>dir</a:t>
            </a:r>
            <a:r>
              <a:rPr lang="en-GB" dirty="0">
                <a:solidFill>
                  <a:srgbClr val="1EB3DD"/>
                </a:solidFill>
              </a:rPr>
              <a:t> </a:t>
            </a:r>
            <a:r>
              <a:rPr lang="en-GB" i="0" dirty="0">
                <a:solidFill>
                  <a:srgbClr val="1EB3DD"/>
                </a:solidFill>
                <a:effectLst/>
              </a:rPr>
              <a:t>die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Freiheit</a:t>
            </a:r>
            <a:r>
              <a:rPr lang="en-GB" i="0" dirty="0">
                <a:solidFill>
                  <a:srgbClr val="1EB3DD"/>
                </a:solidFill>
                <a:effectLst/>
              </a:rPr>
              <a:t>,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viel</a:t>
            </a:r>
            <a:r>
              <a:rPr lang="en-GB" i="0" dirty="0">
                <a:solidFill>
                  <a:srgbClr val="1EB3DD"/>
                </a:solidFill>
                <a:effectLst/>
              </a:rPr>
              <a:t>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umfangreicher</a:t>
            </a:r>
            <a:r>
              <a:rPr lang="en-GB" i="0" dirty="0">
                <a:solidFill>
                  <a:srgbClr val="1EB3DD"/>
                </a:solidFill>
                <a:effectLst/>
              </a:rPr>
              <a:t> und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ansprechender</a:t>
            </a:r>
            <a:r>
              <a:rPr lang="en-GB" i="0" dirty="0">
                <a:solidFill>
                  <a:srgbClr val="1EB3DD"/>
                </a:solidFill>
                <a:effectLst/>
              </a:rPr>
              <a:t>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zu</a:t>
            </a:r>
            <a:r>
              <a:rPr lang="en-GB" i="0" dirty="0">
                <a:solidFill>
                  <a:srgbClr val="1EB3DD"/>
                </a:solidFill>
                <a:effectLst/>
              </a:rPr>
              <a:t> sein, da sie die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Einbindung</a:t>
            </a:r>
            <a:r>
              <a:rPr lang="en-GB" i="0" dirty="0">
                <a:solidFill>
                  <a:srgbClr val="1EB3DD"/>
                </a:solidFill>
                <a:effectLst/>
              </a:rPr>
              <a:t> von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Fotos</a:t>
            </a:r>
            <a:r>
              <a:rPr lang="en-GB" i="0" dirty="0">
                <a:solidFill>
                  <a:srgbClr val="1EB3DD"/>
                </a:solidFill>
                <a:effectLst/>
              </a:rPr>
              <a:t>,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Arbeitsproben</a:t>
            </a:r>
            <a:r>
              <a:rPr lang="en-GB" i="0" dirty="0">
                <a:solidFill>
                  <a:srgbClr val="1EB3DD"/>
                </a:solidFill>
                <a:effectLst/>
              </a:rPr>
              <a:t> und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Erfahrungsberichten</a:t>
            </a:r>
            <a:r>
              <a:rPr lang="en-GB" i="0" dirty="0">
                <a:solidFill>
                  <a:srgbClr val="1EB3DD"/>
                </a:solidFill>
                <a:effectLst/>
              </a:rPr>
              <a:t>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zufriedener</a:t>
            </a:r>
            <a:r>
              <a:rPr lang="en-GB" i="0" dirty="0">
                <a:solidFill>
                  <a:srgbClr val="1EB3DD"/>
                </a:solidFill>
                <a:effectLst/>
              </a:rPr>
              <a:t>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Kunden</a:t>
            </a:r>
            <a:r>
              <a:rPr lang="en-GB" i="0" dirty="0">
                <a:solidFill>
                  <a:srgbClr val="1EB3DD"/>
                </a:solidFill>
                <a:effectLst/>
              </a:rPr>
              <a:t> </a:t>
            </a:r>
            <a:r>
              <a:rPr lang="en-GB" i="0" dirty="0" err="1">
                <a:solidFill>
                  <a:srgbClr val="1EB3DD"/>
                </a:solidFill>
                <a:effectLst/>
              </a:rPr>
              <a:t>ermöglicht</a:t>
            </a:r>
            <a:r>
              <a:rPr lang="en-GB" i="0" dirty="0">
                <a:solidFill>
                  <a:srgbClr val="1EB3DD"/>
                </a:solidFill>
                <a:effectLst/>
              </a:rPr>
              <a:t>. </a:t>
            </a:r>
            <a:endParaRPr lang="en-US" dirty="0">
              <a:solidFill>
                <a:srgbClr val="1EB3DD"/>
              </a:solidFill>
            </a:endParaRPr>
          </a:p>
        </p:txBody>
      </p:sp>
      <p:grpSp>
        <p:nvGrpSpPr>
          <p:cNvPr id="4" name="Google Shape;869;p39">
            <a:extLst>
              <a:ext uri="{FF2B5EF4-FFF2-40B4-BE49-F238E27FC236}">
                <a16:creationId xmlns:a16="http://schemas.microsoft.com/office/drawing/2014/main" id="{8EF188A0-242D-4F9E-9DB0-0480D40F52C7}"/>
              </a:ext>
            </a:extLst>
          </p:cNvPr>
          <p:cNvGrpSpPr/>
          <p:nvPr/>
        </p:nvGrpSpPr>
        <p:grpSpPr>
          <a:xfrm>
            <a:off x="277251" y="1013081"/>
            <a:ext cx="861396" cy="820501"/>
            <a:chOff x="4556450" y="4963575"/>
            <a:chExt cx="548025" cy="498100"/>
          </a:xfrm>
        </p:grpSpPr>
        <p:sp>
          <p:nvSpPr>
            <p:cNvPr id="5" name="Google Shape;870;p39">
              <a:extLst>
                <a:ext uri="{FF2B5EF4-FFF2-40B4-BE49-F238E27FC236}">
                  <a16:creationId xmlns:a16="http://schemas.microsoft.com/office/drawing/2014/main" id="{BA190F0B-41A2-41CF-BAFE-8494DE6B125C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1;p39">
              <a:extLst>
                <a:ext uri="{FF2B5EF4-FFF2-40B4-BE49-F238E27FC236}">
                  <a16:creationId xmlns:a16="http://schemas.microsoft.com/office/drawing/2014/main" id="{4DE1D12F-85CE-427C-A756-B53B0C70495C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2;p39">
              <a:extLst>
                <a:ext uri="{FF2B5EF4-FFF2-40B4-BE49-F238E27FC236}">
                  <a16:creationId xmlns:a16="http://schemas.microsoft.com/office/drawing/2014/main" id="{8C2D954A-3B10-4139-AA08-37B71AE4DEDB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3;p39">
              <a:extLst>
                <a:ext uri="{FF2B5EF4-FFF2-40B4-BE49-F238E27FC236}">
                  <a16:creationId xmlns:a16="http://schemas.microsoft.com/office/drawing/2014/main" id="{BAC52281-0B7A-485C-AE03-67902678AD80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4;p39">
              <a:extLst>
                <a:ext uri="{FF2B5EF4-FFF2-40B4-BE49-F238E27FC236}">
                  <a16:creationId xmlns:a16="http://schemas.microsoft.com/office/drawing/2014/main" id="{B6660AFF-C15C-4F5A-86F4-558684B4A276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4C16396-71BC-4C40-8825-7BA078AE4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92" b="25793"/>
          <a:stretch/>
        </p:blipFill>
        <p:spPr>
          <a:xfrm>
            <a:off x="7514188" y="291945"/>
            <a:ext cx="4510989" cy="16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7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360-12E2-48FE-9244-E51524554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5" y="691103"/>
            <a:ext cx="8911475" cy="1145208"/>
          </a:xfrm>
        </p:spPr>
        <p:txBody>
          <a:bodyPr>
            <a:normAutofit/>
          </a:bodyPr>
          <a:lstStyle/>
          <a:p>
            <a:r>
              <a:rPr lang="en-US" sz="3200" dirty="0"/>
              <a:t>EINRICHTUNG EINER EIGENEN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7C70-FFB9-4404-AB17-B24D018820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1429" y="1637400"/>
            <a:ext cx="5415858" cy="3245241"/>
          </a:xfrm>
        </p:spPr>
        <p:txBody>
          <a:bodyPr/>
          <a:lstStyle/>
          <a:p>
            <a:pPr>
              <a:buClr>
                <a:srgbClr val="F5905D"/>
              </a:buClr>
            </a:pPr>
            <a:endParaRPr lang="en-GB" b="0" i="0" dirty="0">
              <a:solidFill>
                <a:schemeClr val="tx1"/>
              </a:solidFill>
              <a:effectLst/>
            </a:endParaRPr>
          </a:p>
          <a:p>
            <a:pPr>
              <a:buClr>
                <a:srgbClr val="F5905D"/>
              </a:buClr>
            </a:pPr>
            <a:r>
              <a:rPr lang="en-GB" b="1" i="0" dirty="0">
                <a:solidFill>
                  <a:schemeClr val="bg1"/>
                </a:solidFill>
                <a:effectLst/>
                <a:highlight>
                  <a:srgbClr val="C54A9A"/>
                </a:highlight>
              </a:rPr>
              <a:t>Stelle </a:t>
            </a:r>
            <a:r>
              <a:rPr lang="en-GB" b="1" i="0" dirty="0" err="1">
                <a:solidFill>
                  <a:schemeClr val="bg1"/>
                </a:solidFill>
                <a:effectLst/>
                <a:highlight>
                  <a:srgbClr val="C54A9A"/>
                </a:highlight>
              </a:rPr>
              <a:t>einen</a:t>
            </a:r>
            <a:r>
              <a:rPr lang="en-GB" b="1" i="0" dirty="0">
                <a:solidFill>
                  <a:schemeClr val="bg1"/>
                </a:solidFill>
                <a:effectLst/>
                <a:highlight>
                  <a:srgbClr val="C54A9A"/>
                </a:highlight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highlight>
                  <a:srgbClr val="C54A9A"/>
                </a:highlight>
              </a:rPr>
              <a:t>Profi</a:t>
            </a:r>
            <a:r>
              <a:rPr lang="en-GB" b="1" i="0" dirty="0">
                <a:solidFill>
                  <a:schemeClr val="bg1"/>
                </a:solidFill>
                <a:effectLst/>
                <a:highlight>
                  <a:srgbClr val="C54A9A"/>
                </a:highlight>
              </a:rPr>
              <a:t> ein. </a:t>
            </a:r>
          </a:p>
          <a:p>
            <a:pPr>
              <a:buClr>
                <a:srgbClr val="F5905D"/>
              </a:buClr>
            </a:pPr>
            <a:r>
              <a:rPr lang="en-GB" b="0" i="0" dirty="0" err="1">
                <a:solidFill>
                  <a:schemeClr val="tx1"/>
                </a:solidFill>
                <a:effectLst/>
              </a:rPr>
              <a:t>Wenn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du</a:t>
            </a:r>
            <a:r>
              <a:rPr lang="en-GB" b="0" i="0" dirty="0">
                <a:solidFill>
                  <a:schemeClr val="tx1"/>
                </a:solidFill>
                <a:effectLst/>
              </a:rPr>
              <a:t> das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nötige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Budget hast,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kannst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du die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Erstellung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deiner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Website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auch</a:t>
            </a:r>
            <a:r>
              <a:rPr lang="en-GB" b="0" i="0" dirty="0">
                <a:solidFill>
                  <a:schemeClr val="tx1"/>
                </a:solidFill>
                <a:effectLst/>
              </a:rPr>
              <a:t> an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einen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professionellen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Webdesigner</a:t>
            </a:r>
            <a:r>
              <a:rPr lang="en-GB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</a:rPr>
              <a:t>abgeben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 </a:t>
            </a:r>
          </a:p>
          <a:p>
            <a:pPr>
              <a:buClr>
                <a:srgbClr val="F5905D"/>
              </a:buClr>
            </a:pPr>
            <a:r>
              <a:rPr lang="en-GB" dirty="0">
                <a:solidFill>
                  <a:schemeClr val="tx1"/>
                </a:solidFill>
              </a:rPr>
              <a:t>Dieser </a:t>
            </a:r>
            <a:r>
              <a:rPr lang="en-GB" dirty="0" err="1">
                <a:solidFill>
                  <a:schemeClr val="tx1"/>
                </a:solidFill>
              </a:rPr>
              <a:t>Artikel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enthält</a:t>
            </a:r>
            <a:r>
              <a:rPr lang="en-GB" dirty="0">
                <a:solidFill>
                  <a:schemeClr val="tx1"/>
                </a:solidFill>
              </a:rPr>
              <a:t> 8 Tipps für die </a:t>
            </a:r>
            <a:r>
              <a:rPr lang="en-GB" dirty="0" err="1">
                <a:solidFill>
                  <a:schemeClr val="tx1"/>
                </a:solidFill>
              </a:rPr>
              <a:t>Beauftragung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eines</a:t>
            </a:r>
            <a:r>
              <a:rPr lang="en-GB" dirty="0">
                <a:solidFill>
                  <a:schemeClr val="tx1"/>
                </a:solidFill>
              </a:rPr>
              <a:t> Web-Designers für </a:t>
            </a:r>
            <a:r>
              <a:rPr lang="en-GB" dirty="0" err="1">
                <a:solidFill>
                  <a:schemeClr val="tx1"/>
                </a:solidFill>
              </a:rPr>
              <a:t>dein</a:t>
            </a:r>
            <a:r>
              <a:rPr lang="en-GB" dirty="0">
                <a:solidFill>
                  <a:schemeClr val="tx1"/>
                </a:solidFill>
              </a:rPr>
              <a:t> Unternehmen</a:t>
            </a:r>
          </a:p>
          <a:p>
            <a:pPr>
              <a:buClr>
                <a:srgbClr val="F5905D"/>
              </a:buClr>
            </a:pPr>
            <a:r>
              <a:rPr lang="en-GB" dirty="0">
                <a:hlinkClick r:id="rId2"/>
              </a:rPr>
              <a:t>8 tips for hiring a Web designer for your business | CIO</a:t>
            </a:r>
            <a:endParaRPr lang="en-GB" b="0" i="0" dirty="0">
              <a:solidFill>
                <a:schemeClr val="tx1"/>
              </a:solidFill>
              <a:effectLst/>
              <a:latin typeface="hurmegeometricsans_no3_6"/>
            </a:endParaRPr>
          </a:p>
        </p:txBody>
      </p:sp>
      <p:grpSp>
        <p:nvGrpSpPr>
          <p:cNvPr id="4" name="Google Shape;869;p39">
            <a:extLst>
              <a:ext uri="{FF2B5EF4-FFF2-40B4-BE49-F238E27FC236}">
                <a16:creationId xmlns:a16="http://schemas.microsoft.com/office/drawing/2014/main" id="{8EF188A0-242D-4F9E-9DB0-0480D40F52C7}"/>
              </a:ext>
            </a:extLst>
          </p:cNvPr>
          <p:cNvGrpSpPr/>
          <p:nvPr/>
        </p:nvGrpSpPr>
        <p:grpSpPr>
          <a:xfrm>
            <a:off x="277251" y="1013081"/>
            <a:ext cx="861396" cy="820501"/>
            <a:chOff x="4556450" y="4963575"/>
            <a:chExt cx="548025" cy="498100"/>
          </a:xfrm>
        </p:grpSpPr>
        <p:sp>
          <p:nvSpPr>
            <p:cNvPr id="5" name="Google Shape;870;p39">
              <a:extLst>
                <a:ext uri="{FF2B5EF4-FFF2-40B4-BE49-F238E27FC236}">
                  <a16:creationId xmlns:a16="http://schemas.microsoft.com/office/drawing/2014/main" id="{BA190F0B-41A2-41CF-BAFE-8494DE6B125C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1;p39">
              <a:extLst>
                <a:ext uri="{FF2B5EF4-FFF2-40B4-BE49-F238E27FC236}">
                  <a16:creationId xmlns:a16="http://schemas.microsoft.com/office/drawing/2014/main" id="{4DE1D12F-85CE-427C-A756-B53B0C70495C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2;p39">
              <a:extLst>
                <a:ext uri="{FF2B5EF4-FFF2-40B4-BE49-F238E27FC236}">
                  <a16:creationId xmlns:a16="http://schemas.microsoft.com/office/drawing/2014/main" id="{8C2D954A-3B10-4139-AA08-37B71AE4DEDB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3;p39">
              <a:extLst>
                <a:ext uri="{FF2B5EF4-FFF2-40B4-BE49-F238E27FC236}">
                  <a16:creationId xmlns:a16="http://schemas.microsoft.com/office/drawing/2014/main" id="{BAC52281-0B7A-485C-AE03-67902678AD80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4;p39">
              <a:extLst>
                <a:ext uri="{FF2B5EF4-FFF2-40B4-BE49-F238E27FC236}">
                  <a16:creationId xmlns:a16="http://schemas.microsoft.com/office/drawing/2014/main" id="{B6660AFF-C15C-4F5A-86F4-558684B4A276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5E7019-B19E-401F-B3FF-9400D3A0F7AD}"/>
              </a:ext>
            </a:extLst>
          </p:cNvPr>
          <p:cNvSpPr txBox="1"/>
          <p:nvPr/>
        </p:nvSpPr>
        <p:spPr>
          <a:xfrm>
            <a:off x="1713327" y="1263707"/>
            <a:ext cx="9215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5905D"/>
              </a:buClr>
            </a:pPr>
            <a:r>
              <a:rPr lang="en-GB" sz="2800" b="0" i="0" dirty="0">
                <a:solidFill>
                  <a:schemeClr val="tx1"/>
                </a:solidFill>
                <a:effectLst/>
              </a:rPr>
              <a:t>Es gibt </a:t>
            </a:r>
            <a:r>
              <a:rPr lang="en-GB" sz="2800" b="0" i="0" dirty="0" err="1">
                <a:solidFill>
                  <a:schemeClr val="tx1"/>
                </a:solidFill>
                <a:effectLst/>
              </a:rPr>
              <a:t>zwei</a:t>
            </a:r>
            <a:r>
              <a:rPr lang="en-GB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800" b="0" i="0" dirty="0" err="1">
                <a:solidFill>
                  <a:schemeClr val="tx1"/>
                </a:solidFill>
                <a:effectLst/>
              </a:rPr>
              <a:t>Hauptmöglichkeiten</a:t>
            </a:r>
            <a:r>
              <a:rPr lang="en-GB" sz="2800" b="0" i="0" dirty="0">
                <a:solidFill>
                  <a:schemeClr val="tx1"/>
                </a:solidFill>
                <a:effectLst/>
              </a:rPr>
              <a:t>, </a:t>
            </a:r>
            <a:r>
              <a:rPr lang="en-GB" sz="2800" b="0" i="0" dirty="0" err="1">
                <a:effectLst/>
              </a:rPr>
              <a:t>deine</a:t>
            </a:r>
            <a:r>
              <a:rPr lang="en-GB" sz="2800" dirty="0">
                <a:solidFill>
                  <a:schemeClr val="tx1"/>
                </a:solidFill>
              </a:rPr>
              <a:t> Website </a:t>
            </a:r>
            <a:r>
              <a:rPr lang="en-GB" sz="2800" b="0" i="0" dirty="0" err="1">
                <a:solidFill>
                  <a:schemeClr val="tx1"/>
                </a:solidFill>
                <a:effectLst/>
              </a:rPr>
              <a:t>zu</a:t>
            </a:r>
            <a:r>
              <a:rPr lang="en-GB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800" b="0" i="0" dirty="0" err="1">
                <a:solidFill>
                  <a:schemeClr val="tx1"/>
                </a:solidFill>
                <a:effectLst/>
              </a:rPr>
              <a:t>erstellen</a:t>
            </a:r>
            <a:endParaRPr lang="en-GB" sz="2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16C0FBB-5CCC-43D6-B55F-71A6CDDCE01C}"/>
              </a:ext>
            </a:extLst>
          </p:cNvPr>
          <p:cNvSpPr txBox="1">
            <a:spLocks/>
          </p:cNvSpPr>
          <p:nvPr/>
        </p:nvSpPr>
        <p:spPr>
          <a:xfrm>
            <a:off x="1394185" y="1636466"/>
            <a:ext cx="4974497" cy="3245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905D"/>
              </a:buClr>
            </a:pPr>
            <a:endParaRPr lang="en-GB" dirty="0">
              <a:solidFill>
                <a:schemeClr val="tx1"/>
              </a:solidFill>
            </a:endParaRPr>
          </a:p>
          <a:p>
            <a:pPr>
              <a:buClr>
                <a:srgbClr val="F5905D"/>
              </a:buClr>
            </a:pPr>
            <a:r>
              <a:rPr lang="en-GB" b="1" dirty="0" err="1">
                <a:solidFill>
                  <a:schemeClr val="bg1"/>
                </a:solidFill>
                <a:highlight>
                  <a:srgbClr val="C54A9A"/>
                </a:highlight>
              </a:rPr>
              <a:t>Verwende</a:t>
            </a:r>
            <a:r>
              <a:rPr lang="en-GB" b="1" dirty="0">
                <a:solidFill>
                  <a:schemeClr val="bg1"/>
                </a:solidFill>
                <a:highlight>
                  <a:srgbClr val="C54A9A"/>
                </a:highlight>
              </a:rPr>
              <a:t> </a:t>
            </a:r>
            <a:r>
              <a:rPr lang="en-GB" b="1" dirty="0" err="1">
                <a:solidFill>
                  <a:schemeClr val="bg1"/>
                </a:solidFill>
                <a:highlight>
                  <a:srgbClr val="C54A9A"/>
                </a:highlight>
              </a:rPr>
              <a:t>einen</a:t>
            </a:r>
            <a:r>
              <a:rPr lang="en-GB" b="1" dirty="0">
                <a:solidFill>
                  <a:schemeClr val="bg1"/>
                </a:solidFill>
                <a:highlight>
                  <a:srgbClr val="C54A9A"/>
                </a:highlight>
              </a:rPr>
              <a:t> Website-</a:t>
            </a:r>
            <a:r>
              <a:rPr lang="en-GB" b="1" dirty="0" err="1">
                <a:solidFill>
                  <a:schemeClr val="bg1"/>
                </a:solidFill>
                <a:highlight>
                  <a:srgbClr val="C54A9A"/>
                </a:highlight>
              </a:rPr>
              <a:t>Baukasten</a:t>
            </a:r>
            <a:r>
              <a:rPr lang="en-GB" b="1" dirty="0">
                <a:solidFill>
                  <a:schemeClr val="bg1"/>
                </a:solidFill>
                <a:highlight>
                  <a:srgbClr val="C54A9A"/>
                </a:highlight>
              </a:rPr>
              <a:t>. </a:t>
            </a:r>
          </a:p>
          <a:p>
            <a:pPr>
              <a:buClr>
                <a:srgbClr val="F5905D"/>
              </a:buClr>
            </a:pPr>
            <a:r>
              <a:rPr lang="en-GB" dirty="0" err="1">
                <a:solidFill>
                  <a:schemeClr val="tx1"/>
                </a:solidFill>
              </a:rPr>
              <a:t>Erstelle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deine</a:t>
            </a:r>
            <a:r>
              <a:rPr lang="en-GB" dirty="0">
                <a:solidFill>
                  <a:schemeClr val="tx1"/>
                </a:solidFill>
              </a:rPr>
              <a:t> Website </a:t>
            </a:r>
            <a:r>
              <a:rPr lang="en-GB" dirty="0" err="1">
                <a:solidFill>
                  <a:schemeClr val="tx1"/>
                </a:solidFill>
              </a:rPr>
              <a:t>oder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deinen</a:t>
            </a:r>
            <a:r>
              <a:rPr lang="en-GB" dirty="0">
                <a:solidFill>
                  <a:schemeClr val="tx1"/>
                </a:solidFill>
              </a:rPr>
              <a:t> Online-Shop </a:t>
            </a:r>
            <a:r>
              <a:rPr lang="en-GB" dirty="0" err="1">
                <a:solidFill>
                  <a:schemeClr val="tx1"/>
                </a:solidFill>
              </a:rPr>
              <a:t>mit</a:t>
            </a:r>
            <a:r>
              <a:rPr lang="en-GB" dirty="0">
                <a:solidFill>
                  <a:schemeClr val="tx1"/>
                </a:solidFill>
              </a:rPr>
              <a:t> Drag-n-Drop-</a:t>
            </a:r>
            <a:r>
              <a:rPr lang="en-GB" dirty="0" err="1">
                <a:solidFill>
                  <a:schemeClr val="tx1"/>
                </a:solidFill>
              </a:rPr>
              <a:t>Vorlagen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>
              <a:buClr>
                <a:srgbClr val="F5905D"/>
              </a:buClr>
            </a:pPr>
            <a:r>
              <a:rPr lang="en-GB" dirty="0" err="1">
                <a:solidFill>
                  <a:schemeClr val="tx1"/>
                </a:solidFill>
              </a:rPr>
              <a:t>Hier</a:t>
            </a:r>
            <a:r>
              <a:rPr lang="en-GB" dirty="0">
                <a:solidFill>
                  <a:schemeClr val="tx1"/>
                </a:solidFill>
              </a:rPr>
              <a:t> ist ein </a:t>
            </a:r>
            <a:r>
              <a:rPr lang="en-GB" dirty="0" err="1">
                <a:solidFill>
                  <a:schemeClr val="tx1"/>
                </a:solidFill>
              </a:rPr>
              <a:t>Überblick</a:t>
            </a:r>
            <a:r>
              <a:rPr lang="en-GB" dirty="0">
                <a:solidFill>
                  <a:schemeClr val="tx1"/>
                </a:solidFill>
              </a:rPr>
              <a:t> der Top 10 Website-</a:t>
            </a:r>
            <a:r>
              <a:rPr lang="en-GB" dirty="0" err="1">
                <a:solidFill>
                  <a:schemeClr val="tx1"/>
                </a:solidFill>
              </a:rPr>
              <a:t>Baukästen</a:t>
            </a:r>
            <a:r>
              <a:rPr lang="en-GB" dirty="0">
                <a:solidFill>
                  <a:schemeClr val="tx1"/>
                </a:solidFill>
              </a:rPr>
              <a:t>, die du </a:t>
            </a:r>
            <a:r>
              <a:rPr lang="en-GB" dirty="0" err="1">
                <a:solidFill>
                  <a:schemeClr val="tx1"/>
                </a:solidFill>
              </a:rPr>
              <a:t>verwenden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kannst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>
              <a:buClr>
                <a:srgbClr val="F5905D"/>
              </a:buClr>
            </a:pPr>
            <a:r>
              <a:rPr lang="en-GB" dirty="0">
                <a:hlinkClick r:id="rId3"/>
              </a:rPr>
              <a:t>Website Builders Comparison: Find the Best Site Builder (top10bestwebsitebuilders.com) </a:t>
            </a:r>
            <a:r>
              <a:rPr lang="en-GB" b="1" i="0" dirty="0">
                <a:solidFill>
                  <a:srgbClr val="FFFFFF"/>
                </a:solidFill>
                <a:effectLst/>
                <a:latin typeface="hurmegeometricsans_no3_6"/>
              </a:rPr>
              <a:t>Builders of 2021</a:t>
            </a:r>
            <a:endParaRPr lang="en-GB" dirty="0">
              <a:solidFill>
                <a:schemeClr val="tx1"/>
              </a:solidFill>
              <a:latin typeface="hurmegeometricsans_no3_6"/>
            </a:endParaRPr>
          </a:p>
          <a:p>
            <a:pPr>
              <a:buClr>
                <a:srgbClr val="F5905D"/>
              </a:buClr>
            </a:pPr>
            <a:endParaRPr lang="en-US" dirty="0">
              <a:solidFill>
                <a:srgbClr val="1EB3DD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2D2D52-4173-4AF1-B76F-1A1A3DF3854D}"/>
              </a:ext>
            </a:extLst>
          </p:cNvPr>
          <p:cNvCxnSpPr/>
          <p:nvPr/>
        </p:nvCxnSpPr>
        <p:spPr>
          <a:xfrm>
            <a:off x="6482080" y="1960880"/>
            <a:ext cx="0" cy="397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2C228DD-7552-AA40-AB42-A8DE4A179528}"/>
              </a:ext>
            </a:extLst>
          </p:cNvPr>
          <p:cNvSpPr txBox="1"/>
          <p:nvPr/>
        </p:nvSpPr>
        <p:spPr>
          <a:xfrm>
            <a:off x="64713" y="2633173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den Artikel auf Deutsch lesen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dem übersetzten Artikel.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0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9832DE1-204C-1645-8D8D-3AEF452E94BB}"/>
              </a:ext>
            </a:extLst>
          </p:cNvPr>
          <p:cNvGrpSpPr/>
          <p:nvPr/>
        </p:nvGrpSpPr>
        <p:grpSpPr>
          <a:xfrm>
            <a:off x="244497" y="1584100"/>
            <a:ext cx="5220049" cy="4365938"/>
            <a:chOff x="4534941" y="638925"/>
            <a:chExt cx="1499470" cy="1254125"/>
          </a:xfrm>
        </p:grpSpPr>
        <p:pic>
          <p:nvPicPr>
            <p:cNvPr id="20" name="Picture 1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117A288-153C-2A4E-A2FD-60AC30370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8037" y="638925"/>
              <a:ext cx="1456374" cy="1254125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0B411CF4-F062-6C41-AFEE-B8690099A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4941" y="1045995"/>
              <a:ext cx="194895" cy="21255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7F7053-DD39-46A1-BDCD-36726C28BEE9}"/>
              </a:ext>
            </a:extLst>
          </p:cNvPr>
          <p:cNvSpPr txBox="1"/>
          <p:nvPr/>
        </p:nvSpPr>
        <p:spPr>
          <a:xfrm>
            <a:off x="5464546" y="2586360"/>
            <a:ext cx="6577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DER BETRIEB - DAS "WIE" DES GESCHÄFTSLEBENS </a:t>
            </a:r>
          </a:p>
        </p:txBody>
      </p:sp>
    </p:spTree>
    <p:extLst>
      <p:ext uri="{BB962C8B-B14F-4D97-AF65-F5344CB8AC3E}">
        <p14:creationId xmlns:p14="http://schemas.microsoft.com/office/powerpoint/2010/main" val="1134865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AC872-CB47-4587-A4F2-227CF08A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6131" y="524681"/>
            <a:ext cx="8560804" cy="864917"/>
          </a:xfrm>
        </p:spPr>
        <p:txBody>
          <a:bodyPr>
            <a:normAutofit/>
          </a:bodyPr>
          <a:lstStyle/>
          <a:p>
            <a:r>
              <a:rPr lang="en-US" sz="3200" dirty="0"/>
              <a:t>IN BETRIEB GEHEN!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9588-C799-40E8-B09A-C4E05CB9E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1499765"/>
            <a:ext cx="8817149" cy="3001108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/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/>
          </a:p>
          <a:p>
            <a:endParaRPr lang="en-US"/>
          </a:p>
        </p:txBody>
      </p:sp>
      <p:grpSp>
        <p:nvGrpSpPr>
          <p:cNvPr id="4" name="Google Shape;763;p39">
            <a:extLst>
              <a:ext uri="{FF2B5EF4-FFF2-40B4-BE49-F238E27FC236}">
                <a16:creationId xmlns:a16="http://schemas.microsoft.com/office/drawing/2014/main" id="{379A5CD4-97B6-4D4B-B033-EAE6DB2CAC69}"/>
              </a:ext>
            </a:extLst>
          </p:cNvPr>
          <p:cNvGrpSpPr/>
          <p:nvPr/>
        </p:nvGrpSpPr>
        <p:grpSpPr>
          <a:xfrm>
            <a:off x="360586" y="1092130"/>
            <a:ext cx="626387" cy="626387"/>
            <a:chOff x="6649150" y="309350"/>
            <a:chExt cx="395800" cy="395800"/>
          </a:xfrm>
        </p:grpSpPr>
        <p:sp>
          <p:nvSpPr>
            <p:cNvPr id="5" name="Google Shape;764;p39">
              <a:extLst>
                <a:ext uri="{FF2B5EF4-FFF2-40B4-BE49-F238E27FC236}">
                  <a16:creationId xmlns:a16="http://schemas.microsoft.com/office/drawing/2014/main" id="{4DA15ADE-2434-40BD-8D12-262989C3B757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5;p39">
              <a:extLst>
                <a:ext uri="{FF2B5EF4-FFF2-40B4-BE49-F238E27FC236}">
                  <a16:creationId xmlns:a16="http://schemas.microsoft.com/office/drawing/2014/main" id="{48DCD890-4602-4D5E-816A-6C92A582974D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66;p39">
              <a:extLst>
                <a:ext uri="{FF2B5EF4-FFF2-40B4-BE49-F238E27FC236}">
                  <a16:creationId xmlns:a16="http://schemas.microsoft.com/office/drawing/2014/main" id="{330D6617-4EF5-450A-9284-235FCB2A033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7;p39">
              <a:extLst>
                <a:ext uri="{FF2B5EF4-FFF2-40B4-BE49-F238E27FC236}">
                  <a16:creationId xmlns:a16="http://schemas.microsoft.com/office/drawing/2014/main" id="{8B889D76-6E25-4CE5-BB12-3BA438A0B649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8;p39">
              <a:extLst>
                <a:ext uri="{FF2B5EF4-FFF2-40B4-BE49-F238E27FC236}">
                  <a16:creationId xmlns:a16="http://schemas.microsoft.com/office/drawing/2014/main" id="{68C77E60-836F-4F89-95E6-0BB2A327E6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9;p39">
              <a:extLst>
                <a:ext uri="{FF2B5EF4-FFF2-40B4-BE49-F238E27FC236}">
                  <a16:creationId xmlns:a16="http://schemas.microsoft.com/office/drawing/2014/main" id="{0A441237-8D5B-433F-BC1B-47E60DC2B9D4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0;p39">
              <a:extLst>
                <a:ext uri="{FF2B5EF4-FFF2-40B4-BE49-F238E27FC236}">
                  <a16:creationId xmlns:a16="http://schemas.microsoft.com/office/drawing/2014/main" id="{0F424307-343F-4280-8599-35CCA60A5F6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1;p39">
              <a:extLst>
                <a:ext uri="{FF2B5EF4-FFF2-40B4-BE49-F238E27FC236}">
                  <a16:creationId xmlns:a16="http://schemas.microsoft.com/office/drawing/2014/main" id="{CA42AB9C-C8AE-4685-A856-11B329C7EA7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2;p39">
              <a:extLst>
                <a:ext uri="{FF2B5EF4-FFF2-40B4-BE49-F238E27FC236}">
                  <a16:creationId xmlns:a16="http://schemas.microsoft.com/office/drawing/2014/main" id="{A2407264-045C-4235-A90D-34962E938529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3;p39">
              <a:extLst>
                <a:ext uri="{FF2B5EF4-FFF2-40B4-BE49-F238E27FC236}">
                  <a16:creationId xmlns:a16="http://schemas.microsoft.com/office/drawing/2014/main" id="{2563786C-6653-4B77-B3BC-03798B73630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4;p39">
              <a:extLst>
                <a:ext uri="{FF2B5EF4-FFF2-40B4-BE49-F238E27FC236}">
                  <a16:creationId xmlns:a16="http://schemas.microsoft.com/office/drawing/2014/main" id="{8030AE89-EBF7-4AED-91E7-3376FA6AA9D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5;p39">
              <a:extLst>
                <a:ext uri="{FF2B5EF4-FFF2-40B4-BE49-F238E27FC236}">
                  <a16:creationId xmlns:a16="http://schemas.microsoft.com/office/drawing/2014/main" id="{11D95568-91E7-4687-BA79-BAF9D709CC54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6;p39">
              <a:extLst>
                <a:ext uri="{FF2B5EF4-FFF2-40B4-BE49-F238E27FC236}">
                  <a16:creationId xmlns:a16="http://schemas.microsoft.com/office/drawing/2014/main" id="{8225BFD2-EBDF-4187-9E05-9E26979F9AAB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7;p39">
              <a:extLst>
                <a:ext uri="{FF2B5EF4-FFF2-40B4-BE49-F238E27FC236}">
                  <a16:creationId xmlns:a16="http://schemas.microsoft.com/office/drawing/2014/main" id="{70BF5D9A-416C-4072-AEEF-8273B05FE91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8;p39">
              <a:extLst>
                <a:ext uri="{FF2B5EF4-FFF2-40B4-BE49-F238E27FC236}">
                  <a16:creationId xmlns:a16="http://schemas.microsoft.com/office/drawing/2014/main" id="{CADA39C0-C7E9-4074-A3C6-7C4B3C40954C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9;p39">
              <a:extLst>
                <a:ext uri="{FF2B5EF4-FFF2-40B4-BE49-F238E27FC236}">
                  <a16:creationId xmlns:a16="http://schemas.microsoft.com/office/drawing/2014/main" id="{86A60E23-4EC3-44D6-B143-C127C86DB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0;p39">
              <a:extLst>
                <a:ext uri="{FF2B5EF4-FFF2-40B4-BE49-F238E27FC236}">
                  <a16:creationId xmlns:a16="http://schemas.microsoft.com/office/drawing/2014/main" id="{31B8967F-BFCD-4B95-84BD-3D5143901B4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1;p39">
              <a:extLst>
                <a:ext uri="{FF2B5EF4-FFF2-40B4-BE49-F238E27FC236}">
                  <a16:creationId xmlns:a16="http://schemas.microsoft.com/office/drawing/2014/main" id="{21353678-13C1-4A1A-BC59-D000EB83CC47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2;p39">
              <a:extLst>
                <a:ext uri="{FF2B5EF4-FFF2-40B4-BE49-F238E27FC236}">
                  <a16:creationId xmlns:a16="http://schemas.microsoft.com/office/drawing/2014/main" id="{9FBFA212-348B-4622-B6B0-50EEF22783E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3;p39">
              <a:extLst>
                <a:ext uri="{FF2B5EF4-FFF2-40B4-BE49-F238E27FC236}">
                  <a16:creationId xmlns:a16="http://schemas.microsoft.com/office/drawing/2014/main" id="{DF39A439-248C-429C-B302-AB6AD3784E5D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4;p39">
              <a:extLst>
                <a:ext uri="{FF2B5EF4-FFF2-40B4-BE49-F238E27FC236}">
                  <a16:creationId xmlns:a16="http://schemas.microsoft.com/office/drawing/2014/main" id="{C1AE8F0E-E00D-4BCA-B5D3-5590443084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5;p39">
              <a:extLst>
                <a:ext uri="{FF2B5EF4-FFF2-40B4-BE49-F238E27FC236}">
                  <a16:creationId xmlns:a16="http://schemas.microsoft.com/office/drawing/2014/main" id="{1FB756D9-8AF2-4E37-B328-B4537F42FCC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6;p39">
              <a:extLst>
                <a:ext uri="{FF2B5EF4-FFF2-40B4-BE49-F238E27FC236}">
                  <a16:creationId xmlns:a16="http://schemas.microsoft.com/office/drawing/2014/main" id="{688B5740-9823-4533-824F-935F8BE2D06F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15DD48-B7D4-4288-BBFC-E4C013775A8A}"/>
              </a:ext>
            </a:extLst>
          </p:cNvPr>
          <p:cNvSpPr txBox="1">
            <a:spLocks/>
          </p:cNvSpPr>
          <p:nvPr/>
        </p:nvSpPr>
        <p:spPr>
          <a:xfrm>
            <a:off x="1636131" y="1365799"/>
            <a:ext cx="7193833" cy="3245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Dies ist der </a:t>
            </a:r>
            <a:r>
              <a:rPr lang="en-US" dirty="0" err="1"/>
              <a:t>praktische</a:t>
            </a:r>
            <a:r>
              <a:rPr lang="en-US" dirty="0"/>
              <a:t> Teil </a:t>
            </a:r>
            <a:r>
              <a:rPr lang="en-US" dirty="0" err="1"/>
              <a:t>deiner</a:t>
            </a:r>
            <a:r>
              <a:rPr lang="en-US" dirty="0"/>
              <a:t> </a:t>
            </a:r>
            <a:r>
              <a:rPr lang="en-US" dirty="0" err="1"/>
              <a:t>Geschäftsplanung</a:t>
            </a:r>
            <a:r>
              <a:rPr lang="en-US" dirty="0"/>
              <a:t>, der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BETRIEB </a:t>
            </a:r>
            <a:r>
              <a:rPr lang="en-US" dirty="0" err="1"/>
              <a:t>befasst</a:t>
            </a:r>
            <a:r>
              <a:rPr lang="en-US" dirty="0"/>
              <a:t> - den </a:t>
            </a:r>
            <a:r>
              <a:rPr lang="en-US" dirty="0" err="1"/>
              <a:t>physischen</a:t>
            </a:r>
            <a:r>
              <a:rPr lang="en-US" dirty="0"/>
              <a:t> </a:t>
            </a:r>
            <a:r>
              <a:rPr lang="en-US" dirty="0" err="1"/>
              <a:t>Notwendigkeiten</a:t>
            </a:r>
            <a:r>
              <a:rPr lang="en-US" dirty="0"/>
              <a:t> </a:t>
            </a:r>
            <a:r>
              <a:rPr lang="en-US" dirty="0" err="1"/>
              <a:t>deines</a:t>
            </a:r>
            <a:r>
              <a:rPr lang="en-US" dirty="0"/>
              <a:t> </a:t>
            </a:r>
            <a:r>
              <a:rPr lang="en-US" dirty="0" err="1"/>
              <a:t>Geschäftsbetriebs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z. B. </a:t>
            </a:r>
            <a:r>
              <a:rPr lang="en-US" dirty="0" err="1"/>
              <a:t>deinem</a:t>
            </a:r>
            <a:r>
              <a:rPr lang="en-US" dirty="0"/>
              <a:t> </a:t>
            </a:r>
            <a:r>
              <a:rPr lang="en-US" dirty="0" err="1"/>
              <a:t>physischen</a:t>
            </a:r>
            <a:r>
              <a:rPr lang="en-US" dirty="0"/>
              <a:t> </a:t>
            </a:r>
            <a:r>
              <a:rPr lang="en-US" dirty="0" err="1"/>
              <a:t>Standort</a:t>
            </a:r>
            <a:r>
              <a:rPr lang="en-US" dirty="0"/>
              <a:t>, </a:t>
            </a:r>
            <a:r>
              <a:rPr lang="en-US" dirty="0" err="1"/>
              <a:t>deinen</a:t>
            </a:r>
            <a:r>
              <a:rPr lang="en-US" dirty="0"/>
              <a:t> </a:t>
            </a:r>
            <a:r>
              <a:rPr lang="en-US" dirty="0" err="1"/>
              <a:t>Räumlichkeiten</a:t>
            </a:r>
            <a:r>
              <a:rPr lang="en-US" dirty="0"/>
              <a:t> und </a:t>
            </a:r>
            <a:r>
              <a:rPr lang="en-US" dirty="0" err="1"/>
              <a:t>deiner</a:t>
            </a:r>
            <a:r>
              <a:rPr lang="en-US" dirty="0"/>
              <a:t> </a:t>
            </a:r>
            <a:r>
              <a:rPr lang="en-US" dirty="0" err="1"/>
              <a:t>Ausstattung</a:t>
            </a:r>
            <a:r>
              <a:rPr lang="en-US" dirty="0"/>
              <a:t>. </a:t>
            </a:r>
            <a:endParaRPr lang="bs-Latn-BA" dirty="0"/>
          </a:p>
          <a:p>
            <a:r>
              <a:rPr lang="en-US" dirty="0"/>
              <a:t>Du </a:t>
            </a:r>
            <a:r>
              <a:rPr lang="en-US" dirty="0" err="1"/>
              <a:t>musst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Dinge </a:t>
            </a:r>
            <a:r>
              <a:rPr lang="en-US" dirty="0" err="1"/>
              <a:t>berücksichtigen</a:t>
            </a:r>
            <a:r>
              <a:rPr lang="en-US" dirty="0"/>
              <a:t> und </a:t>
            </a:r>
            <a:r>
              <a:rPr lang="en-US" dirty="0" err="1"/>
              <a:t>entscheiden</a:t>
            </a:r>
            <a:r>
              <a:rPr lang="en-US" dirty="0"/>
              <a:t>, von der </a:t>
            </a:r>
            <a:r>
              <a:rPr lang="en-US" dirty="0" err="1"/>
              <a:t>Beschaffung</a:t>
            </a:r>
            <a:r>
              <a:rPr lang="en-US" dirty="0"/>
              <a:t> der </a:t>
            </a:r>
            <a:r>
              <a:rPr lang="en-US" dirty="0" err="1"/>
              <a:t>Materialien</a:t>
            </a:r>
            <a:r>
              <a:rPr lang="en-US" dirty="0"/>
              <a:t> und </a:t>
            </a:r>
            <a:r>
              <a:rPr lang="en-US" dirty="0" err="1"/>
              <a:t>Lagermöglichkeiten</a:t>
            </a:r>
            <a:r>
              <a:rPr lang="en-US" dirty="0"/>
              <a:t> bis </a:t>
            </a:r>
            <a:r>
              <a:rPr lang="en-US" dirty="0" err="1"/>
              <a:t>hin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Planung</a:t>
            </a:r>
            <a:r>
              <a:rPr lang="en-US" dirty="0"/>
              <a:t> </a:t>
            </a:r>
            <a:r>
              <a:rPr lang="en-US" dirty="0" err="1"/>
              <a:t>dessen</a:t>
            </a:r>
            <a:r>
              <a:rPr lang="en-US" dirty="0"/>
              <a:t>, was in </a:t>
            </a:r>
            <a:r>
              <a:rPr lang="en-US" dirty="0" err="1"/>
              <a:t>deinem</a:t>
            </a:r>
            <a:r>
              <a:rPr lang="en-US" dirty="0"/>
              <a:t> </a:t>
            </a:r>
            <a:r>
              <a:rPr lang="en-US" dirty="0" err="1"/>
              <a:t>Fertigungs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Dienstleistungsprozess</a:t>
            </a:r>
            <a:r>
              <a:rPr lang="en-US" dirty="0"/>
              <a:t> </a:t>
            </a:r>
            <a:r>
              <a:rPr lang="en-US" dirty="0" err="1"/>
              <a:t>benötigt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Abschnitt</a:t>
            </a:r>
            <a:r>
              <a:rPr lang="en-US" dirty="0"/>
              <a:t> </a:t>
            </a:r>
            <a:r>
              <a:rPr lang="en-US" dirty="0" err="1"/>
              <a:t>gehen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 die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, die du </a:t>
            </a:r>
            <a:r>
              <a:rPr lang="en-US" dirty="0" err="1"/>
              <a:t>bedenken</a:t>
            </a:r>
            <a:r>
              <a:rPr lang="en-US" dirty="0"/>
              <a:t> </a:t>
            </a:r>
            <a:r>
              <a:rPr lang="en-US" dirty="0" err="1"/>
              <a:t>musst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32" name="Picture 3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4B168C-C5E8-4C6C-AFDB-BEF5FD2B9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0" t="16257" r="16416" b="18081"/>
          <a:stretch/>
        </p:blipFill>
        <p:spPr>
          <a:xfrm>
            <a:off x="8213873" y="2232025"/>
            <a:ext cx="3996853" cy="29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0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49126-DE6B-4817-8188-35B8AE6A5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914" y="537389"/>
            <a:ext cx="8252810" cy="697353"/>
          </a:xfrm>
        </p:spPr>
        <p:txBody>
          <a:bodyPr>
            <a:noAutofit/>
          </a:bodyPr>
          <a:lstStyle/>
          <a:p>
            <a:r>
              <a:rPr lang="en-US" sz="3200"/>
              <a:t>WAS BRAUCHST DU FÜR EINEN </a:t>
            </a:r>
            <a:r>
              <a:rPr lang="en-US" sz="3200" b="1"/>
              <a:t>GESCHÄFTSSTANDORT</a:t>
            </a:r>
            <a:r>
              <a:rPr lang="en-US" sz="3200"/>
              <a:t>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D2579-D4CF-40FA-85FC-725DA0268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7914" y="1720736"/>
            <a:ext cx="8936726" cy="300110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>
                <a:solidFill>
                  <a:schemeClr val="tx1"/>
                </a:solidFill>
              </a:rPr>
              <a:t>Welche Art von </a:t>
            </a:r>
            <a:r>
              <a:rPr lang="en-US" dirty="0" err="1">
                <a:solidFill>
                  <a:schemeClr val="tx1"/>
                </a:solidFill>
              </a:rPr>
              <a:t>Räumlichkeiten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Unternehmen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Bezug</a:t>
            </a:r>
            <a:r>
              <a:rPr lang="en-US" dirty="0">
                <a:solidFill>
                  <a:schemeClr val="tx1"/>
                </a:solidFill>
              </a:rPr>
              <a:t> auf die </a:t>
            </a:r>
            <a:r>
              <a:rPr lang="en-US" dirty="0" err="1">
                <a:solidFill>
                  <a:schemeClr val="tx1"/>
                </a:solidFill>
              </a:rPr>
              <a:t>Größe</a:t>
            </a:r>
            <a:r>
              <a:rPr lang="en-US" dirty="0">
                <a:solidFill>
                  <a:schemeClr val="tx1"/>
                </a:solidFill>
              </a:rPr>
              <a:t> und Lage </a:t>
            </a:r>
            <a:r>
              <a:rPr lang="en-US" dirty="0" err="1">
                <a:solidFill>
                  <a:schemeClr val="tx1"/>
                </a:solidFill>
              </a:rPr>
              <a:t>benötigen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 err="1">
                <a:solidFill>
                  <a:schemeClr val="tx1"/>
                </a:solidFill>
              </a:rPr>
              <a:t>Überlege</a:t>
            </a:r>
            <a:r>
              <a:rPr lang="en-US" dirty="0">
                <a:solidFill>
                  <a:schemeClr val="tx1"/>
                </a:solidFill>
              </a:rPr>
              <a:t>, was du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Arbeitsablauf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brauchst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Wirst</a:t>
            </a:r>
            <a:r>
              <a:rPr lang="en-US" dirty="0">
                <a:solidFill>
                  <a:schemeClr val="tx1"/>
                </a:solidFill>
              </a:rPr>
              <a:t> du von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Hause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arbeiten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Räume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mieten</a:t>
            </a:r>
            <a:r>
              <a:rPr lang="en-US" dirty="0">
                <a:solidFill>
                  <a:schemeClr val="tx1"/>
                </a:solidFill>
              </a:rPr>
              <a:t>, und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welchen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Kosten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 err="1">
                <a:solidFill>
                  <a:schemeClr val="tx1"/>
                </a:solidFill>
              </a:rPr>
              <a:t>Welche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Mietverträge</a:t>
            </a:r>
            <a:r>
              <a:rPr lang="en-US" dirty="0">
                <a:solidFill>
                  <a:schemeClr val="tx1"/>
                </a:solidFill>
              </a:rPr>
              <a:t> sind </a:t>
            </a:r>
            <a:r>
              <a:rPr lang="en-US" dirty="0" err="1">
                <a:solidFill>
                  <a:schemeClr val="tx1"/>
                </a:solidFill>
              </a:rPr>
              <a:t>damit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verbunden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 err="1">
                <a:solidFill>
                  <a:schemeClr val="tx1"/>
                </a:solidFill>
              </a:rPr>
              <a:t>Vergiss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dass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Kosten</a:t>
            </a:r>
            <a:r>
              <a:rPr lang="en-US" dirty="0">
                <a:solidFill>
                  <a:schemeClr val="tx1"/>
                </a:solidFill>
              </a:rPr>
              <a:t> mehr </a:t>
            </a:r>
            <a:r>
              <a:rPr lang="en-US" dirty="0" err="1">
                <a:solidFill>
                  <a:schemeClr val="tx1"/>
                </a:solidFill>
              </a:rPr>
              <a:t>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Miete</a:t>
            </a:r>
            <a:r>
              <a:rPr lang="en-US" dirty="0">
                <a:solidFill>
                  <a:schemeClr val="tx1"/>
                </a:solidFill>
              </a:rPr>
              <a:t> sind. Du </a:t>
            </a:r>
            <a:r>
              <a:rPr lang="en-US" dirty="0" err="1">
                <a:solidFill>
                  <a:schemeClr val="tx1"/>
                </a:solidFill>
              </a:rPr>
              <a:t>musst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an </a:t>
            </a:r>
            <a:r>
              <a:rPr lang="en-US" dirty="0" err="1">
                <a:solidFill>
                  <a:schemeClr val="tx1"/>
                </a:solidFill>
              </a:rPr>
              <a:t>Wartung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Nebenkosten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Grundsteuern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Versicherungen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Umbauten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usw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denken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Benötigst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mehrere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Standorte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Standorte</a:t>
            </a:r>
            <a:r>
              <a:rPr lang="en-US" dirty="0">
                <a:solidFill>
                  <a:schemeClr val="tx1"/>
                </a:solidFill>
              </a:rPr>
              <a:t>, die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bestimmte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Zwecke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ausgelegt</a:t>
            </a:r>
            <a:r>
              <a:rPr lang="en-US" dirty="0">
                <a:solidFill>
                  <a:schemeClr val="tx1"/>
                </a:solidFill>
              </a:rPr>
              <a:t> sind,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z. B.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Werkstatt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Fertigung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Verwaltungsbüro</a:t>
            </a:r>
            <a:r>
              <a:rPr lang="en-US" dirty="0">
                <a:solidFill>
                  <a:schemeClr val="tx1"/>
                </a:solidFill>
              </a:rPr>
              <a:t> und/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Einzelhandelsstandort</a:t>
            </a:r>
            <a:r>
              <a:rPr lang="en-US" dirty="0">
                <a:solidFill>
                  <a:schemeClr val="tx1"/>
                </a:solidFill>
              </a:rPr>
              <a:t>? </a:t>
            </a:r>
            <a:endParaRPr lang="en-IE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Zugang</a:t>
            </a:r>
            <a:r>
              <a:rPr lang="en-US" dirty="0">
                <a:solidFill>
                  <a:schemeClr val="tx1"/>
                </a:solidFill>
              </a:rPr>
              <a:t>: Welche Art von </a:t>
            </a:r>
            <a:r>
              <a:rPr lang="en-US" dirty="0" err="1">
                <a:solidFill>
                  <a:schemeClr val="tx1"/>
                </a:solidFill>
              </a:rPr>
              <a:t>Zugang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benötigst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Standort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 err="1">
                <a:solidFill>
                  <a:schemeClr val="tx1"/>
                </a:solidFill>
              </a:rPr>
              <a:t>Bedenke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Geschäft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erreichen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werden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Brauchst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beispielsweise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leicht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zugänglichen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Eingang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Google Shape;482;p39">
            <a:extLst>
              <a:ext uri="{FF2B5EF4-FFF2-40B4-BE49-F238E27FC236}">
                <a16:creationId xmlns:a16="http://schemas.microsoft.com/office/drawing/2014/main" id="{0E430D4A-780F-49A2-9079-062733163727}"/>
              </a:ext>
            </a:extLst>
          </p:cNvPr>
          <p:cNvSpPr/>
          <p:nvPr/>
        </p:nvSpPr>
        <p:spPr>
          <a:xfrm>
            <a:off x="264325" y="1036426"/>
            <a:ext cx="784187" cy="68431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786D0F-BD08-479A-8A5A-0417D2BDAA2F}"/>
              </a:ext>
            </a:extLst>
          </p:cNvPr>
          <p:cNvSpPr txBox="1">
            <a:spLocks/>
          </p:cNvSpPr>
          <p:nvPr/>
        </p:nvSpPr>
        <p:spPr>
          <a:xfrm>
            <a:off x="324192" y="2812436"/>
            <a:ext cx="664452" cy="509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40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F1827-4A44-44C7-9A22-F54FDB11D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3491" y="116981"/>
            <a:ext cx="8799405" cy="697353"/>
          </a:xfrm>
        </p:spPr>
        <p:txBody>
          <a:bodyPr>
            <a:noAutofit/>
          </a:bodyPr>
          <a:lstStyle/>
          <a:p>
            <a:r>
              <a:rPr lang="en-US" sz="3200"/>
              <a:t>Einige Optionen </a:t>
            </a:r>
            <a:r>
              <a:rPr lang="en-US" sz="3200" err="1"/>
              <a:t>für</a:t>
            </a:r>
            <a:r>
              <a:rPr lang="en-US" sz="3200"/>
              <a:t> </a:t>
            </a:r>
            <a:r>
              <a:rPr lang="en-US" sz="3200" err="1"/>
              <a:t>deinen</a:t>
            </a:r>
            <a:r>
              <a:rPr lang="en-US" sz="3200"/>
              <a:t> </a:t>
            </a:r>
            <a:r>
              <a:rPr lang="en-US" sz="3200" err="1"/>
              <a:t>Unternehmenssitz</a:t>
            </a:r>
            <a:br>
              <a:rPr lang="en-US" sz="3200"/>
            </a:br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570A7-E7B1-4817-B763-D69919088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8192" y="673056"/>
            <a:ext cx="9637190" cy="565987"/>
          </a:xfrm>
        </p:spPr>
        <p:txBody>
          <a:bodyPr/>
          <a:lstStyle/>
          <a:p>
            <a:r>
              <a:rPr kumimoji="1" lang="en-IE" altLang="ja-JP" sz="2400" i="1">
                <a:solidFill>
                  <a:srgbClr val="003841"/>
                </a:solidFill>
                <a:latin typeface="Calibri" charset="0"/>
                <a:ea typeface="MS PGothic" charset="-128"/>
              </a:rPr>
              <a:t>Geschäftsräume und </a:t>
            </a:r>
            <a:r>
              <a:rPr kumimoji="1" lang="de-DE" altLang="ja-JP" sz="2400" i="1">
                <a:solidFill>
                  <a:srgbClr val="003841"/>
                </a:solidFill>
                <a:latin typeface="Calibri" charset="0"/>
                <a:ea typeface="MS PGothic" charset="-128"/>
              </a:rPr>
              <a:t>Arbeitsgemeinschaften</a:t>
            </a:r>
            <a:endParaRPr kumimoji="1" lang="ja-JP" altLang="en-US" sz="2400" i="1">
              <a:solidFill>
                <a:srgbClr val="003841"/>
              </a:solidFill>
              <a:latin typeface="Calibri" charset="0"/>
              <a:ea typeface="MS PGothic" charset="-128"/>
            </a:endParaRPr>
          </a:p>
          <a:p>
            <a:endParaRPr lang="en-US"/>
          </a:p>
        </p:txBody>
      </p:sp>
      <p:sp>
        <p:nvSpPr>
          <p:cNvPr id="5" name="Freeform: Shape 35">
            <a:extLst>
              <a:ext uri="{FF2B5EF4-FFF2-40B4-BE49-F238E27FC236}">
                <a16:creationId xmlns:a16="http://schemas.microsoft.com/office/drawing/2014/main" id="{CB002B74-C98F-44F6-80F0-2E4B609D8096}"/>
              </a:ext>
            </a:extLst>
          </p:cNvPr>
          <p:cNvSpPr/>
          <p:nvPr/>
        </p:nvSpPr>
        <p:spPr>
          <a:xfrm>
            <a:off x="10314833" y="1368289"/>
            <a:ext cx="749619" cy="569214"/>
          </a:xfrm>
          <a:custGeom>
            <a:avLst/>
            <a:gdLst>
              <a:gd name="connsiteX0" fmla="*/ 0 w 999492"/>
              <a:gd name="connsiteY0" fmla="*/ 0 h 754388"/>
              <a:gd name="connsiteX1" fmla="*/ 999492 w 999492"/>
              <a:gd name="connsiteY1" fmla="*/ 0 h 754388"/>
              <a:gd name="connsiteX2" fmla="*/ 318651 w 999492"/>
              <a:gd name="connsiteY2" fmla="*/ 754339 h 754388"/>
              <a:gd name="connsiteX3" fmla="*/ 317688 w 999492"/>
              <a:gd name="connsiteY3" fmla="*/ 754388 h 754388"/>
              <a:gd name="connsiteX4" fmla="*/ 0 w 999492"/>
              <a:gd name="connsiteY4" fmla="*/ 754388 h 7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92" h="754388">
                <a:moveTo>
                  <a:pt x="0" y="0"/>
                </a:moveTo>
                <a:lnTo>
                  <a:pt x="999492" y="0"/>
                </a:lnTo>
                <a:cubicBezTo>
                  <a:pt x="999492" y="392903"/>
                  <a:pt x="700384" y="715544"/>
                  <a:pt x="318651" y="754339"/>
                </a:cubicBezTo>
                <a:lnTo>
                  <a:pt x="317688" y="754388"/>
                </a:lnTo>
                <a:lnTo>
                  <a:pt x="0" y="754388"/>
                </a:lnTo>
                <a:close/>
              </a:path>
            </a:pathLst>
          </a:custGeom>
          <a:solidFill>
            <a:srgbClr val="F5905D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A9F2DD26-6BC8-461F-81A8-ACB0BA839C24}"/>
              </a:ext>
            </a:extLst>
          </p:cNvPr>
          <p:cNvSpPr/>
          <p:nvPr/>
        </p:nvSpPr>
        <p:spPr>
          <a:xfrm>
            <a:off x="8197357" y="1368289"/>
            <a:ext cx="2200720" cy="569214"/>
          </a:xfrm>
          <a:prstGeom prst="rect">
            <a:avLst/>
          </a:prstGeom>
          <a:solidFill>
            <a:srgbClr val="F5905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rgbClr val="56C6E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F79B9-2D37-4CEE-B730-56B7D1E0949D}"/>
              </a:ext>
            </a:extLst>
          </p:cNvPr>
          <p:cNvSpPr txBox="1"/>
          <p:nvPr/>
        </p:nvSpPr>
        <p:spPr>
          <a:xfrm>
            <a:off x="8334406" y="1395680"/>
            <a:ext cx="31177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</a:rPr>
              <a:t>Pop-Up Flächen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98B718-F30A-4ED9-8A13-05DC4A2F4A70}"/>
              </a:ext>
            </a:extLst>
          </p:cNvPr>
          <p:cNvCxnSpPr>
            <a:cxnSpLocks/>
          </p:cNvCxnSpPr>
          <p:nvPr/>
        </p:nvCxnSpPr>
        <p:spPr>
          <a:xfrm>
            <a:off x="8197357" y="1395680"/>
            <a:ext cx="0" cy="3713197"/>
          </a:xfrm>
          <a:prstGeom prst="line">
            <a:avLst/>
          </a:prstGeom>
          <a:ln w="28575">
            <a:solidFill>
              <a:srgbClr val="F59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325C123A-484D-413F-B884-6F6C09CF0904}"/>
              </a:ext>
            </a:extLst>
          </p:cNvPr>
          <p:cNvSpPr/>
          <p:nvPr/>
        </p:nvSpPr>
        <p:spPr>
          <a:xfrm rot="11174232">
            <a:off x="8193029" y="4356697"/>
            <a:ext cx="1200058" cy="1236450"/>
          </a:xfrm>
          <a:prstGeom prst="arc">
            <a:avLst>
              <a:gd name="adj1" fmla="val 16200000"/>
              <a:gd name="adj2" fmla="val 20593109"/>
            </a:avLst>
          </a:prstGeom>
          <a:solidFill>
            <a:schemeClr val="bg1"/>
          </a:solidFill>
          <a:ln w="28575">
            <a:solidFill>
              <a:srgbClr val="F590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CDB062-7B39-4AF7-8822-744151E6BE6B}"/>
              </a:ext>
            </a:extLst>
          </p:cNvPr>
          <p:cNvSpPr/>
          <p:nvPr/>
        </p:nvSpPr>
        <p:spPr>
          <a:xfrm>
            <a:off x="8654940" y="5530562"/>
            <a:ext cx="125440" cy="125440"/>
          </a:xfrm>
          <a:prstGeom prst="ellipse">
            <a:avLst/>
          </a:prstGeom>
          <a:solidFill>
            <a:srgbClr val="F59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35">
            <a:extLst>
              <a:ext uri="{FF2B5EF4-FFF2-40B4-BE49-F238E27FC236}">
                <a16:creationId xmlns:a16="http://schemas.microsoft.com/office/drawing/2014/main" id="{CBA682D0-5D98-44E5-A805-04AF7D15B8AD}"/>
              </a:ext>
            </a:extLst>
          </p:cNvPr>
          <p:cNvSpPr/>
          <p:nvPr/>
        </p:nvSpPr>
        <p:spPr>
          <a:xfrm>
            <a:off x="6043350" y="1368289"/>
            <a:ext cx="749619" cy="569214"/>
          </a:xfrm>
          <a:custGeom>
            <a:avLst/>
            <a:gdLst>
              <a:gd name="connsiteX0" fmla="*/ 0 w 999492"/>
              <a:gd name="connsiteY0" fmla="*/ 0 h 754388"/>
              <a:gd name="connsiteX1" fmla="*/ 999492 w 999492"/>
              <a:gd name="connsiteY1" fmla="*/ 0 h 754388"/>
              <a:gd name="connsiteX2" fmla="*/ 318651 w 999492"/>
              <a:gd name="connsiteY2" fmla="*/ 754339 h 754388"/>
              <a:gd name="connsiteX3" fmla="*/ 317688 w 999492"/>
              <a:gd name="connsiteY3" fmla="*/ 754388 h 754388"/>
              <a:gd name="connsiteX4" fmla="*/ 0 w 999492"/>
              <a:gd name="connsiteY4" fmla="*/ 754388 h 7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92" h="754388">
                <a:moveTo>
                  <a:pt x="0" y="0"/>
                </a:moveTo>
                <a:lnTo>
                  <a:pt x="999492" y="0"/>
                </a:lnTo>
                <a:cubicBezTo>
                  <a:pt x="999492" y="392903"/>
                  <a:pt x="700384" y="715544"/>
                  <a:pt x="318651" y="754339"/>
                </a:cubicBezTo>
                <a:lnTo>
                  <a:pt x="317688" y="754388"/>
                </a:lnTo>
                <a:lnTo>
                  <a:pt x="0" y="754388"/>
                </a:lnTo>
                <a:close/>
              </a:path>
            </a:pathLst>
          </a:custGeom>
          <a:solidFill>
            <a:srgbClr val="56C6E5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B1FD3-AD78-4DB0-BA1D-088C9C7A5323}"/>
              </a:ext>
            </a:extLst>
          </p:cNvPr>
          <p:cNvSpPr txBox="1"/>
          <p:nvPr/>
        </p:nvSpPr>
        <p:spPr>
          <a:xfrm>
            <a:off x="4650523" y="2024256"/>
            <a:ext cx="3472793" cy="175432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fontAlgn="base"/>
            <a:r>
              <a:rPr lang="en-IE" dirty="0" err="1">
                <a:solidFill>
                  <a:srgbClr val="003841"/>
                </a:solidFill>
              </a:rPr>
              <a:t>Beliebt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für</a:t>
            </a:r>
            <a:r>
              <a:rPr lang="en-IE" dirty="0">
                <a:solidFill>
                  <a:srgbClr val="003841"/>
                </a:solidFill>
              </a:rPr>
              <a:t> Start-ups, um </a:t>
            </a:r>
            <a:r>
              <a:rPr lang="en-IE" dirty="0" err="1">
                <a:solidFill>
                  <a:srgbClr val="003841"/>
                </a:solidFill>
              </a:rPr>
              <a:t>mit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seriösen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Adressen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wie</a:t>
            </a:r>
            <a:r>
              <a:rPr lang="en-IE" dirty="0">
                <a:solidFill>
                  <a:srgbClr val="003841"/>
                </a:solidFill>
              </a:rPr>
              <a:t> z. B. The Food Hub in </a:t>
            </a:r>
            <a:r>
              <a:rPr lang="en-IE" dirty="0" err="1">
                <a:solidFill>
                  <a:srgbClr val="003841"/>
                </a:solidFill>
              </a:rPr>
              <a:t>Verbindung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gebracht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zu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werden</a:t>
            </a:r>
            <a:r>
              <a:rPr lang="en-IE" dirty="0">
                <a:solidFill>
                  <a:srgbClr val="003841"/>
                </a:solidFill>
              </a:rPr>
              <a:t>. </a:t>
            </a:r>
            <a:r>
              <a:rPr lang="en-IE" dirty="0" err="1">
                <a:solidFill>
                  <a:srgbClr val="003841"/>
                </a:solidFill>
              </a:rPr>
              <a:t>Hilft</a:t>
            </a:r>
            <a:r>
              <a:rPr lang="en-IE" dirty="0">
                <a:solidFill>
                  <a:srgbClr val="003841"/>
                </a:solidFill>
              </a:rPr>
              <a:t>, </a:t>
            </a:r>
            <a:r>
              <a:rPr lang="en-IE" dirty="0" err="1">
                <a:solidFill>
                  <a:srgbClr val="003841"/>
                </a:solidFill>
              </a:rPr>
              <a:t>Vertrauen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bei</a:t>
            </a:r>
            <a:r>
              <a:rPr lang="en-IE" dirty="0">
                <a:solidFill>
                  <a:srgbClr val="003841"/>
                </a:solidFill>
              </a:rPr>
              <a:t> den </a:t>
            </a:r>
            <a:r>
              <a:rPr lang="en-IE" dirty="0" err="1">
                <a:solidFill>
                  <a:srgbClr val="003841"/>
                </a:solidFill>
              </a:rPr>
              <a:t>Kunden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zu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schaffen</a:t>
            </a:r>
            <a:r>
              <a:rPr lang="en-IE" dirty="0">
                <a:solidFill>
                  <a:srgbClr val="003841"/>
                </a:solidFill>
              </a:rPr>
              <a:t>, und </a:t>
            </a:r>
            <a:r>
              <a:rPr lang="en-IE" dirty="0" err="1">
                <a:solidFill>
                  <a:srgbClr val="003841"/>
                </a:solidFill>
              </a:rPr>
              <a:t>senkt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auch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sofort</a:t>
            </a:r>
            <a:r>
              <a:rPr lang="en-IE" dirty="0">
                <a:solidFill>
                  <a:srgbClr val="003841"/>
                </a:solidFill>
              </a:rPr>
              <a:t> die </a:t>
            </a:r>
            <a:r>
              <a:rPr lang="en-IE" dirty="0" err="1">
                <a:solidFill>
                  <a:srgbClr val="003841"/>
                </a:solidFill>
              </a:rPr>
              <a:t>Gemeinkosten</a:t>
            </a:r>
            <a:r>
              <a:rPr lang="en-IE" dirty="0">
                <a:solidFill>
                  <a:srgbClr val="003841"/>
                </a:solidFill>
              </a:rPr>
              <a:t> </a:t>
            </a: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B9EA6D63-6567-4670-AE33-7A234D2C3E00}"/>
              </a:ext>
            </a:extLst>
          </p:cNvPr>
          <p:cNvSpPr/>
          <p:nvPr/>
        </p:nvSpPr>
        <p:spPr>
          <a:xfrm>
            <a:off x="4353385" y="1368289"/>
            <a:ext cx="1769809" cy="569214"/>
          </a:xfrm>
          <a:prstGeom prst="rect">
            <a:avLst/>
          </a:prstGeom>
          <a:solidFill>
            <a:srgbClr val="56C6E5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F2A46-4888-4F74-B1D6-F4E53AA90ACA}"/>
              </a:ext>
            </a:extLst>
          </p:cNvPr>
          <p:cNvSpPr txBox="1"/>
          <p:nvPr/>
        </p:nvSpPr>
        <p:spPr>
          <a:xfrm>
            <a:off x="4389256" y="1410937"/>
            <a:ext cx="31177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</a:rPr>
              <a:t>Virtuelles Büro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EEDBAA-451B-4D7D-BD49-6AAF2755112E}"/>
              </a:ext>
            </a:extLst>
          </p:cNvPr>
          <p:cNvCxnSpPr>
            <a:cxnSpLocks/>
          </p:cNvCxnSpPr>
          <p:nvPr/>
        </p:nvCxnSpPr>
        <p:spPr>
          <a:xfrm>
            <a:off x="4353385" y="1368289"/>
            <a:ext cx="0" cy="3289326"/>
          </a:xfrm>
          <a:prstGeom prst="line">
            <a:avLst/>
          </a:prstGeom>
          <a:ln w="28575">
            <a:solidFill>
              <a:srgbClr val="56C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8222AE07-1BA9-40F7-B6EF-0B433D9A27A5}"/>
              </a:ext>
            </a:extLst>
          </p:cNvPr>
          <p:cNvSpPr/>
          <p:nvPr/>
        </p:nvSpPr>
        <p:spPr>
          <a:xfrm rot="11174232">
            <a:off x="4349635" y="3918205"/>
            <a:ext cx="1200058" cy="1236450"/>
          </a:xfrm>
          <a:prstGeom prst="arc">
            <a:avLst>
              <a:gd name="adj1" fmla="val 16200000"/>
              <a:gd name="adj2" fmla="val 20593109"/>
            </a:avLst>
          </a:prstGeom>
          <a:solidFill>
            <a:schemeClr val="bg1"/>
          </a:solidFill>
          <a:ln w="28575">
            <a:solidFill>
              <a:srgbClr val="56C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B0AFB2-D888-48F7-9949-117539164624}"/>
              </a:ext>
            </a:extLst>
          </p:cNvPr>
          <p:cNvSpPr/>
          <p:nvPr/>
        </p:nvSpPr>
        <p:spPr>
          <a:xfrm>
            <a:off x="4810968" y="5079300"/>
            <a:ext cx="125440" cy="125440"/>
          </a:xfrm>
          <a:prstGeom prst="ellipse">
            <a:avLst/>
          </a:prstGeom>
          <a:solidFill>
            <a:srgbClr val="56C6E5"/>
          </a:solidFill>
          <a:ln>
            <a:solidFill>
              <a:srgbClr val="56C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35">
            <a:extLst>
              <a:ext uri="{FF2B5EF4-FFF2-40B4-BE49-F238E27FC236}">
                <a16:creationId xmlns:a16="http://schemas.microsoft.com/office/drawing/2014/main" id="{5A5F6ACE-7F50-4880-B1DE-A95F9F76755D}"/>
              </a:ext>
            </a:extLst>
          </p:cNvPr>
          <p:cNvSpPr/>
          <p:nvPr/>
        </p:nvSpPr>
        <p:spPr>
          <a:xfrm>
            <a:off x="2603383" y="1353316"/>
            <a:ext cx="749619" cy="569214"/>
          </a:xfrm>
          <a:custGeom>
            <a:avLst/>
            <a:gdLst>
              <a:gd name="connsiteX0" fmla="*/ 0 w 999492"/>
              <a:gd name="connsiteY0" fmla="*/ 0 h 754388"/>
              <a:gd name="connsiteX1" fmla="*/ 999492 w 999492"/>
              <a:gd name="connsiteY1" fmla="*/ 0 h 754388"/>
              <a:gd name="connsiteX2" fmla="*/ 318651 w 999492"/>
              <a:gd name="connsiteY2" fmla="*/ 754339 h 754388"/>
              <a:gd name="connsiteX3" fmla="*/ 317688 w 999492"/>
              <a:gd name="connsiteY3" fmla="*/ 754388 h 754388"/>
              <a:gd name="connsiteX4" fmla="*/ 0 w 999492"/>
              <a:gd name="connsiteY4" fmla="*/ 754388 h 7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92" h="754388">
                <a:moveTo>
                  <a:pt x="0" y="0"/>
                </a:moveTo>
                <a:lnTo>
                  <a:pt x="999492" y="0"/>
                </a:lnTo>
                <a:cubicBezTo>
                  <a:pt x="999492" y="392903"/>
                  <a:pt x="700384" y="715544"/>
                  <a:pt x="318651" y="754339"/>
                </a:cubicBezTo>
                <a:lnTo>
                  <a:pt x="317688" y="754388"/>
                </a:lnTo>
                <a:lnTo>
                  <a:pt x="0" y="754388"/>
                </a:lnTo>
                <a:close/>
              </a:path>
            </a:pathLst>
          </a:custGeom>
          <a:solidFill>
            <a:srgbClr val="D477B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EDD94-004E-4BE8-9415-2006F2C0D631}"/>
              </a:ext>
            </a:extLst>
          </p:cNvPr>
          <p:cNvSpPr txBox="1"/>
          <p:nvPr/>
        </p:nvSpPr>
        <p:spPr>
          <a:xfrm>
            <a:off x="842423" y="2009283"/>
            <a:ext cx="3213822" cy="258532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fontAlgn="base"/>
            <a:r>
              <a:rPr lang="en-IE" dirty="0">
                <a:solidFill>
                  <a:srgbClr val="003841"/>
                </a:solidFill>
              </a:rPr>
              <a:t>Eine flexible </a:t>
            </a:r>
            <a:r>
              <a:rPr lang="en-IE" dirty="0" err="1">
                <a:solidFill>
                  <a:srgbClr val="003841"/>
                </a:solidFill>
              </a:rPr>
              <a:t>Vereinbarung</a:t>
            </a:r>
            <a:r>
              <a:rPr lang="en-IE" dirty="0">
                <a:solidFill>
                  <a:srgbClr val="003841"/>
                </a:solidFill>
              </a:rPr>
              <a:t> - Du </a:t>
            </a:r>
            <a:r>
              <a:rPr lang="en-IE" dirty="0" err="1">
                <a:solidFill>
                  <a:srgbClr val="003841"/>
                </a:solidFill>
              </a:rPr>
              <a:t>kannst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einen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Arbetsplatz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für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Tage</a:t>
            </a:r>
            <a:r>
              <a:rPr lang="en-IE" dirty="0">
                <a:solidFill>
                  <a:srgbClr val="003841"/>
                </a:solidFill>
              </a:rPr>
              <a:t>, </a:t>
            </a:r>
            <a:r>
              <a:rPr lang="en-IE" dirty="0" err="1">
                <a:solidFill>
                  <a:srgbClr val="003841"/>
                </a:solidFill>
              </a:rPr>
              <a:t>Monate</a:t>
            </a:r>
            <a:r>
              <a:rPr lang="en-IE" dirty="0">
                <a:solidFill>
                  <a:srgbClr val="003841"/>
                </a:solidFill>
              </a:rPr>
              <a:t> und </a:t>
            </a:r>
            <a:r>
              <a:rPr lang="en-IE" dirty="0" err="1">
                <a:solidFill>
                  <a:srgbClr val="003841"/>
                </a:solidFill>
              </a:rPr>
              <a:t>sogar</a:t>
            </a:r>
            <a:r>
              <a:rPr lang="en-IE" dirty="0">
                <a:solidFill>
                  <a:srgbClr val="003841"/>
                </a:solidFill>
              </a:rPr>
              <a:t> Jahre </a:t>
            </a:r>
            <a:r>
              <a:rPr lang="en-IE" dirty="0" err="1">
                <a:solidFill>
                  <a:srgbClr val="003841"/>
                </a:solidFill>
              </a:rPr>
              <a:t>mieten</a:t>
            </a:r>
            <a:r>
              <a:rPr lang="en-IE" dirty="0">
                <a:solidFill>
                  <a:srgbClr val="003841"/>
                </a:solidFill>
              </a:rPr>
              <a:t>. Ideal </a:t>
            </a:r>
            <a:r>
              <a:rPr lang="en-IE" dirty="0" err="1">
                <a:solidFill>
                  <a:srgbClr val="003841"/>
                </a:solidFill>
              </a:rPr>
              <a:t>für</a:t>
            </a:r>
            <a:r>
              <a:rPr lang="en-IE" dirty="0">
                <a:solidFill>
                  <a:srgbClr val="003841"/>
                </a:solidFill>
              </a:rPr>
              <a:t> digital </a:t>
            </a:r>
            <a:r>
              <a:rPr lang="en-IE" dirty="0" err="1">
                <a:solidFill>
                  <a:srgbClr val="003841"/>
                </a:solidFill>
              </a:rPr>
              <a:t>basierte</a:t>
            </a:r>
            <a:r>
              <a:rPr lang="en-IE" dirty="0">
                <a:solidFill>
                  <a:srgbClr val="003841"/>
                </a:solidFill>
              </a:rPr>
              <a:t> Start-ups </a:t>
            </a:r>
            <a:r>
              <a:rPr lang="en-IE" dirty="0" err="1">
                <a:solidFill>
                  <a:srgbClr val="003841"/>
                </a:solidFill>
              </a:rPr>
              <a:t>mit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wenig</a:t>
            </a:r>
            <a:r>
              <a:rPr lang="en-IE" dirty="0">
                <a:solidFill>
                  <a:srgbClr val="003841"/>
                </a:solidFill>
              </a:rPr>
              <a:t> Personal. </a:t>
            </a:r>
            <a:r>
              <a:rPr lang="en-IE" dirty="0" err="1">
                <a:solidFill>
                  <a:srgbClr val="003841"/>
                </a:solidFill>
              </a:rPr>
              <a:t>Diese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Möglichkeit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fördert</a:t>
            </a:r>
            <a:r>
              <a:rPr lang="en-IE" dirty="0">
                <a:solidFill>
                  <a:srgbClr val="003841"/>
                </a:solidFill>
              </a:rPr>
              <a:t> die </a:t>
            </a:r>
            <a:r>
              <a:rPr lang="en-IE" dirty="0" err="1">
                <a:solidFill>
                  <a:srgbClr val="003841"/>
                </a:solidFill>
              </a:rPr>
              <a:t>Zusammenarbeit</a:t>
            </a:r>
            <a:r>
              <a:rPr lang="en-IE" dirty="0">
                <a:solidFill>
                  <a:srgbClr val="003841"/>
                </a:solidFill>
              </a:rPr>
              <a:t> und </a:t>
            </a:r>
            <a:r>
              <a:rPr lang="en-IE" dirty="0" err="1">
                <a:solidFill>
                  <a:srgbClr val="003841"/>
                </a:solidFill>
              </a:rPr>
              <a:t>Flexibilität</a:t>
            </a:r>
            <a:r>
              <a:rPr lang="en-IE" dirty="0">
                <a:solidFill>
                  <a:srgbClr val="003841"/>
                </a:solidFill>
              </a:rPr>
              <a:t> und </a:t>
            </a:r>
            <a:r>
              <a:rPr lang="en-IE" dirty="0" err="1">
                <a:solidFill>
                  <a:srgbClr val="003841"/>
                </a:solidFill>
              </a:rPr>
              <a:t>minimiert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gleichzeitig</a:t>
            </a:r>
            <a:r>
              <a:rPr lang="en-IE" dirty="0">
                <a:solidFill>
                  <a:srgbClr val="003841"/>
                </a:solidFill>
              </a:rPr>
              <a:t> die </a:t>
            </a:r>
            <a:r>
              <a:rPr lang="en-IE" dirty="0" err="1">
                <a:solidFill>
                  <a:srgbClr val="003841"/>
                </a:solidFill>
              </a:rPr>
              <a:t>Kosten</a:t>
            </a:r>
            <a:r>
              <a:rPr lang="en-IE" dirty="0">
                <a:solidFill>
                  <a:srgbClr val="003841"/>
                </a:solidFill>
              </a:rPr>
              <a:t>.</a:t>
            </a:r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56998875-F0AD-4AD0-9DD4-92DFB923651F}"/>
              </a:ext>
            </a:extLst>
          </p:cNvPr>
          <p:cNvSpPr/>
          <p:nvPr/>
        </p:nvSpPr>
        <p:spPr>
          <a:xfrm>
            <a:off x="545284" y="1353316"/>
            <a:ext cx="2122838" cy="569214"/>
          </a:xfrm>
          <a:prstGeom prst="rect">
            <a:avLst/>
          </a:prstGeom>
          <a:solidFill>
            <a:srgbClr val="D477B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5D528-A12A-477F-A047-ECFDFB5D8FAD}"/>
              </a:ext>
            </a:extLst>
          </p:cNvPr>
          <p:cNvSpPr txBox="1"/>
          <p:nvPr/>
        </p:nvSpPr>
        <p:spPr>
          <a:xfrm>
            <a:off x="682333" y="1380707"/>
            <a:ext cx="311776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</a:rPr>
              <a:t>Co-Working Space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E343D5-8522-4DCF-B2CF-5BDF9E09EEA6}"/>
              </a:ext>
            </a:extLst>
          </p:cNvPr>
          <p:cNvCxnSpPr>
            <a:cxnSpLocks/>
            <a:endCxn id="25" idx="2"/>
          </p:cNvCxnSpPr>
          <p:nvPr/>
        </p:nvCxnSpPr>
        <p:spPr>
          <a:xfrm flipH="1">
            <a:off x="543559" y="1368289"/>
            <a:ext cx="1726" cy="3074360"/>
          </a:xfrm>
          <a:prstGeom prst="line">
            <a:avLst/>
          </a:prstGeom>
          <a:ln w="28575">
            <a:solidFill>
              <a:srgbClr val="D47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C19B067E-932A-4D1C-B65F-12A82F3F14BF}"/>
              </a:ext>
            </a:extLst>
          </p:cNvPr>
          <p:cNvSpPr/>
          <p:nvPr/>
        </p:nvSpPr>
        <p:spPr>
          <a:xfrm rot="11174232">
            <a:off x="534858" y="3714355"/>
            <a:ext cx="1200058" cy="1236450"/>
          </a:xfrm>
          <a:prstGeom prst="arc">
            <a:avLst>
              <a:gd name="adj1" fmla="val 16142908"/>
              <a:gd name="adj2" fmla="val 20593109"/>
            </a:avLst>
          </a:prstGeom>
          <a:noFill/>
          <a:ln w="28575">
            <a:solidFill>
              <a:srgbClr val="D477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350A14-14FB-4C35-879D-D834D7E727A2}"/>
              </a:ext>
            </a:extLst>
          </p:cNvPr>
          <p:cNvSpPr/>
          <p:nvPr/>
        </p:nvSpPr>
        <p:spPr>
          <a:xfrm>
            <a:off x="1007204" y="4882375"/>
            <a:ext cx="125440" cy="125440"/>
          </a:xfrm>
          <a:prstGeom prst="ellipse">
            <a:avLst/>
          </a:prstGeom>
          <a:solidFill>
            <a:srgbClr val="E61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D1A3B5-751C-4B6A-80F3-A826BB3B6EBC}"/>
              </a:ext>
            </a:extLst>
          </p:cNvPr>
          <p:cNvSpPr txBox="1"/>
          <p:nvPr/>
        </p:nvSpPr>
        <p:spPr>
          <a:xfrm>
            <a:off x="8494496" y="2024256"/>
            <a:ext cx="3226260" cy="286232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>
              <a:defRPr/>
            </a:pPr>
            <a:r>
              <a:rPr lang="en-IE" dirty="0" err="1">
                <a:solidFill>
                  <a:srgbClr val="003841"/>
                </a:solidFill>
              </a:rPr>
              <a:t>Diese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Struktur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ist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zeitlich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IE" dirty="0" err="1">
                <a:solidFill>
                  <a:srgbClr val="003841"/>
                </a:solidFill>
              </a:rPr>
              <a:t>befristet</a:t>
            </a:r>
            <a:r>
              <a:rPr lang="en-IE" dirty="0">
                <a:solidFill>
                  <a:srgbClr val="003841"/>
                </a:solidFill>
              </a:rPr>
              <a:t> und </a:t>
            </a:r>
            <a:r>
              <a:rPr lang="en-IE" dirty="0" err="1">
                <a:solidFill>
                  <a:srgbClr val="003841"/>
                </a:solidFill>
              </a:rPr>
              <a:t>kann</a:t>
            </a:r>
            <a:r>
              <a:rPr lang="en-IE" dirty="0">
                <a:solidFill>
                  <a:srgbClr val="003841"/>
                </a:solidFill>
              </a:rPr>
              <a:t> </a:t>
            </a:r>
            <a:r>
              <a:rPr lang="en-US" dirty="0" err="1"/>
              <a:t>leerstehende</a:t>
            </a:r>
            <a:r>
              <a:rPr lang="en-US" dirty="0"/>
              <a:t> </a:t>
            </a:r>
            <a:r>
              <a:rPr lang="en-US" dirty="0" err="1"/>
              <a:t>Ladenfronten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vermietende</a:t>
            </a:r>
            <a:r>
              <a:rPr lang="en-US" dirty="0"/>
              <a:t> </a:t>
            </a:r>
            <a:r>
              <a:rPr lang="en-US" dirty="0" err="1"/>
              <a:t>Gebäude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verlassene</a:t>
            </a:r>
            <a:r>
              <a:rPr lang="en-US" dirty="0"/>
              <a:t> </a:t>
            </a:r>
            <a:r>
              <a:rPr lang="en-US" dirty="0" err="1"/>
              <a:t>Fabriken</a:t>
            </a:r>
            <a:r>
              <a:rPr lang="en-US" dirty="0"/>
              <a:t> </a:t>
            </a:r>
            <a:r>
              <a:rPr lang="en-IE" dirty="0" err="1">
                <a:solidFill>
                  <a:srgbClr val="003841"/>
                </a:solidFill>
              </a:rPr>
              <a:t>umfassen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>
              <a:solidFill>
                <a:srgbClr val="00384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rgbClr val="003841"/>
                </a:solidFill>
              </a:rPr>
              <a:t>LIES HIER ÜBER POP-UP-GALERIEN </a:t>
            </a:r>
            <a:r>
              <a:rPr lang="en-IE" dirty="0">
                <a:hlinkClick r:id="rId2"/>
              </a:rPr>
              <a:t>https://partners.artsy.net/resource/pop-up-galleries/</a:t>
            </a:r>
            <a:endParaRPr lang="en-IE" dirty="0">
              <a:solidFill>
                <a:srgbClr val="00384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1B1CC4-191E-463C-B5F1-3828C3AD7303}"/>
              </a:ext>
            </a:extLst>
          </p:cNvPr>
          <p:cNvSpPr/>
          <p:nvPr/>
        </p:nvSpPr>
        <p:spPr>
          <a:xfrm>
            <a:off x="1175772" y="4714751"/>
            <a:ext cx="771330" cy="771330"/>
          </a:xfrm>
          <a:prstGeom prst="ellipse">
            <a:avLst/>
          </a:prstGeom>
          <a:solidFill>
            <a:srgbClr val="D477B3"/>
          </a:solidFill>
          <a:ln>
            <a:solidFill>
              <a:srgbClr val="D47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6D674F-3C8C-4D0B-96CB-F4D1D711D047}"/>
              </a:ext>
            </a:extLst>
          </p:cNvPr>
          <p:cNvSpPr/>
          <p:nvPr/>
        </p:nvSpPr>
        <p:spPr>
          <a:xfrm>
            <a:off x="5004352" y="4764522"/>
            <a:ext cx="771330" cy="771330"/>
          </a:xfrm>
          <a:prstGeom prst="ellipse">
            <a:avLst/>
          </a:prstGeom>
          <a:solidFill>
            <a:srgbClr val="56C6E5"/>
          </a:solidFill>
          <a:ln>
            <a:solidFill>
              <a:srgbClr val="56C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023EA1-8002-424B-9E0D-5E2EB7B95EEB}"/>
              </a:ext>
            </a:extLst>
          </p:cNvPr>
          <p:cNvSpPr/>
          <p:nvPr/>
        </p:nvSpPr>
        <p:spPr>
          <a:xfrm>
            <a:off x="8849848" y="5204740"/>
            <a:ext cx="771330" cy="771330"/>
          </a:xfrm>
          <a:prstGeom prst="ellipse">
            <a:avLst/>
          </a:prstGeom>
          <a:solidFill>
            <a:srgbClr val="F5905D"/>
          </a:solidFill>
          <a:ln>
            <a:solidFill>
              <a:srgbClr val="F59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oogle Shape;605;p39">
            <a:extLst>
              <a:ext uri="{FF2B5EF4-FFF2-40B4-BE49-F238E27FC236}">
                <a16:creationId xmlns:a16="http://schemas.microsoft.com/office/drawing/2014/main" id="{D32509B8-0A12-4574-960A-980E4155E19A}"/>
              </a:ext>
            </a:extLst>
          </p:cNvPr>
          <p:cNvGrpSpPr/>
          <p:nvPr/>
        </p:nvGrpSpPr>
        <p:grpSpPr>
          <a:xfrm>
            <a:off x="1367471" y="4974922"/>
            <a:ext cx="387933" cy="367467"/>
            <a:chOff x="2583100" y="2973775"/>
            <a:chExt cx="461550" cy="437200"/>
          </a:xfrm>
        </p:grpSpPr>
        <p:sp>
          <p:nvSpPr>
            <p:cNvPr id="37" name="Google Shape;606;p39">
              <a:extLst>
                <a:ext uri="{FF2B5EF4-FFF2-40B4-BE49-F238E27FC236}">
                  <a16:creationId xmlns:a16="http://schemas.microsoft.com/office/drawing/2014/main" id="{DA64ED37-4EE7-4519-B70A-4353764E21B2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7;p39">
              <a:extLst>
                <a:ext uri="{FF2B5EF4-FFF2-40B4-BE49-F238E27FC236}">
                  <a16:creationId xmlns:a16="http://schemas.microsoft.com/office/drawing/2014/main" id="{66202949-4486-40F8-94F7-EBB888317217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604;p39">
            <a:extLst>
              <a:ext uri="{FF2B5EF4-FFF2-40B4-BE49-F238E27FC236}">
                <a16:creationId xmlns:a16="http://schemas.microsoft.com/office/drawing/2014/main" id="{BF58CEB4-4A43-4648-9794-6504FBBF5D13}"/>
              </a:ext>
            </a:extLst>
          </p:cNvPr>
          <p:cNvSpPr/>
          <p:nvPr/>
        </p:nvSpPr>
        <p:spPr>
          <a:xfrm>
            <a:off x="5265644" y="4945095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82;p39">
            <a:extLst>
              <a:ext uri="{FF2B5EF4-FFF2-40B4-BE49-F238E27FC236}">
                <a16:creationId xmlns:a16="http://schemas.microsoft.com/office/drawing/2014/main" id="{4E5038BD-605A-4422-8856-B26320FD0007}"/>
              </a:ext>
            </a:extLst>
          </p:cNvPr>
          <p:cNvSpPr/>
          <p:nvPr/>
        </p:nvSpPr>
        <p:spPr>
          <a:xfrm>
            <a:off x="9042565" y="5376019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F5CFFB8-C447-4850-9F1E-3F5724A38FD1}"/>
              </a:ext>
            </a:extLst>
          </p:cNvPr>
          <p:cNvSpPr txBox="1"/>
          <p:nvPr/>
        </p:nvSpPr>
        <p:spPr>
          <a:xfrm>
            <a:off x="255668" y="6301156"/>
            <a:ext cx="9387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den Artikel auf Deutsch lesen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dem übersetzten Artikel.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AC872-CB47-4587-A4F2-227CF08A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1056648"/>
            <a:ext cx="8560804" cy="864917"/>
          </a:xfrm>
        </p:spPr>
        <p:txBody>
          <a:bodyPr>
            <a:normAutofit/>
          </a:bodyPr>
          <a:lstStyle/>
          <a:p>
            <a:r>
              <a:rPr lang="en-US" sz="3200"/>
              <a:t>IM GESCHÄFT SEIN - DEINE ENTSCHEIDUNGEN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9588-C799-40E8-B09A-C4E05CB9E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1499765"/>
            <a:ext cx="8817149" cy="3001108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/>
          </a:p>
          <a:p>
            <a:pPr>
              <a:spcBef>
                <a:spcPts val="300"/>
              </a:spcBef>
              <a:tabLst>
                <a:tab pos="3495675" algn="l"/>
              </a:tabLst>
            </a:pP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diesem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Abschnitt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nehmen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</a:t>
            </a:r>
            <a:r>
              <a:rPr lang="en-US" dirty="0">
                <a:solidFill>
                  <a:schemeClr val="tx1"/>
                </a:solidFill>
              </a:rPr>
              <a:t> dich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auf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Lernreise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durch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verschiedenen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verfügbaren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Möglichkeiten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Unternehmen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gründen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betreiben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Bef>
                <a:spcPts val="300"/>
              </a:spcBef>
              <a:buAutoNum type="arabicParenR"/>
              <a:tabLst>
                <a:tab pos="3495675" algn="l"/>
              </a:tabLst>
            </a:pPr>
            <a:r>
              <a:rPr lang="en-US" dirty="0" err="1">
                <a:solidFill>
                  <a:schemeClr val="tx1"/>
                </a:solidFill>
              </a:rPr>
              <a:t>Produktherstellung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spcBef>
                <a:spcPts val="300"/>
              </a:spcBef>
              <a:buAutoNum type="arabicParenR"/>
              <a:tabLst>
                <a:tab pos="3495675" algn="l"/>
              </a:tabLst>
            </a:pPr>
            <a:r>
              <a:rPr lang="en-US" dirty="0" err="1">
                <a:solidFill>
                  <a:schemeClr val="tx1"/>
                </a:solidFill>
              </a:rPr>
              <a:t>Teilzeit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saisonal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r>
              <a:rPr lang="en-US" dirty="0">
                <a:solidFill>
                  <a:schemeClr val="tx1"/>
                </a:solidFill>
              </a:rPr>
              <a:t>Ein </a:t>
            </a:r>
            <a:r>
              <a:rPr lang="en-US" dirty="0" err="1">
                <a:solidFill>
                  <a:schemeClr val="tx1"/>
                </a:solidFill>
              </a:rPr>
              <a:t>weiterer</a:t>
            </a:r>
            <a:r>
              <a:rPr lang="en-US" dirty="0">
                <a:solidFill>
                  <a:schemeClr val="tx1"/>
                </a:solidFill>
              </a:rPr>
              <a:t> Teil der </a:t>
            </a:r>
            <a:r>
              <a:rPr lang="en-US" dirty="0" err="1">
                <a:solidFill>
                  <a:schemeClr val="tx1"/>
                </a:solidFill>
              </a:rPr>
              <a:t>Lernreise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Möglichkeit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befassen</a:t>
            </a:r>
            <a:r>
              <a:rPr lang="en-US" dirty="0">
                <a:solidFill>
                  <a:schemeClr val="tx1"/>
                </a:solidFill>
              </a:rPr>
              <a:t>, online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starten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4" name="Google Shape;763;p39">
            <a:extLst>
              <a:ext uri="{FF2B5EF4-FFF2-40B4-BE49-F238E27FC236}">
                <a16:creationId xmlns:a16="http://schemas.microsoft.com/office/drawing/2014/main" id="{379A5CD4-97B6-4D4B-B033-EAE6DB2CAC69}"/>
              </a:ext>
            </a:extLst>
          </p:cNvPr>
          <p:cNvGrpSpPr/>
          <p:nvPr/>
        </p:nvGrpSpPr>
        <p:grpSpPr>
          <a:xfrm>
            <a:off x="360586" y="1092130"/>
            <a:ext cx="626387" cy="626387"/>
            <a:chOff x="6649150" y="309350"/>
            <a:chExt cx="395800" cy="395800"/>
          </a:xfrm>
        </p:grpSpPr>
        <p:sp>
          <p:nvSpPr>
            <p:cNvPr id="5" name="Google Shape;764;p39">
              <a:extLst>
                <a:ext uri="{FF2B5EF4-FFF2-40B4-BE49-F238E27FC236}">
                  <a16:creationId xmlns:a16="http://schemas.microsoft.com/office/drawing/2014/main" id="{4DA15ADE-2434-40BD-8D12-262989C3B757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5;p39">
              <a:extLst>
                <a:ext uri="{FF2B5EF4-FFF2-40B4-BE49-F238E27FC236}">
                  <a16:creationId xmlns:a16="http://schemas.microsoft.com/office/drawing/2014/main" id="{48DCD890-4602-4D5E-816A-6C92A582974D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66;p39">
              <a:extLst>
                <a:ext uri="{FF2B5EF4-FFF2-40B4-BE49-F238E27FC236}">
                  <a16:creationId xmlns:a16="http://schemas.microsoft.com/office/drawing/2014/main" id="{330D6617-4EF5-450A-9284-235FCB2A033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7;p39">
              <a:extLst>
                <a:ext uri="{FF2B5EF4-FFF2-40B4-BE49-F238E27FC236}">
                  <a16:creationId xmlns:a16="http://schemas.microsoft.com/office/drawing/2014/main" id="{8B889D76-6E25-4CE5-BB12-3BA438A0B649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8;p39">
              <a:extLst>
                <a:ext uri="{FF2B5EF4-FFF2-40B4-BE49-F238E27FC236}">
                  <a16:creationId xmlns:a16="http://schemas.microsoft.com/office/drawing/2014/main" id="{68C77E60-836F-4F89-95E6-0BB2A327E6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9;p39">
              <a:extLst>
                <a:ext uri="{FF2B5EF4-FFF2-40B4-BE49-F238E27FC236}">
                  <a16:creationId xmlns:a16="http://schemas.microsoft.com/office/drawing/2014/main" id="{0A441237-8D5B-433F-BC1B-47E60DC2B9D4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0;p39">
              <a:extLst>
                <a:ext uri="{FF2B5EF4-FFF2-40B4-BE49-F238E27FC236}">
                  <a16:creationId xmlns:a16="http://schemas.microsoft.com/office/drawing/2014/main" id="{0F424307-343F-4280-8599-35CCA60A5F6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1;p39">
              <a:extLst>
                <a:ext uri="{FF2B5EF4-FFF2-40B4-BE49-F238E27FC236}">
                  <a16:creationId xmlns:a16="http://schemas.microsoft.com/office/drawing/2014/main" id="{CA42AB9C-C8AE-4685-A856-11B329C7EA7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2;p39">
              <a:extLst>
                <a:ext uri="{FF2B5EF4-FFF2-40B4-BE49-F238E27FC236}">
                  <a16:creationId xmlns:a16="http://schemas.microsoft.com/office/drawing/2014/main" id="{A2407264-045C-4235-A90D-34962E938529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3;p39">
              <a:extLst>
                <a:ext uri="{FF2B5EF4-FFF2-40B4-BE49-F238E27FC236}">
                  <a16:creationId xmlns:a16="http://schemas.microsoft.com/office/drawing/2014/main" id="{2563786C-6653-4B77-B3BC-03798B73630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4;p39">
              <a:extLst>
                <a:ext uri="{FF2B5EF4-FFF2-40B4-BE49-F238E27FC236}">
                  <a16:creationId xmlns:a16="http://schemas.microsoft.com/office/drawing/2014/main" id="{8030AE89-EBF7-4AED-91E7-3376FA6AA9D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5;p39">
              <a:extLst>
                <a:ext uri="{FF2B5EF4-FFF2-40B4-BE49-F238E27FC236}">
                  <a16:creationId xmlns:a16="http://schemas.microsoft.com/office/drawing/2014/main" id="{11D95568-91E7-4687-BA79-BAF9D709CC54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6;p39">
              <a:extLst>
                <a:ext uri="{FF2B5EF4-FFF2-40B4-BE49-F238E27FC236}">
                  <a16:creationId xmlns:a16="http://schemas.microsoft.com/office/drawing/2014/main" id="{8225BFD2-EBDF-4187-9E05-9E26979F9AAB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7;p39">
              <a:extLst>
                <a:ext uri="{FF2B5EF4-FFF2-40B4-BE49-F238E27FC236}">
                  <a16:creationId xmlns:a16="http://schemas.microsoft.com/office/drawing/2014/main" id="{70BF5D9A-416C-4072-AEEF-8273B05FE91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8;p39">
              <a:extLst>
                <a:ext uri="{FF2B5EF4-FFF2-40B4-BE49-F238E27FC236}">
                  <a16:creationId xmlns:a16="http://schemas.microsoft.com/office/drawing/2014/main" id="{CADA39C0-C7E9-4074-A3C6-7C4B3C40954C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9;p39">
              <a:extLst>
                <a:ext uri="{FF2B5EF4-FFF2-40B4-BE49-F238E27FC236}">
                  <a16:creationId xmlns:a16="http://schemas.microsoft.com/office/drawing/2014/main" id="{86A60E23-4EC3-44D6-B143-C127C86DB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0;p39">
              <a:extLst>
                <a:ext uri="{FF2B5EF4-FFF2-40B4-BE49-F238E27FC236}">
                  <a16:creationId xmlns:a16="http://schemas.microsoft.com/office/drawing/2014/main" id="{31B8967F-BFCD-4B95-84BD-3D5143901B4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1;p39">
              <a:extLst>
                <a:ext uri="{FF2B5EF4-FFF2-40B4-BE49-F238E27FC236}">
                  <a16:creationId xmlns:a16="http://schemas.microsoft.com/office/drawing/2014/main" id="{21353678-13C1-4A1A-BC59-D000EB83CC47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2;p39">
              <a:extLst>
                <a:ext uri="{FF2B5EF4-FFF2-40B4-BE49-F238E27FC236}">
                  <a16:creationId xmlns:a16="http://schemas.microsoft.com/office/drawing/2014/main" id="{9FBFA212-348B-4622-B6B0-50EEF22783E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3;p39">
              <a:extLst>
                <a:ext uri="{FF2B5EF4-FFF2-40B4-BE49-F238E27FC236}">
                  <a16:creationId xmlns:a16="http://schemas.microsoft.com/office/drawing/2014/main" id="{DF39A439-248C-429C-B302-AB6AD3784E5D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4;p39">
              <a:extLst>
                <a:ext uri="{FF2B5EF4-FFF2-40B4-BE49-F238E27FC236}">
                  <a16:creationId xmlns:a16="http://schemas.microsoft.com/office/drawing/2014/main" id="{C1AE8F0E-E00D-4BCA-B5D3-5590443084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5;p39">
              <a:extLst>
                <a:ext uri="{FF2B5EF4-FFF2-40B4-BE49-F238E27FC236}">
                  <a16:creationId xmlns:a16="http://schemas.microsoft.com/office/drawing/2014/main" id="{1FB756D9-8AF2-4E37-B328-B4537F42FCC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6;p39">
              <a:extLst>
                <a:ext uri="{FF2B5EF4-FFF2-40B4-BE49-F238E27FC236}">
                  <a16:creationId xmlns:a16="http://schemas.microsoft.com/office/drawing/2014/main" id="{688B5740-9823-4533-824F-935F8BE2D06F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2594C8-4941-44D9-862F-6B60F2EA8935}"/>
              </a:ext>
            </a:extLst>
          </p:cNvPr>
          <p:cNvGrpSpPr/>
          <p:nvPr/>
        </p:nvGrpSpPr>
        <p:grpSpPr>
          <a:xfrm>
            <a:off x="7659403" y="3410235"/>
            <a:ext cx="3450445" cy="2801033"/>
            <a:chOff x="9580759" y="2511231"/>
            <a:chExt cx="2146640" cy="1779196"/>
          </a:xfrm>
        </p:grpSpPr>
        <p:pic>
          <p:nvPicPr>
            <p:cNvPr id="29" name="Picture 28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374C8633-88F0-49DC-8661-4FD190BE7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759" y="2511231"/>
              <a:ext cx="2146640" cy="1779196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E2765143-D2F9-4AF1-AB39-4240E8B25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340749" y="3156433"/>
              <a:ext cx="224095" cy="244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326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73482-6A77-44C1-8750-0D0EE34F9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512" y="830225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 dirty="0"/>
              <a:t>WELCHE AUSSTATTUNG BENÖTIGST DU?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00E09-7B5F-4E84-A7C2-14DCA114C3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7621" y="2058140"/>
            <a:ext cx="5403963" cy="3245241"/>
          </a:xfrm>
        </p:spPr>
        <p:txBody>
          <a:bodyPr/>
          <a:lstStyle/>
          <a:p>
            <a:r>
              <a:rPr lang="en-US" dirty="0" err="1">
                <a:solidFill>
                  <a:srgbClr val="56C6E5"/>
                </a:solidFill>
              </a:rPr>
              <a:t>Erforderliche</a:t>
            </a:r>
            <a:r>
              <a:rPr lang="en-US" dirty="0">
                <a:solidFill>
                  <a:srgbClr val="56C6E5"/>
                </a:solidFill>
              </a:rPr>
              <a:t> </a:t>
            </a:r>
            <a:r>
              <a:rPr lang="en-US" dirty="0" err="1">
                <a:solidFill>
                  <a:srgbClr val="56C6E5"/>
                </a:solidFill>
              </a:rPr>
              <a:t>Ausstattung</a:t>
            </a:r>
            <a:r>
              <a:rPr lang="en-US" dirty="0">
                <a:solidFill>
                  <a:srgbClr val="56C6E5"/>
                </a:solidFill>
              </a:rPr>
              <a:t>: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Ausstattung</a:t>
            </a:r>
            <a:r>
              <a:rPr lang="en-US" dirty="0"/>
              <a:t> </a:t>
            </a:r>
            <a:r>
              <a:rPr lang="en-US" dirty="0" err="1"/>
              <a:t>benötigst</a:t>
            </a:r>
            <a:r>
              <a:rPr lang="en-US" dirty="0"/>
              <a:t> du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Tagesgeschäft</a:t>
            </a:r>
            <a:r>
              <a:rPr lang="en-US" dirty="0"/>
              <a:t>?</a:t>
            </a:r>
          </a:p>
          <a:p>
            <a:r>
              <a:rPr lang="en-US" dirty="0" err="1">
                <a:solidFill>
                  <a:srgbClr val="56C6E5"/>
                </a:solidFill>
              </a:rPr>
              <a:t>Umlaufvermögen</a:t>
            </a:r>
            <a:r>
              <a:rPr lang="en-US" dirty="0">
                <a:solidFill>
                  <a:srgbClr val="56C6E5"/>
                </a:solidFill>
              </a:rPr>
              <a:t>:  </a:t>
            </a:r>
            <a:r>
              <a:rPr lang="en-US" dirty="0" err="1"/>
              <a:t>Möglicherweise</a:t>
            </a:r>
            <a:r>
              <a:rPr lang="en-US" dirty="0"/>
              <a:t> </a:t>
            </a:r>
            <a:r>
              <a:rPr lang="en-US" dirty="0" err="1"/>
              <a:t>verfügst</a:t>
            </a:r>
            <a:r>
              <a:rPr lang="en-US" dirty="0"/>
              <a:t> du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der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Betrieb</a:t>
            </a:r>
            <a:r>
              <a:rPr lang="en-US" dirty="0"/>
              <a:t> </a:t>
            </a:r>
            <a:r>
              <a:rPr lang="en-US" dirty="0" err="1"/>
              <a:t>notwendigen</a:t>
            </a:r>
            <a:r>
              <a:rPr lang="en-US" dirty="0"/>
              <a:t> </a:t>
            </a:r>
            <a:r>
              <a:rPr lang="en-US" dirty="0" err="1"/>
              <a:t>Geräte</a:t>
            </a:r>
            <a:r>
              <a:rPr lang="en-US" dirty="0"/>
              <a:t>. </a:t>
            </a:r>
            <a:r>
              <a:rPr lang="en-US" dirty="0" err="1"/>
              <a:t>Erstelle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 und gib </a:t>
            </a:r>
            <a:r>
              <a:rPr lang="en-US" dirty="0" err="1"/>
              <a:t>deren</a:t>
            </a:r>
            <a:r>
              <a:rPr lang="en-US" dirty="0"/>
              <a:t> Wert an.</a:t>
            </a:r>
          </a:p>
          <a:p>
            <a:r>
              <a:rPr lang="en-US" dirty="0" err="1">
                <a:solidFill>
                  <a:srgbClr val="56C6E5"/>
                </a:solidFill>
              </a:rPr>
              <a:t>Priorität</a:t>
            </a:r>
            <a:r>
              <a:rPr lang="en-US" dirty="0">
                <a:solidFill>
                  <a:srgbClr val="56C6E5"/>
                </a:solidFill>
              </a:rPr>
              <a:t> der </a:t>
            </a:r>
            <a:r>
              <a:rPr lang="en-US" dirty="0" err="1">
                <a:solidFill>
                  <a:srgbClr val="56C6E5"/>
                </a:solidFill>
              </a:rPr>
              <a:t>Ausrüstung</a:t>
            </a:r>
            <a:r>
              <a:rPr lang="en-US" dirty="0">
                <a:solidFill>
                  <a:srgbClr val="56C6E5"/>
                </a:solidFill>
              </a:rPr>
              <a:t>: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Geräte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wünschenswert</a:t>
            </a:r>
            <a:r>
              <a:rPr lang="en-US" dirty="0"/>
              <a:t> sein, sind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unbedingt</a:t>
            </a:r>
            <a:r>
              <a:rPr lang="en-US" dirty="0"/>
              <a:t> </a:t>
            </a:r>
            <a:r>
              <a:rPr lang="en-US" dirty="0" err="1"/>
              <a:t>erforderlich</a:t>
            </a:r>
            <a:r>
              <a:rPr lang="en-US" dirty="0"/>
              <a:t>. </a:t>
            </a:r>
            <a:r>
              <a:rPr lang="en-US" dirty="0" err="1"/>
              <a:t>Priorisiere</a:t>
            </a:r>
            <a:r>
              <a:rPr lang="en-US" dirty="0"/>
              <a:t> </a:t>
            </a:r>
            <a:r>
              <a:rPr lang="en-US" dirty="0" err="1"/>
              <a:t>deine</a:t>
            </a:r>
            <a:r>
              <a:rPr lang="en-US" dirty="0"/>
              <a:t> </a:t>
            </a:r>
            <a:r>
              <a:rPr lang="en-US" dirty="0" err="1"/>
              <a:t>Anschaffungen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dem,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deine</a:t>
            </a:r>
            <a:r>
              <a:rPr lang="en-US" dirty="0"/>
              <a:t> </a:t>
            </a:r>
            <a:r>
              <a:rPr lang="en-US" dirty="0" err="1"/>
              <a:t>Produktivität</a:t>
            </a:r>
            <a:r>
              <a:rPr lang="en-US" dirty="0"/>
              <a:t> </a:t>
            </a:r>
            <a:r>
              <a:rPr lang="en-US" dirty="0" err="1"/>
              <a:t>steigern</a:t>
            </a:r>
            <a:r>
              <a:rPr lang="en-US" dirty="0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04DABF-DC66-4500-9588-314C48A2BE64}"/>
              </a:ext>
            </a:extLst>
          </p:cNvPr>
          <p:cNvSpPr txBox="1">
            <a:spLocks/>
          </p:cNvSpPr>
          <p:nvPr/>
        </p:nvSpPr>
        <p:spPr>
          <a:xfrm>
            <a:off x="6926109" y="2058139"/>
            <a:ext cx="5265892" cy="3245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56C6E5"/>
                </a:solidFill>
              </a:rPr>
              <a:t>Preise</a:t>
            </a:r>
            <a:r>
              <a:rPr lang="en-US" dirty="0">
                <a:solidFill>
                  <a:srgbClr val="56C6E5"/>
                </a:solidFill>
              </a:rPr>
              <a:t> </a:t>
            </a:r>
            <a:r>
              <a:rPr lang="en-US" dirty="0" err="1">
                <a:solidFill>
                  <a:srgbClr val="56C6E5"/>
                </a:solidFill>
              </a:rPr>
              <a:t>für</a:t>
            </a:r>
            <a:r>
              <a:rPr lang="en-US" dirty="0">
                <a:solidFill>
                  <a:srgbClr val="56C6E5"/>
                </a:solidFill>
              </a:rPr>
              <a:t> die </a:t>
            </a:r>
            <a:r>
              <a:rPr lang="en-US" dirty="0" err="1">
                <a:solidFill>
                  <a:srgbClr val="56C6E5"/>
                </a:solidFill>
              </a:rPr>
              <a:t>Ausrüstung</a:t>
            </a:r>
            <a:r>
              <a:rPr lang="en-US" dirty="0">
                <a:solidFill>
                  <a:srgbClr val="56C6E5"/>
                </a:solidFill>
              </a:rPr>
              <a:t>: </a:t>
            </a:r>
            <a:r>
              <a:rPr lang="en-US" dirty="0" err="1"/>
              <a:t>Skizziere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Kostenvoranschlag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Kauf</a:t>
            </a:r>
            <a:r>
              <a:rPr lang="en-US" dirty="0"/>
              <a:t> (neu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gebraucht</a:t>
            </a:r>
            <a:r>
              <a:rPr lang="en-US" dirty="0"/>
              <a:t>) </a:t>
            </a:r>
            <a:r>
              <a:rPr lang="en-US" dirty="0" err="1"/>
              <a:t>oder</a:t>
            </a:r>
            <a:r>
              <a:rPr lang="en-US" dirty="0"/>
              <a:t> die </a:t>
            </a:r>
            <a:r>
              <a:rPr lang="en-US" dirty="0" err="1"/>
              <a:t>Anmietung</a:t>
            </a:r>
            <a:r>
              <a:rPr lang="en-US" dirty="0"/>
              <a:t> der </a:t>
            </a:r>
            <a:r>
              <a:rPr lang="en-US" dirty="0" err="1"/>
              <a:t>erforderlichen</a:t>
            </a:r>
            <a:r>
              <a:rPr lang="en-US" dirty="0"/>
              <a:t> </a:t>
            </a:r>
            <a:r>
              <a:rPr lang="en-US" dirty="0" err="1"/>
              <a:t>Ausrüstung</a:t>
            </a:r>
            <a:r>
              <a:rPr lang="en-US" dirty="0"/>
              <a:t>.  </a:t>
            </a:r>
          </a:p>
          <a:p>
            <a:r>
              <a:rPr lang="en-US" dirty="0" err="1">
                <a:solidFill>
                  <a:srgbClr val="56C6E5"/>
                </a:solidFill>
              </a:rPr>
              <a:t>Finanzierung</a:t>
            </a:r>
            <a:r>
              <a:rPr lang="en-US" dirty="0">
                <a:solidFill>
                  <a:srgbClr val="56C6E5"/>
                </a:solidFill>
              </a:rPr>
              <a:t> der </a:t>
            </a:r>
            <a:r>
              <a:rPr lang="en-US" dirty="0" err="1">
                <a:solidFill>
                  <a:srgbClr val="56C6E5"/>
                </a:solidFill>
              </a:rPr>
              <a:t>Ausrüstung</a:t>
            </a:r>
            <a:r>
              <a:rPr lang="en-US" dirty="0">
                <a:solidFill>
                  <a:srgbClr val="56C6E5"/>
                </a:solidFill>
              </a:rPr>
              <a:t>: </a:t>
            </a:r>
            <a:r>
              <a:rPr lang="en-US" dirty="0" err="1"/>
              <a:t>Recherchiere</a:t>
            </a:r>
            <a:r>
              <a:rPr lang="en-US" dirty="0"/>
              <a:t> alle </a:t>
            </a:r>
            <a:r>
              <a:rPr lang="en-US" dirty="0" err="1"/>
              <a:t>Finanzierungs-vereinbarungen</a:t>
            </a:r>
            <a:r>
              <a:rPr lang="en-US" dirty="0"/>
              <a:t>, die du </a:t>
            </a:r>
            <a:r>
              <a:rPr lang="en-US" dirty="0" err="1"/>
              <a:t>für</a:t>
            </a:r>
            <a:r>
              <a:rPr lang="en-US" dirty="0"/>
              <a:t> Lager, </a:t>
            </a:r>
            <a:r>
              <a:rPr lang="en-US" dirty="0" err="1"/>
              <a:t>Möbel</a:t>
            </a:r>
            <a:r>
              <a:rPr lang="en-US" dirty="0"/>
              <a:t>, </a:t>
            </a:r>
            <a:r>
              <a:rPr lang="en-US" dirty="0" err="1"/>
              <a:t>Geräte</a:t>
            </a:r>
            <a:r>
              <a:rPr lang="en-US" dirty="0"/>
              <a:t> und </a:t>
            </a:r>
            <a:r>
              <a:rPr lang="en-US" dirty="0" err="1"/>
              <a:t>Fahrzeuge</a:t>
            </a:r>
            <a:r>
              <a:rPr lang="en-US" dirty="0"/>
              <a:t> </a:t>
            </a:r>
            <a:r>
              <a:rPr lang="en-US" dirty="0" err="1"/>
              <a:t>treffen</a:t>
            </a:r>
            <a:r>
              <a:rPr lang="en-US" dirty="0"/>
              <a:t> </a:t>
            </a:r>
            <a:r>
              <a:rPr lang="en-US" dirty="0" err="1"/>
              <a:t>musst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56C6E5"/>
                </a:solidFill>
              </a:rPr>
              <a:t>Technologie</a:t>
            </a:r>
            <a:r>
              <a:rPr lang="en-US" dirty="0">
                <a:solidFill>
                  <a:srgbClr val="56C6E5"/>
                </a:solidFill>
              </a:rPr>
              <a:t>: </a:t>
            </a:r>
            <a:r>
              <a:rPr lang="en-US" dirty="0">
                <a:solidFill>
                  <a:srgbClr val="1E494F"/>
                </a:solidFill>
              </a:rPr>
              <a:t>Wie </a:t>
            </a:r>
            <a:r>
              <a:rPr lang="en-US" dirty="0" err="1">
                <a:solidFill>
                  <a:srgbClr val="1E494F"/>
                </a:solidFill>
              </a:rPr>
              <a:t>wirst</a:t>
            </a:r>
            <a:r>
              <a:rPr lang="en-US" dirty="0">
                <a:solidFill>
                  <a:srgbClr val="1E494F"/>
                </a:solidFill>
              </a:rPr>
              <a:t> du </a:t>
            </a:r>
            <a:r>
              <a:rPr lang="en-US" dirty="0" err="1">
                <a:solidFill>
                  <a:srgbClr val="1E494F"/>
                </a:solidFill>
              </a:rPr>
              <a:t>Technologie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einsetzen</a:t>
            </a:r>
            <a:r>
              <a:rPr lang="en-US" dirty="0">
                <a:solidFill>
                  <a:srgbClr val="1E494F"/>
                </a:solidFill>
              </a:rPr>
              <a:t>, um </a:t>
            </a:r>
            <a:r>
              <a:rPr lang="en-US" dirty="0" err="1">
                <a:solidFill>
                  <a:srgbClr val="1E494F"/>
                </a:solidFill>
              </a:rPr>
              <a:t>deine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Ziele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erreichen</a:t>
            </a:r>
            <a:r>
              <a:rPr lang="en-US" dirty="0">
                <a:solidFill>
                  <a:srgbClr val="1E494F"/>
                </a:solidFill>
              </a:rPr>
              <a:t>?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oogle Shape;518;p39">
            <a:extLst>
              <a:ext uri="{FF2B5EF4-FFF2-40B4-BE49-F238E27FC236}">
                <a16:creationId xmlns:a16="http://schemas.microsoft.com/office/drawing/2014/main" id="{2A844041-DACE-44F6-87E6-D31BA332EBEA}"/>
              </a:ext>
            </a:extLst>
          </p:cNvPr>
          <p:cNvGrpSpPr/>
          <p:nvPr/>
        </p:nvGrpSpPr>
        <p:grpSpPr>
          <a:xfrm>
            <a:off x="333945" y="1051887"/>
            <a:ext cx="736293" cy="736251"/>
            <a:chOff x="1923675" y="1633650"/>
            <a:chExt cx="436000" cy="435975"/>
          </a:xfrm>
        </p:grpSpPr>
        <p:sp>
          <p:nvSpPr>
            <p:cNvPr id="6" name="Google Shape;519;p39">
              <a:extLst>
                <a:ext uri="{FF2B5EF4-FFF2-40B4-BE49-F238E27FC236}">
                  <a16:creationId xmlns:a16="http://schemas.microsoft.com/office/drawing/2014/main" id="{D9B1EB42-0A49-407E-AD23-27AC435F5C5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0;p39">
              <a:extLst>
                <a:ext uri="{FF2B5EF4-FFF2-40B4-BE49-F238E27FC236}">
                  <a16:creationId xmlns:a16="http://schemas.microsoft.com/office/drawing/2014/main" id="{FD40C7DD-95DD-43A0-A44B-CB7F89EA6D8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1;p39">
              <a:extLst>
                <a:ext uri="{FF2B5EF4-FFF2-40B4-BE49-F238E27FC236}">
                  <a16:creationId xmlns:a16="http://schemas.microsoft.com/office/drawing/2014/main" id="{F2E309A0-2E2E-4D82-A831-4FC9F15696D5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;p39">
              <a:extLst>
                <a:ext uri="{FF2B5EF4-FFF2-40B4-BE49-F238E27FC236}">
                  <a16:creationId xmlns:a16="http://schemas.microsoft.com/office/drawing/2014/main" id="{7DA84D00-8DCA-4E20-91C7-D2F9C0C73832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3;p39">
              <a:extLst>
                <a:ext uri="{FF2B5EF4-FFF2-40B4-BE49-F238E27FC236}">
                  <a16:creationId xmlns:a16="http://schemas.microsoft.com/office/drawing/2014/main" id="{153B799E-43D8-46A7-9129-1B5D8C215F35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4;p39">
              <a:extLst>
                <a:ext uri="{FF2B5EF4-FFF2-40B4-BE49-F238E27FC236}">
                  <a16:creationId xmlns:a16="http://schemas.microsoft.com/office/drawing/2014/main" id="{C58E6ABF-8D52-4FF8-9CEC-C7D0F6B2D22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7992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AC872-CB47-4587-A4F2-227CF08A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4663" y="425748"/>
            <a:ext cx="8560804" cy="864917"/>
          </a:xfrm>
        </p:spPr>
        <p:txBody>
          <a:bodyPr>
            <a:noAutofit/>
          </a:bodyPr>
          <a:lstStyle/>
          <a:p>
            <a:r>
              <a:rPr lang="en-US" sz="3200"/>
              <a:t>Lass uns nun über die </a:t>
            </a:r>
            <a:r>
              <a:rPr lang="en-US" sz="3200" err="1"/>
              <a:t>Herstellung</a:t>
            </a:r>
            <a:r>
              <a:rPr lang="en-US" sz="3200"/>
              <a:t> </a:t>
            </a:r>
            <a:r>
              <a:rPr lang="en-US" sz="3200" err="1"/>
              <a:t>deines</a:t>
            </a:r>
            <a:r>
              <a:rPr lang="en-US" sz="3200"/>
              <a:t> Produkts </a:t>
            </a:r>
            <a:r>
              <a:rPr lang="en-US" sz="3200" err="1"/>
              <a:t>oder</a:t>
            </a:r>
            <a:r>
              <a:rPr lang="en-US" sz="3200"/>
              <a:t> </a:t>
            </a:r>
            <a:r>
              <a:rPr lang="en-US" sz="3200" err="1"/>
              <a:t>deiner</a:t>
            </a:r>
            <a:r>
              <a:rPr lang="en-US" sz="3200"/>
              <a:t> Dienstleistung nachdenken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9588-C799-40E8-B09A-C4E05CB9E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1499765"/>
            <a:ext cx="8817149" cy="3001108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/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/>
          </a:p>
          <a:p>
            <a:endParaRPr lang="en-US"/>
          </a:p>
        </p:txBody>
      </p:sp>
      <p:grpSp>
        <p:nvGrpSpPr>
          <p:cNvPr id="4" name="Google Shape;763;p39">
            <a:extLst>
              <a:ext uri="{FF2B5EF4-FFF2-40B4-BE49-F238E27FC236}">
                <a16:creationId xmlns:a16="http://schemas.microsoft.com/office/drawing/2014/main" id="{379A5CD4-97B6-4D4B-B033-EAE6DB2CAC69}"/>
              </a:ext>
            </a:extLst>
          </p:cNvPr>
          <p:cNvGrpSpPr/>
          <p:nvPr/>
        </p:nvGrpSpPr>
        <p:grpSpPr>
          <a:xfrm>
            <a:off x="360586" y="1092130"/>
            <a:ext cx="626387" cy="626387"/>
            <a:chOff x="6649150" y="309350"/>
            <a:chExt cx="395800" cy="395800"/>
          </a:xfrm>
        </p:grpSpPr>
        <p:sp>
          <p:nvSpPr>
            <p:cNvPr id="5" name="Google Shape;764;p39">
              <a:extLst>
                <a:ext uri="{FF2B5EF4-FFF2-40B4-BE49-F238E27FC236}">
                  <a16:creationId xmlns:a16="http://schemas.microsoft.com/office/drawing/2014/main" id="{4DA15ADE-2434-40BD-8D12-262989C3B757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5;p39">
              <a:extLst>
                <a:ext uri="{FF2B5EF4-FFF2-40B4-BE49-F238E27FC236}">
                  <a16:creationId xmlns:a16="http://schemas.microsoft.com/office/drawing/2014/main" id="{48DCD890-4602-4D5E-816A-6C92A582974D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66;p39">
              <a:extLst>
                <a:ext uri="{FF2B5EF4-FFF2-40B4-BE49-F238E27FC236}">
                  <a16:creationId xmlns:a16="http://schemas.microsoft.com/office/drawing/2014/main" id="{330D6617-4EF5-450A-9284-235FCB2A033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7;p39">
              <a:extLst>
                <a:ext uri="{FF2B5EF4-FFF2-40B4-BE49-F238E27FC236}">
                  <a16:creationId xmlns:a16="http://schemas.microsoft.com/office/drawing/2014/main" id="{8B889D76-6E25-4CE5-BB12-3BA438A0B649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8;p39">
              <a:extLst>
                <a:ext uri="{FF2B5EF4-FFF2-40B4-BE49-F238E27FC236}">
                  <a16:creationId xmlns:a16="http://schemas.microsoft.com/office/drawing/2014/main" id="{68C77E60-836F-4F89-95E6-0BB2A327E6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9;p39">
              <a:extLst>
                <a:ext uri="{FF2B5EF4-FFF2-40B4-BE49-F238E27FC236}">
                  <a16:creationId xmlns:a16="http://schemas.microsoft.com/office/drawing/2014/main" id="{0A441237-8D5B-433F-BC1B-47E60DC2B9D4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0;p39">
              <a:extLst>
                <a:ext uri="{FF2B5EF4-FFF2-40B4-BE49-F238E27FC236}">
                  <a16:creationId xmlns:a16="http://schemas.microsoft.com/office/drawing/2014/main" id="{0F424307-343F-4280-8599-35CCA60A5F6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1;p39">
              <a:extLst>
                <a:ext uri="{FF2B5EF4-FFF2-40B4-BE49-F238E27FC236}">
                  <a16:creationId xmlns:a16="http://schemas.microsoft.com/office/drawing/2014/main" id="{CA42AB9C-C8AE-4685-A856-11B329C7EA7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2;p39">
              <a:extLst>
                <a:ext uri="{FF2B5EF4-FFF2-40B4-BE49-F238E27FC236}">
                  <a16:creationId xmlns:a16="http://schemas.microsoft.com/office/drawing/2014/main" id="{A2407264-045C-4235-A90D-34962E938529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3;p39">
              <a:extLst>
                <a:ext uri="{FF2B5EF4-FFF2-40B4-BE49-F238E27FC236}">
                  <a16:creationId xmlns:a16="http://schemas.microsoft.com/office/drawing/2014/main" id="{2563786C-6653-4B77-B3BC-03798B73630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4;p39">
              <a:extLst>
                <a:ext uri="{FF2B5EF4-FFF2-40B4-BE49-F238E27FC236}">
                  <a16:creationId xmlns:a16="http://schemas.microsoft.com/office/drawing/2014/main" id="{8030AE89-EBF7-4AED-91E7-3376FA6AA9D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5;p39">
              <a:extLst>
                <a:ext uri="{FF2B5EF4-FFF2-40B4-BE49-F238E27FC236}">
                  <a16:creationId xmlns:a16="http://schemas.microsoft.com/office/drawing/2014/main" id="{11D95568-91E7-4687-BA79-BAF9D709CC54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6;p39">
              <a:extLst>
                <a:ext uri="{FF2B5EF4-FFF2-40B4-BE49-F238E27FC236}">
                  <a16:creationId xmlns:a16="http://schemas.microsoft.com/office/drawing/2014/main" id="{8225BFD2-EBDF-4187-9E05-9E26979F9AAB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7;p39">
              <a:extLst>
                <a:ext uri="{FF2B5EF4-FFF2-40B4-BE49-F238E27FC236}">
                  <a16:creationId xmlns:a16="http://schemas.microsoft.com/office/drawing/2014/main" id="{70BF5D9A-416C-4072-AEEF-8273B05FE91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8;p39">
              <a:extLst>
                <a:ext uri="{FF2B5EF4-FFF2-40B4-BE49-F238E27FC236}">
                  <a16:creationId xmlns:a16="http://schemas.microsoft.com/office/drawing/2014/main" id="{CADA39C0-C7E9-4074-A3C6-7C4B3C40954C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9;p39">
              <a:extLst>
                <a:ext uri="{FF2B5EF4-FFF2-40B4-BE49-F238E27FC236}">
                  <a16:creationId xmlns:a16="http://schemas.microsoft.com/office/drawing/2014/main" id="{86A60E23-4EC3-44D6-B143-C127C86DB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0;p39">
              <a:extLst>
                <a:ext uri="{FF2B5EF4-FFF2-40B4-BE49-F238E27FC236}">
                  <a16:creationId xmlns:a16="http://schemas.microsoft.com/office/drawing/2014/main" id="{31B8967F-BFCD-4B95-84BD-3D5143901B4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1;p39">
              <a:extLst>
                <a:ext uri="{FF2B5EF4-FFF2-40B4-BE49-F238E27FC236}">
                  <a16:creationId xmlns:a16="http://schemas.microsoft.com/office/drawing/2014/main" id="{21353678-13C1-4A1A-BC59-D000EB83CC47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2;p39">
              <a:extLst>
                <a:ext uri="{FF2B5EF4-FFF2-40B4-BE49-F238E27FC236}">
                  <a16:creationId xmlns:a16="http://schemas.microsoft.com/office/drawing/2014/main" id="{9FBFA212-348B-4622-B6B0-50EEF22783E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3;p39">
              <a:extLst>
                <a:ext uri="{FF2B5EF4-FFF2-40B4-BE49-F238E27FC236}">
                  <a16:creationId xmlns:a16="http://schemas.microsoft.com/office/drawing/2014/main" id="{DF39A439-248C-429C-B302-AB6AD3784E5D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4;p39">
              <a:extLst>
                <a:ext uri="{FF2B5EF4-FFF2-40B4-BE49-F238E27FC236}">
                  <a16:creationId xmlns:a16="http://schemas.microsoft.com/office/drawing/2014/main" id="{C1AE8F0E-E00D-4BCA-B5D3-5590443084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5;p39">
              <a:extLst>
                <a:ext uri="{FF2B5EF4-FFF2-40B4-BE49-F238E27FC236}">
                  <a16:creationId xmlns:a16="http://schemas.microsoft.com/office/drawing/2014/main" id="{1FB756D9-8AF2-4E37-B328-B4537F42FCC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6;p39">
              <a:extLst>
                <a:ext uri="{FF2B5EF4-FFF2-40B4-BE49-F238E27FC236}">
                  <a16:creationId xmlns:a16="http://schemas.microsoft.com/office/drawing/2014/main" id="{688B5740-9823-4533-824F-935F8BE2D06F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15DD48-B7D4-4288-BBFC-E4C013775A8A}"/>
              </a:ext>
            </a:extLst>
          </p:cNvPr>
          <p:cNvSpPr txBox="1">
            <a:spLocks/>
          </p:cNvSpPr>
          <p:nvPr/>
        </p:nvSpPr>
        <p:spPr>
          <a:xfrm>
            <a:off x="1564663" y="1365799"/>
            <a:ext cx="8817149" cy="3245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1703388" algn="l"/>
              </a:tabLst>
            </a:pPr>
            <a:r>
              <a:rPr lang="en-US" dirty="0">
                <a:solidFill>
                  <a:schemeClr val="tx1"/>
                </a:solidFill>
              </a:rPr>
              <a:t>Wie </a:t>
            </a:r>
            <a:r>
              <a:rPr lang="en-US" dirty="0" err="1">
                <a:solidFill>
                  <a:schemeClr val="tx1"/>
                </a:solidFill>
              </a:rPr>
              <a:t>willst</a:t>
            </a:r>
            <a:r>
              <a:rPr lang="en-US" dirty="0">
                <a:solidFill>
                  <a:schemeClr val="tx1"/>
                </a:solidFill>
              </a:rPr>
              <a:t> du das </a:t>
            </a:r>
            <a:r>
              <a:rPr lang="en-US" dirty="0" err="1">
                <a:solidFill>
                  <a:schemeClr val="tx1"/>
                </a:solidFill>
              </a:rPr>
              <a:t>Produkt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herstellen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erbringen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pPr algn="just">
              <a:tabLst>
                <a:tab pos="1703388" algn="l"/>
              </a:tabLst>
            </a:pPr>
            <a:r>
              <a:rPr lang="en-US" b="1" dirty="0">
                <a:solidFill>
                  <a:srgbClr val="F5905D"/>
                </a:solidFill>
              </a:rPr>
              <a:t>ÜBUNG: </a:t>
            </a:r>
            <a:r>
              <a:rPr lang="en-US" dirty="0">
                <a:solidFill>
                  <a:schemeClr val="tx1"/>
                </a:solidFill>
              </a:rPr>
              <a:t>DEIN PRODUKTIONSPLAN 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Schreibe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Schritt-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-Schritt-</a:t>
            </a:r>
            <a:r>
              <a:rPr lang="en-US" dirty="0" err="1">
                <a:solidFill>
                  <a:schemeClr val="tx1"/>
                </a:solidFill>
              </a:rPr>
              <a:t>Übersicht</a:t>
            </a:r>
            <a:r>
              <a:rPr lang="en-US" dirty="0">
                <a:solidFill>
                  <a:schemeClr val="tx1"/>
                </a:solidFill>
              </a:rPr>
              <a:t> des </a:t>
            </a:r>
            <a:r>
              <a:rPr lang="en-US" dirty="0" err="1">
                <a:solidFill>
                  <a:schemeClr val="tx1"/>
                </a:solidFill>
              </a:rPr>
              <a:t>Produktionsprozesses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Dienstleistungserbringung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Anfang</a:t>
            </a:r>
            <a:r>
              <a:rPr lang="en-US" dirty="0">
                <a:solidFill>
                  <a:schemeClr val="tx1"/>
                </a:solidFill>
              </a:rPr>
              <a:t> bis </a:t>
            </a:r>
            <a:r>
              <a:rPr lang="en-US" dirty="0" err="1">
                <a:solidFill>
                  <a:schemeClr val="tx1"/>
                </a:solidFill>
              </a:rPr>
              <a:t>zum</a:t>
            </a:r>
            <a:r>
              <a:rPr lang="en-US" dirty="0">
                <a:solidFill>
                  <a:schemeClr val="tx1"/>
                </a:solidFill>
              </a:rPr>
              <a:t> Ende (dem </a:t>
            </a:r>
            <a:r>
              <a:rPr lang="en-US" dirty="0" err="1">
                <a:solidFill>
                  <a:schemeClr val="tx1"/>
                </a:solidFill>
              </a:rPr>
              <a:t>Punkt</a:t>
            </a:r>
            <a:r>
              <a:rPr lang="en-US" dirty="0">
                <a:solidFill>
                  <a:schemeClr val="tx1"/>
                </a:solidFill>
              </a:rPr>
              <a:t>, an dem du </a:t>
            </a:r>
            <a:r>
              <a:rPr lang="en-US" dirty="0" err="1">
                <a:solidFill>
                  <a:schemeClr val="tx1"/>
                </a:solidFill>
              </a:rPr>
              <a:t>bezahlt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wirst</a:t>
            </a:r>
            <a:r>
              <a:rPr lang="en-US" dirty="0">
                <a:solidFill>
                  <a:schemeClr val="tx1"/>
                </a:solidFill>
              </a:rPr>
              <a:t>) auf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Skizziere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täglichen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Aktivitäten</a:t>
            </a:r>
            <a:r>
              <a:rPr lang="en-US" dirty="0">
                <a:solidFill>
                  <a:schemeClr val="tx1"/>
                </a:solidFill>
              </a:rPr>
              <a:t>, die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Durchführung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Geschäfts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erforderlich</a:t>
            </a:r>
            <a:r>
              <a:rPr lang="en-US" dirty="0">
                <a:solidFill>
                  <a:schemeClr val="tx1"/>
                </a:solidFill>
              </a:rPr>
              <a:t> sind.</a:t>
            </a:r>
          </a:p>
          <a:p>
            <a:pPr algn="just"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Hier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solltest</a:t>
            </a:r>
            <a:r>
              <a:rPr lang="en-US" dirty="0">
                <a:solidFill>
                  <a:schemeClr val="tx1"/>
                </a:solidFill>
              </a:rPr>
              <a:t> du den </a:t>
            </a:r>
            <a:r>
              <a:rPr lang="en-US" dirty="0" err="1">
                <a:solidFill>
                  <a:schemeClr val="tx1"/>
                </a:solidFill>
              </a:rPr>
              <a:t>Prozess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Herstellung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Fertigung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skizzieren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anbietest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solltest</a:t>
            </a:r>
            <a:r>
              <a:rPr lang="en-US" dirty="0">
                <a:solidFill>
                  <a:schemeClr val="tx1"/>
                </a:solidFill>
              </a:rPr>
              <a:t> du alle </a:t>
            </a:r>
            <a:r>
              <a:rPr lang="en-US" dirty="0" err="1">
                <a:solidFill>
                  <a:schemeClr val="tx1"/>
                </a:solidFill>
              </a:rPr>
              <a:t>Schritte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Personen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skizzieren</a:t>
            </a:r>
            <a:r>
              <a:rPr lang="en-US" dirty="0">
                <a:solidFill>
                  <a:schemeClr val="tx1"/>
                </a:solidFill>
              </a:rPr>
              <a:t>, die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Ausführung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erforderlich</a:t>
            </a:r>
            <a:r>
              <a:rPr lang="en-US" dirty="0">
                <a:solidFill>
                  <a:schemeClr val="tx1"/>
                </a:solidFill>
              </a:rPr>
              <a:t> sind. </a:t>
            </a:r>
          </a:p>
          <a:p>
            <a:pPr algn="just">
              <a:tabLst>
                <a:tab pos="1703388" algn="l"/>
              </a:tabLst>
            </a:pPr>
            <a:r>
              <a:rPr lang="en-US" dirty="0">
                <a:solidFill>
                  <a:schemeClr val="tx1"/>
                </a:solidFill>
              </a:rPr>
              <a:t>Eine </a:t>
            </a:r>
            <a:r>
              <a:rPr lang="en-US" dirty="0" err="1">
                <a:solidFill>
                  <a:schemeClr val="tx1"/>
                </a:solidFill>
              </a:rPr>
              <a:t>großartige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Möglichkeit</a:t>
            </a:r>
            <a:r>
              <a:rPr lang="en-US" dirty="0">
                <a:solidFill>
                  <a:schemeClr val="tx1"/>
                </a:solidFill>
              </a:rPr>
              <a:t>, dies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tun, ist die </a:t>
            </a:r>
            <a:r>
              <a:rPr lang="en-US" dirty="0" err="1">
                <a:solidFill>
                  <a:schemeClr val="tx1"/>
                </a:solidFill>
              </a:rPr>
              <a:t>Erstellung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Checkliste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Flussdiagramms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8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AC872-CB47-4587-A4F2-227CF08A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9008" y="541530"/>
            <a:ext cx="8560804" cy="864917"/>
          </a:xfrm>
        </p:spPr>
        <p:txBody>
          <a:bodyPr>
            <a:normAutofit/>
          </a:bodyPr>
          <a:lstStyle/>
          <a:p>
            <a:r>
              <a:rPr lang="en-US" sz="3200" dirty="0"/>
              <a:t>Du </a:t>
            </a:r>
            <a:r>
              <a:rPr lang="en-US" sz="3200" dirty="0" err="1"/>
              <a:t>musst</a:t>
            </a:r>
            <a:r>
              <a:rPr lang="en-US" sz="3200" dirty="0"/>
              <a:t> </a:t>
            </a:r>
            <a:r>
              <a:rPr lang="en-US" sz="3200" dirty="0" err="1"/>
              <a:t>berücksichtigen</a:t>
            </a:r>
            <a:r>
              <a:rPr lang="en-US" sz="3200" dirty="0"/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9588-C799-40E8-B09A-C4E05CB9E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1499765"/>
            <a:ext cx="8817149" cy="3001108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/>
          </a:p>
          <a:p>
            <a:pPr>
              <a:spcBef>
                <a:spcPts val="300"/>
              </a:spcBef>
              <a:tabLst>
                <a:tab pos="3495675" algn="l"/>
              </a:tabLst>
            </a:pPr>
            <a:endParaRPr lang="en-US"/>
          </a:p>
          <a:p>
            <a:endParaRPr lang="en-US"/>
          </a:p>
        </p:txBody>
      </p:sp>
      <p:grpSp>
        <p:nvGrpSpPr>
          <p:cNvPr id="4" name="Google Shape;763;p39">
            <a:extLst>
              <a:ext uri="{FF2B5EF4-FFF2-40B4-BE49-F238E27FC236}">
                <a16:creationId xmlns:a16="http://schemas.microsoft.com/office/drawing/2014/main" id="{379A5CD4-97B6-4D4B-B033-EAE6DB2CAC69}"/>
              </a:ext>
            </a:extLst>
          </p:cNvPr>
          <p:cNvGrpSpPr/>
          <p:nvPr/>
        </p:nvGrpSpPr>
        <p:grpSpPr>
          <a:xfrm>
            <a:off x="360586" y="1092130"/>
            <a:ext cx="626387" cy="626387"/>
            <a:chOff x="6649150" y="309350"/>
            <a:chExt cx="395800" cy="395800"/>
          </a:xfrm>
        </p:grpSpPr>
        <p:sp>
          <p:nvSpPr>
            <p:cNvPr id="5" name="Google Shape;764;p39">
              <a:extLst>
                <a:ext uri="{FF2B5EF4-FFF2-40B4-BE49-F238E27FC236}">
                  <a16:creationId xmlns:a16="http://schemas.microsoft.com/office/drawing/2014/main" id="{4DA15ADE-2434-40BD-8D12-262989C3B757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5;p39">
              <a:extLst>
                <a:ext uri="{FF2B5EF4-FFF2-40B4-BE49-F238E27FC236}">
                  <a16:creationId xmlns:a16="http://schemas.microsoft.com/office/drawing/2014/main" id="{48DCD890-4602-4D5E-816A-6C92A582974D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66;p39">
              <a:extLst>
                <a:ext uri="{FF2B5EF4-FFF2-40B4-BE49-F238E27FC236}">
                  <a16:creationId xmlns:a16="http://schemas.microsoft.com/office/drawing/2014/main" id="{330D6617-4EF5-450A-9284-235FCB2A0335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7;p39">
              <a:extLst>
                <a:ext uri="{FF2B5EF4-FFF2-40B4-BE49-F238E27FC236}">
                  <a16:creationId xmlns:a16="http://schemas.microsoft.com/office/drawing/2014/main" id="{8B889D76-6E25-4CE5-BB12-3BA438A0B649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8;p39">
              <a:extLst>
                <a:ext uri="{FF2B5EF4-FFF2-40B4-BE49-F238E27FC236}">
                  <a16:creationId xmlns:a16="http://schemas.microsoft.com/office/drawing/2014/main" id="{68C77E60-836F-4F89-95E6-0BB2A327E6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9;p39">
              <a:extLst>
                <a:ext uri="{FF2B5EF4-FFF2-40B4-BE49-F238E27FC236}">
                  <a16:creationId xmlns:a16="http://schemas.microsoft.com/office/drawing/2014/main" id="{0A441237-8D5B-433F-BC1B-47E60DC2B9D4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0;p39">
              <a:extLst>
                <a:ext uri="{FF2B5EF4-FFF2-40B4-BE49-F238E27FC236}">
                  <a16:creationId xmlns:a16="http://schemas.microsoft.com/office/drawing/2014/main" id="{0F424307-343F-4280-8599-35CCA60A5F6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1;p39">
              <a:extLst>
                <a:ext uri="{FF2B5EF4-FFF2-40B4-BE49-F238E27FC236}">
                  <a16:creationId xmlns:a16="http://schemas.microsoft.com/office/drawing/2014/main" id="{CA42AB9C-C8AE-4685-A856-11B329C7EA7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2;p39">
              <a:extLst>
                <a:ext uri="{FF2B5EF4-FFF2-40B4-BE49-F238E27FC236}">
                  <a16:creationId xmlns:a16="http://schemas.microsoft.com/office/drawing/2014/main" id="{A2407264-045C-4235-A90D-34962E938529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3;p39">
              <a:extLst>
                <a:ext uri="{FF2B5EF4-FFF2-40B4-BE49-F238E27FC236}">
                  <a16:creationId xmlns:a16="http://schemas.microsoft.com/office/drawing/2014/main" id="{2563786C-6653-4B77-B3BC-03798B73630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4;p39">
              <a:extLst>
                <a:ext uri="{FF2B5EF4-FFF2-40B4-BE49-F238E27FC236}">
                  <a16:creationId xmlns:a16="http://schemas.microsoft.com/office/drawing/2014/main" id="{8030AE89-EBF7-4AED-91E7-3376FA6AA9D3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5;p39">
              <a:extLst>
                <a:ext uri="{FF2B5EF4-FFF2-40B4-BE49-F238E27FC236}">
                  <a16:creationId xmlns:a16="http://schemas.microsoft.com/office/drawing/2014/main" id="{11D95568-91E7-4687-BA79-BAF9D709CC54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6;p39">
              <a:extLst>
                <a:ext uri="{FF2B5EF4-FFF2-40B4-BE49-F238E27FC236}">
                  <a16:creationId xmlns:a16="http://schemas.microsoft.com/office/drawing/2014/main" id="{8225BFD2-EBDF-4187-9E05-9E26979F9AAB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7;p39">
              <a:extLst>
                <a:ext uri="{FF2B5EF4-FFF2-40B4-BE49-F238E27FC236}">
                  <a16:creationId xmlns:a16="http://schemas.microsoft.com/office/drawing/2014/main" id="{70BF5D9A-416C-4072-AEEF-8273B05FE91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8;p39">
              <a:extLst>
                <a:ext uri="{FF2B5EF4-FFF2-40B4-BE49-F238E27FC236}">
                  <a16:creationId xmlns:a16="http://schemas.microsoft.com/office/drawing/2014/main" id="{CADA39C0-C7E9-4074-A3C6-7C4B3C40954C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9;p39">
              <a:extLst>
                <a:ext uri="{FF2B5EF4-FFF2-40B4-BE49-F238E27FC236}">
                  <a16:creationId xmlns:a16="http://schemas.microsoft.com/office/drawing/2014/main" id="{86A60E23-4EC3-44D6-B143-C127C86DB8FC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0;p39">
              <a:extLst>
                <a:ext uri="{FF2B5EF4-FFF2-40B4-BE49-F238E27FC236}">
                  <a16:creationId xmlns:a16="http://schemas.microsoft.com/office/drawing/2014/main" id="{31B8967F-BFCD-4B95-84BD-3D5143901B4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1;p39">
              <a:extLst>
                <a:ext uri="{FF2B5EF4-FFF2-40B4-BE49-F238E27FC236}">
                  <a16:creationId xmlns:a16="http://schemas.microsoft.com/office/drawing/2014/main" id="{21353678-13C1-4A1A-BC59-D000EB83CC47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2;p39">
              <a:extLst>
                <a:ext uri="{FF2B5EF4-FFF2-40B4-BE49-F238E27FC236}">
                  <a16:creationId xmlns:a16="http://schemas.microsoft.com/office/drawing/2014/main" id="{9FBFA212-348B-4622-B6B0-50EEF22783E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3;p39">
              <a:extLst>
                <a:ext uri="{FF2B5EF4-FFF2-40B4-BE49-F238E27FC236}">
                  <a16:creationId xmlns:a16="http://schemas.microsoft.com/office/drawing/2014/main" id="{DF39A439-248C-429C-B302-AB6AD3784E5D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4;p39">
              <a:extLst>
                <a:ext uri="{FF2B5EF4-FFF2-40B4-BE49-F238E27FC236}">
                  <a16:creationId xmlns:a16="http://schemas.microsoft.com/office/drawing/2014/main" id="{C1AE8F0E-E00D-4BCA-B5D3-5590443084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5;p39">
              <a:extLst>
                <a:ext uri="{FF2B5EF4-FFF2-40B4-BE49-F238E27FC236}">
                  <a16:creationId xmlns:a16="http://schemas.microsoft.com/office/drawing/2014/main" id="{1FB756D9-8AF2-4E37-B328-B4537F42FCC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6;p39">
              <a:extLst>
                <a:ext uri="{FF2B5EF4-FFF2-40B4-BE49-F238E27FC236}">
                  <a16:creationId xmlns:a16="http://schemas.microsoft.com/office/drawing/2014/main" id="{688B5740-9823-4533-824F-935F8BE2D06F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15DD48-B7D4-4288-BBFC-E4C013775A8A}"/>
              </a:ext>
            </a:extLst>
          </p:cNvPr>
          <p:cNvSpPr txBox="1">
            <a:spLocks/>
          </p:cNvSpPr>
          <p:nvPr/>
        </p:nvSpPr>
        <p:spPr>
          <a:xfrm>
            <a:off x="1633419" y="1022378"/>
            <a:ext cx="8817149" cy="3245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1703388" algn="l"/>
              </a:tabLst>
            </a:pPr>
            <a:r>
              <a:rPr lang="en-US" b="1" dirty="0" err="1">
                <a:solidFill>
                  <a:srgbClr val="F5905D"/>
                </a:solidFill>
              </a:rPr>
              <a:t>Deine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b="1" dirty="0" err="1">
                <a:solidFill>
                  <a:srgbClr val="F5905D"/>
                </a:solidFill>
              </a:rPr>
              <a:t>Lieferkette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dirty="0"/>
              <a:t>- </a:t>
            </a:r>
            <a:r>
              <a:rPr lang="en-GB" dirty="0"/>
              <a:t>Eine </a:t>
            </a:r>
            <a:r>
              <a:rPr lang="en-GB" dirty="0" err="1"/>
              <a:t>Lieferkette</a:t>
            </a:r>
            <a:r>
              <a:rPr lang="en-GB" dirty="0"/>
              <a:t> ist ein </a:t>
            </a:r>
            <a:r>
              <a:rPr lang="en-GB" dirty="0" err="1"/>
              <a:t>gesamtes</a:t>
            </a:r>
            <a:r>
              <a:rPr lang="en-GB" dirty="0"/>
              <a:t> System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Herstellung</a:t>
            </a:r>
            <a:r>
              <a:rPr lang="en-GB" dirty="0"/>
              <a:t> und </a:t>
            </a:r>
            <a:r>
              <a:rPr lang="en-GB" dirty="0" err="1"/>
              <a:t>Lieferung</a:t>
            </a:r>
            <a:r>
              <a:rPr lang="en-GB" dirty="0"/>
              <a:t>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Produkts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Dienstleistung</a:t>
            </a:r>
            <a:r>
              <a:rPr lang="en-GB" dirty="0"/>
              <a:t>, von der </a:t>
            </a:r>
            <a:r>
              <a:rPr lang="en-GB" dirty="0" err="1"/>
              <a:t>Anfangsphase</a:t>
            </a:r>
            <a:r>
              <a:rPr lang="en-GB" dirty="0"/>
              <a:t>, z. B. der </a:t>
            </a:r>
            <a:r>
              <a:rPr lang="en-GB" dirty="0" err="1"/>
              <a:t>Beschaffung</a:t>
            </a:r>
            <a:r>
              <a:rPr lang="en-GB" dirty="0"/>
              <a:t> der </a:t>
            </a:r>
            <a:r>
              <a:rPr lang="en-GB" dirty="0" err="1"/>
              <a:t>Rohstoffe</a:t>
            </a:r>
            <a:r>
              <a:rPr lang="en-GB" dirty="0"/>
              <a:t>, bis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endgültigen</a:t>
            </a:r>
            <a:r>
              <a:rPr lang="en-GB" dirty="0"/>
              <a:t> </a:t>
            </a:r>
            <a:r>
              <a:rPr lang="en-GB" dirty="0" err="1"/>
              <a:t>Lieferung</a:t>
            </a:r>
            <a:r>
              <a:rPr lang="en-GB" dirty="0"/>
              <a:t> des </a:t>
            </a:r>
            <a:r>
              <a:rPr lang="en-GB" dirty="0" err="1"/>
              <a:t>Produkts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der </a:t>
            </a:r>
            <a:r>
              <a:rPr lang="en-GB" dirty="0" err="1"/>
              <a:t>Dienstleistung</a:t>
            </a:r>
            <a:r>
              <a:rPr lang="en-GB" dirty="0"/>
              <a:t> an den </a:t>
            </a:r>
            <a:r>
              <a:rPr lang="en-GB" dirty="0" err="1"/>
              <a:t>Endverbraucher</a:t>
            </a:r>
            <a:r>
              <a:rPr lang="en-GB" dirty="0"/>
              <a:t>. </a:t>
            </a:r>
            <a:endParaRPr lang="en-IE" dirty="0"/>
          </a:p>
          <a:p>
            <a:pPr algn="just">
              <a:tabLst>
                <a:tab pos="1703388" algn="l"/>
              </a:tabLst>
            </a:pPr>
            <a:r>
              <a:rPr lang="en-US" b="1" dirty="0" err="1">
                <a:solidFill>
                  <a:srgbClr val="F5905D"/>
                </a:solidFill>
              </a:rPr>
              <a:t>Zeitrahmen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b="1" dirty="0" err="1">
                <a:solidFill>
                  <a:srgbClr val="F5905D"/>
                </a:solidFill>
              </a:rPr>
              <a:t>für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b="1" dirty="0" err="1">
                <a:solidFill>
                  <a:srgbClr val="F5905D"/>
                </a:solidFill>
              </a:rPr>
              <a:t>Produktion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b="1" dirty="0" err="1">
                <a:solidFill>
                  <a:srgbClr val="F5905D"/>
                </a:solidFill>
              </a:rPr>
              <a:t>oder</a:t>
            </a:r>
            <a:r>
              <a:rPr lang="en-US" b="1" dirty="0">
                <a:solidFill>
                  <a:srgbClr val="F5905D"/>
                </a:solidFill>
              </a:rPr>
              <a:t> Service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Erläutere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lange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dauert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Einheit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produzieren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deinen</a:t>
            </a:r>
            <a:r>
              <a:rPr lang="en-US" dirty="0">
                <a:solidFill>
                  <a:schemeClr val="tx1"/>
                </a:solidFill>
              </a:rPr>
              <a:t> Service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leisten</a:t>
            </a:r>
            <a:r>
              <a:rPr lang="en-US" dirty="0">
                <a:solidFill>
                  <a:schemeClr val="tx1"/>
                </a:solidFill>
              </a:rPr>
              <a:t>. Gib alle </a:t>
            </a:r>
            <a:r>
              <a:rPr lang="en-US" dirty="0" err="1">
                <a:solidFill>
                  <a:schemeClr val="tx1"/>
                </a:solidFill>
              </a:rPr>
              <a:t>Faktoren</a:t>
            </a:r>
            <a:r>
              <a:rPr lang="en-US" dirty="0">
                <a:solidFill>
                  <a:schemeClr val="tx1"/>
                </a:solidFill>
              </a:rPr>
              <a:t> an, die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 auf den </a:t>
            </a:r>
            <a:r>
              <a:rPr lang="en-US" dirty="0" err="1">
                <a:solidFill>
                  <a:schemeClr val="tx1"/>
                </a:solidFill>
              </a:rPr>
              <a:t>Zeitrahmen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Produktion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auswirken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, und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potenziellen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Herausforderungen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umgehen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wirst</a:t>
            </a:r>
            <a:r>
              <a:rPr lang="en-US" dirty="0">
                <a:solidFill>
                  <a:schemeClr val="tx1"/>
                </a:solidFill>
              </a:rPr>
              <a:t>, z. B.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Lieferverzögerungen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Eilaufträgen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>
              <a:tabLst>
                <a:tab pos="1703388" algn="l"/>
              </a:tabLst>
            </a:pPr>
            <a:r>
              <a:rPr lang="en-US" b="1" dirty="0" err="1">
                <a:solidFill>
                  <a:srgbClr val="F5905D"/>
                </a:solidFill>
              </a:rPr>
              <a:t>Durchführbarkeit</a:t>
            </a:r>
            <a:r>
              <a:rPr lang="en-US" b="1" dirty="0">
                <a:solidFill>
                  <a:srgbClr val="F5905D"/>
                </a:solidFill>
              </a:rPr>
              <a:t> der </a:t>
            </a:r>
            <a:r>
              <a:rPr lang="en-US" b="1" dirty="0" err="1">
                <a:solidFill>
                  <a:srgbClr val="F5905D"/>
                </a:solidFill>
              </a:rPr>
              <a:t>Produktion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Beziehe</a:t>
            </a:r>
            <a:r>
              <a:rPr lang="en-US" dirty="0">
                <a:solidFill>
                  <a:schemeClr val="tx1"/>
                </a:solidFill>
              </a:rPr>
              <a:t> dich auf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Marktforschung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>
              <a:tabLst>
                <a:tab pos="1703388" algn="l"/>
              </a:tabLst>
            </a:pPr>
            <a:r>
              <a:rPr lang="en-US" b="1" dirty="0" err="1">
                <a:solidFill>
                  <a:srgbClr val="F5905D"/>
                </a:solidFill>
              </a:rPr>
              <a:t>Schwachstellen</a:t>
            </a:r>
            <a:r>
              <a:rPr lang="en-US" b="1" dirty="0">
                <a:solidFill>
                  <a:srgbClr val="F5905D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Du </a:t>
            </a:r>
            <a:r>
              <a:rPr lang="en-US" dirty="0" err="1">
                <a:solidFill>
                  <a:schemeClr val="tx1"/>
                </a:solidFill>
              </a:rPr>
              <a:t>solltest</a:t>
            </a:r>
            <a:r>
              <a:rPr lang="en-US" dirty="0">
                <a:solidFill>
                  <a:schemeClr val="tx1"/>
                </a:solidFill>
              </a:rPr>
              <a:t> alle </a:t>
            </a:r>
            <a:r>
              <a:rPr lang="en-US" dirty="0" err="1">
                <a:solidFill>
                  <a:schemeClr val="tx1"/>
                </a:solidFill>
              </a:rPr>
              <a:t>potenziellen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Probleme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Risiken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identifizieren</a:t>
            </a:r>
            <a:r>
              <a:rPr lang="en-US" dirty="0">
                <a:solidFill>
                  <a:schemeClr val="tx1"/>
                </a:solidFill>
              </a:rPr>
              <a:t>, die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Produktions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Serviceprozess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auftreten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. Wie </a:t>
            </a:r>
            <a:r>
              <a:rPr lang="en-US" dirty="0" err="1">
                <a:solidFill>
                  <a:schemeClr val="tx1"/>
                </a:solidFill>
              </a:rPr>
              <a:t>wirst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solchen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Problemen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umgehen</a:t>
            </a:r>
            <a:r>
              <a:rPr lang="en-US" dirty="0">
                <a:solidFill>
                  <a:schemeClr val="tx1"/>
                </a:solidFill>
              </a:rPr>
              <a:t>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82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4262" y="529090"/>
            <a:ext cx="9649486" cy="1107996"/>
          </a:xfrm>
        </p:spPr>
        <p:txBody>
          <a:bodyPr>
            <a:normAutofit/>
          </a:bodyPr>
          <a:lstStyle/>
          <a:p>
            <a:r>
              <a:rPr lang="en-US" sz="3200" dirty="0"/>
              <a:t>Lass </a:t>
            </a:r>
            <a:r>
              <a:rPr lang="en-US" sz="3200" dirty="0" err="1"/>
              <a:t>uns</a:t>
            </a:r>
            <a:r>
              <a:rPr lang="en-US" sz="3200" dirty="0"/>
              <a:t> </a:t>
            </a:r>
            <a:r>
              <a:rPr lang="en-US" sz="3200" dirty="0" err="1"/>
              <a:t>etwas</a:t>
            </a:r>
            <a:r>
              <a:rPr lang="en-US" sz="3200" dirty="0"/>
              <a:t> </a:t>
            </a:r>
            <a:r>
              <a:rPr lang="en-US" sz="3200" dirty="0" err="1"/>
              <a:t>über</a:t>
            </a:r>
            <a:r>
              <a:rPr lang="en-US" sz="3200" dirty="0"/>
              <a:t> </a:t>
            </a:r>
            <a:r>
              <a:rPr lang="en-US" sz="3200" dirty="0" err="1"/>
              <a:t>deine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56C6E5"/>
                </a:solidFill>
              </a:rPr>
              <a:t>LIEFERKETTE</a:t>
            </a:r>
          </a:p>
          <a:p>
            <a:r>
              <a:rPr lang="en-US" sz="3200" dirty="0" err="1"/>
              <a:t>erfahren</a:t>
            </a:r>
            <a:endParaRPr lang="en-US" sz="3200" dirty="0"/>
          </a:p>
        </p:txBody>
      </p:sp>
      <p:grpSp>
        <p:nvGrpSpPr>
          <p:cNvPr id="4" name="Google Shape;609;p39">
            <a:extLst>
              <a:ext uri="{FF2B5EF4-FFF2-40B4-BE49-F238E27FC236}">
                <a16:creationId xmlns:a16="http://schemas.microsoft.com/office/drawing/2014/main" id="{E6B887C6-3659-425E-AD88-3D10937799BA}"/>
              </a:ext>
            </a:extLst>
          </p:cNvPr>
          <p:cNvGrpSpPr/>
          <p:nvPr/>
        </p:nvGrpSpPr>
        <p:grpSpPr>
          <a:xfrm>
            <a:off x="255597" y="1057841"/>
            <a:ext cx="864686" cy="642906"/>
            <a:chOff x="5247525" y="3007275"/>
            <a:chExt cx="517575" cy="384825"/>
          </a:xfrm>
        </p:grpSpPr>
        <p:sp>
          <p:nvSpPr>
            <p:cNvPr id="5" name="Google Shape;610;p39">
              <a:extLst>
                <a:ext uri="{FF2B5EF4-FFF2-40B4-BE49-F238E27FC236}">
                  <a16:creationId xmlns:a16="http://schemas.microsoft.com/office/drawing/2014/main" id="{CD786375-23A4-4745-9D2E-4397B9833DF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1;p39">
              <a:extLst>
                <a:ext uri="{FF2B5EF4-FFF2-40B4-BE49-F238E27FC236}">
                  <a16:creationId xmlns:a16="http://schemas.microsoft.com/office/drawing/2014/main" id="{FEA7ACF6-B67E-4051-8209-B2D60B9521A7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picture containing text, vector graphics, light&#10;&#10;Description automatically generated">
            <a:extLst>
              <a:ext uri="{FF2B5EF4-FFF2-40B4-BE49-F238E27FC236}">
                <a16:creationId xmlns:a16="http://schemas.microsoft.com/office/drawing/2014/main" id="{1D93AD65-C601-42AA-8A85-63F9769D8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9" t="23202" r="18686" b="23819"/>
          <a:stretch/>
        </p:blipFill>
        <p:spPr>
          <a:xfrm>
            <a:off x="9131342" y="335730"/>
            <a:ext cx="2504365" cy="1508125"/>
          </a:xfrm>
          <a:prstGeom prst="rect">
            <a:avLst/>
          </a:prstGeom>
        </p:spPr>
      </p:pic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167965DE-E2DC-4EEE-B8D5-09FAB63F5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419465"/>
              </p:ext>
            </p:extLst>
          </p:nvPr>
        </p:nvGraphicFramePr>
        <p:xfrm>
          <a:off x="0" y="3371931"/>
          <a:ext cx="11800115" cy="3245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C016AEC-3054-49A1-9CD8-97A505DBEB63}"/>
              </a:ext>
            </a:extLst>
          </p:cNvPr>
          <p:cNvSpPr txBox="1"/>
          <p:nvPr/>
        </p:nvSpPr>
        <p:spPr>
          <a:xfrm>
            <a:off x="1494262" y="1823904"/>
            <a:ext cx="84015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Du </a:t>
            </a:r>
            <a:r>
              <a:rPr lang="en-US" sz="2200" dirty="0" err="1"/>
              <a:t>musst</a:t>
            </a:r>
            <a:r>
              <a:rPr lang="en-US" sz="2200" dirty="0"/>
              <a:t> </a:t>
            </a:r>
            <a:r>
              <a:rPr lang="en-US" sz="2200" dirty="0" err="1"/>
              <a:t>dir</a:t>
            </a:r>
            <a:r>
              <a:rPr lang="en-US" sz="2200" dirty="0"/>
              <a:t> </a:t>
            </a:r>
            <a:r>
              <a:rPr lang="en-US" sz="2200" dirty="0" err="1"/>
              <a:t>über</a:t>
            </a:r>
            <a:r>
              <a:rPr lang="en-US" sz="2200" dirty="0"/>
              <a:t> </a:t>
            </a:r>
            <a:r>
              <a:rPr lang="en-US" sz="2200" dirty="0" err="1"/>
              <a:t>deine</a:t>
            </a:r>
            <a:r>
              <a:rPr lang="en-US" sz="2200" dirty="0"/>
              <a:t> </a:t>
            </a:r>
            <a:r>
              <a:rPr lang="en-US" sz="2200" b="1" dirty="0"/>
              <a:t>LIEFERANTEN (der </a:t>
            </a:r>
            <a:r>
              <a:rPr lang="en-US" sz="2200" b="1" dirty="0" err="1"/>
              <a:t>Beginn</a:t>
            </a:r>
            <a:r>
              <a:rPr lang="en-US" sz="2200" b="1" dirty="0"/>
              <a:t> </a:t>
            </a:r>
            <a:r>
              <a:rPr lang="en-US" sz="2200" b="1" dirty="0" err="1"/>
              <a:t>deiner</a:t>
            </a:r>
            <a:r>
              <a:rPr lang="en-US" sz="2200" b="1" dirty="0"/>
              <a:t> </a:t>
            </a:r>
            <a:r>
              <a:rPr lang="en-US" sz="2200" b="1" dirty="0" err="1"/>
              <a:t>Lieferkette</a:t>
            </a:r>
            <a:r>
              <a:rPr lang="en-US" sz="2200" b="1" dirty="0"/>
              <a:t>) </a:t>
            </a:r>
            <a:r>
              <a:rPr lang="en-US" sz="2200" dirty="0"/>
              <a:t>und die </a:t>
            </a:r>
            <a:r>
              <a:rPr lang="en-US" sz="2200" dirty="0" err="1"/>
              <a:t>Lagerung</a:t>
            </a:r>
            <a:r>
              <a:rPr lang="en-US" sz="2200" dirty="0"/>
              <a:t> von </a:t>
            </a:r>
            <a:r>
              <a:rPr lang="en-US" sz="2200" dirty="0" err="1"/>
              <a:t>Rohstoffen</a:t>
            </a:r>
            <a:r>
              <a:rPr lang="en-US" sz="2200" dirty="0"/>
              <a:t> - die </a:t>
            </a:r>
            <a:r>
              <a:rPr lang="en-US" sz="2200" dirty="0" err="1"/>
              <a:t>Materialien</a:t>
            </a:r>
            <a:r>
              <a:rPr lang="en-US" sz="2200" dirty="0"/>
              <a:t>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Stoffe</a:t>
            </a:r>
            <a:r>
              <a:rPr lang="en-US" sz="2200" dirty="0"/>
              <a:t>, die </a:t>
            </a:r>
            <a:r>
              <a:rPr lang="en-US" sz="2200" dirty="0" err="1"/>
              <a:t>bei</a:t>
            </a:r>
            <a:r>
              <a:rPr lang="en-US" sz="2200" dirty="0"/>
              <a:t> der </a:t>
            </a:r>
            <a:r>
              <a:rPr lang="en-US" sz="2200" dirty="0" err="1"/>
              <a:t>Herstellung</a:t>
            </a:r>
            <a:r>
              <a:rPr lang="en-US" sz="2200" dirty="0"/>
              <a:t> </a:t>
            </a:r>
            <a:r>
              <a:rPr lang="en-US" sz="2200" dirty="0" err="1"/>
              <a:t>deines</a:t>
            </a:r>
            <a:r>
              <a:rPr lang="en-US" sz="2200" dirty="0"/>
              <a:t> </a:t>
            </a:r>
            <a:r>
              <a:rPr lang="en-US" sz="2200" dirty="0" err="1"/>
              <a:t>Produkts</a:t>
            </a:r>
            <a:r>
              <a:rPr lang="en-US" sz="2200" dirty="0"/>
              <a:t> </a:t>
            </a:r>
            <a:r>
              <a:rPr lang="en-US" sz="2200" dirty="0" err="1"/>
              <a:t>verwendet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 -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Klaren</a:t>
            </a:r>
            <a:r>
              <a:rPr lang="en-US" sz="2200" dirty="0"/>
              <a:t> sein.</a:t>
            </a:r>
          </a:p>
        </p:txBody>
      </p:sp>
    </p:spTree>
    <p:extLst>
      <p:ext uri="{BB962C8B-B14F-4D97-AF65-F5344CB8AC3E}">
        <p14:creationId xmlns:p14="http://schemas.microsoft.com/office/powerpoint/2010/main" val="537845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3303" y="646160"/>
            <a:ext cx="9649486" cy="1406249"/>
          </a:xfrm>
        </p:spPr>
        <p:txBody>
          <a:bodyPr>
            <a:normAutofit/>
          </a:bodyPr>
          <a:lstStyle/>
          <a:p>
            <a:r>
              <a:rPr lang="en-US" sz="3200"/>
              <a:t>LAGER UND MATERIALIEN</a:t>
            </a:r>
          </a:p>
          <a:p>
            <a:r>
              <a:rPr lang="en-US" sz="3200"/>
              <a:t>Was du </a:t>
            </a:r>
            <a:r>
              <a:rPr lang="en-US" sz="3200" err="1"/>
              <a:t>beachten</a:t>
            </a:r>
            <a:r>
              <a:rPr lang="en-US" sz="3200"/>
              <a:t> </a:t>
            </a:r>
            <a:r>
              <a:rPr lang="en-US" sz="3200" err="1"/>
              <a:t>musst</a:t>
            </a:r>
            <a:r>
              <a:rPr lang="en-US" sz="3200"/>
              <a:t> </a:t>
            </a:r>
            <a:endParaRPr lang="en-US" sz="3200">
              <a:solidFill>
                <a:srgbClr val="56C6E5"/>
              </a:solidFill>
            </a:endParaRPr>
          </a:p>
        </p:txBody>
      </p:sp>
      <p:grpSp>
        <p:nvGrpSpPr>
          <p:cNvPr id="4" name="Google Shape;609;p39">
            <a:extLst>
              <a:ext uri="{FF2B5EF4-FFF2-40B4-BE49-F238E27FC236}">
                <a16:creationId xmlns:a16="http://schemas.microsoft.com/office/drawing/2014/main" id="{E6B887C6-3659-425E-AD88-3D10937799BA}"/>
              </a:ext>
            </a:extLst>
          </p:cNvPr>
          <p:cNvGrpSpPr/>
          <p:nvPr/>
        </p:nvGrpSpPr>
        <p:grpSpPr>
          <a:xfrm>
            <a:off x="255597" y="1057841"/>
            <a:ext cx="864686" cy="642906"/>
            <a:chOff x="5247525" y="3007275"/>
            <a:chExt cx="517575" cy="384825"/>
          </a:xfrm>
        </p:grpSpPr>
        <p:sp>
          <p:nvSpPr>
            <p:cNvPr id="5" name="Google Shape;610;p39">
              <a:extLst>
                <a:ext uri="{FF2B5EF4-FFF2-40B4-BE49-F238E27FC236}">
                  <a16:creationId xmlns:a16="http://schemas.microsoft.com/office/drawing/2014/main" id="{CD786375-23A4-4745-9D2E-4397B9833DF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1;p39">
              <a:extLst>
                <a:ext uri="{FF2B5EF4-FFF2-40B4-BE49-F238E27FC236}">
                  <a16:creationId xmlns:a16="http://schemas.microsoft.com/office/drawing/2014/main" id="{FEA7ACF6-B67E-4051-8209-B2D60B9521A7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255DA9F-7009-40EB-AE9C-CD48066DC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9" t="13226" r="19291" b="21112"/>
          <a:stretch/>
        </p:blipFill>
        <p:spPr>
          <a:xfrm>
            <a:off x="8578199" y="0"/>
            <a:ext cx="2962620" cy="2343653"/>
          </a:xfrm>
          <a:prstGeom prst="rect">
            <a:avLst/>
          </a:prstGeom>
        </p:spPr>
      </p:pic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D8073107-E77F-479C-82C7-0246A11C7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497425"/>
              </p:ext>
            </p:extLst>
          </p:nvPr>
        </p:nvGraphicFramePr>
        <p:xfrm>
          <a:off x="400050" y="2343653"/>
          <a:ext cx="11791950" cy="430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665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3303" y="646160"/>
            <a:ext cx="9649486" cy="1406249"/>
          </a:xfrm>
        </p:spPr>
        <p:txBody>
          <a:bodyPr>
            <a:normAutofit/>
          </a:bodyPr>
          <a:lstStyle/>
          <a:p>
            <a:r>
              <a:rPr lang="en-US" sz="3200"/>
              <a:t>LAGER UND MATERIALIEN</a:t>
            </a:r>
          </a:p>
          <a:p>
            <a:r>
              <a:rPr lang="en-US" sz="3200"/>
              <a:t>Was du </a:t>
            </a:r>
            <a:r>
              <a:rPr lang="en-US" sz="3200" err="1"/>
              <a:t>beachten</a:t>
            </a:r>
            <a:r>
              <a:rPr lang="en-US" sz="3200"/>
              <a:t> </a:t>
            </a:r>
            <a:r>
              <a:rPr lang="en-US" sz="3200" err="1"/>
              <a:t>musst</a:t>
            </a:r>
            <a:r>
              <a:rPr lang="en-US" sz="3200"/>
              <a:t> </a:t>
            </a:r>
            <a:endParaRPr lang="en-US" sz="3200">
              <a:solidFill>
                <a:srgbClr val="56C6E5"/>
              </a:solidFill>
            </a:endParaRPr>
          </a:p>
        </p:txBody>
      </p:sp>
      <p:grpSp>
        <p:nvGrpSpPr>
          <p:cNvPr id="4" name="Google Shape;609;p39">
            <a:extLst>
              <a:ext uri="{FF2B5EF4-FFF2-40B4-BE49-F238E27FC236}">
                <a16:creationId xmlns:a16="http://schemas.microsoft.com/office/drawing/2014/main" id="{E6B887C6-3659-425E-AD88-3D10937799BA}"/>
              </a:ext>
            </a:extLst>
          </p:cNvPr>
          <p:cNvGrpSpPr/>
          <p:nvPr/>
        </p:nvGrpSpPr>
        <p:grpSpPr>
          <a:xfrm>
            <a:off x="255597" y="1057841"/>
            <a:ext cx="864686" cy="642906"/>
            <a:chOff x="5247525" y="3007275"/>
            <a:chExt cx="517575" cy="384825"/>
          </a:xfrm>
        </p:grpSpPr>
        <p:sp>
          <p:nvSpPr>
            <p:cNvPr id="5" name="Google Shape;610;p39">
              <a:extLst>
                <a:ext uri="{FF2B5EF4-FFF2-40B4-BE49-F238E27FC236}">
                  <a16:creationId xmlns:a16="http://schemas.microsoft.com/office/drawing/2014/main" id="{CD786375-23A4-4745-9D2E-4397B9833DF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1;p39">
              <a:extLst>
                <a:ext uri="{FF2B5EF4-FFF2-40B4-BE49-F238E27FC236}">
                  <a16:creationId xmlns:a16="http://schemas.microsoft.com/office/drawing/2014/main" id="{FEA7ACF6-B67E-4051-8209-B2D60B9521A7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D8073107-E77F-479C-82C7-0246A11C7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362193"/>
              </p:ext>
            </p:extLst>
          </p:nvPr>
        </p:nvGraphicFramePr>
        <p:xfrm>
          <a:off x="400050" y="2343653"/>
          <a:ext cx="11791950" cy="430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36F10066-40AF-40F3-B127-140002FE38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14" t="17479" r="16390" b="26308"/>
          <a:stretch/>
        </p:blipFill>
        <p:spPr>
          <a:xfrm>
            <a:off x="8700523" y="257754"/>
            <a:ext cx="2702860" cy="16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13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59962" y="709164"/>
            <a:ext cx="7744736" cy="1310020"/>
          </a:xfrm>
        </p:spPr>
        <p:txBody>
          <a:bodyPr>
            <a:normAutofit/>
          </a:bodyPr>
          <a:lstStyle/>
          <a:p>
            <a:r>
              <a:rPr lang="en-US" sz="3200" dirty="0"/>
              <a:t>EIN BEISPIEL FÜR DIE LIEFERKETTE EINES PULLOVERS</a:t>
            </a:r>
            <a:endParaRPr lang="en-US" sz="3200" dirty="0">
              <a:solidFill>
                <a:srgbClr val="56C6E5"/>
              </a:solidFill>
            </a:endParaRPr>
          </a:p>
          <a:p>
            <a:endParaRPr lang="en-US" dirty="0"/>
          </a:p>
        </p:txBody>
      </p:sp>
      <p:grpSp>
        <p:nvGrpSpPr>
          <p:cNvPr id="4" name="Google Shape;609;p39">
            <a:extLst>
              <a:ext uri="{FF2B5EF4-FFF2-40B4-BE49-F238E27FC236}">
                <a16:creationId xmlns:a16="http://schemas.microsoft.com/office/drawing/2014/main" id="{E6B887C6-3659-425E-AD88-3D10937799BA}"/>
              </a:ext>
            </a:extLst>
          </p:cNvPr>
          <p:cNvGrpSpPr/>
          <p:nvPr/>
        </p:nvGrpSpPr>
        <p:grpSpPr>
          <a:xfrm>
            <a:off x="255597" y="1057841"/>
            <a:ext cx="864686" cy="642906"/>
            <a:chOff x="5247525" y="3007275"/>
            <a:chExt cx="517575" cy="384825"/>
          </a:xfrm>
        </p:grpSpPr>
        <p:sp>
          <p:nvSpPr>
            <p:cNvPr id="5" name="Google Shape;610;p39">
              <a:extLst>
                <a:ext uri="{FF2B5EF4-FFF2-40B4-BE49-F238E27FC236}">
                  <a16:creationId xmlns:a16="http://schemas.microsoft.com/office/drawing/2014/main" id="{CD786375-23A4-4745-9D2E-4397B9833DF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1;p39">
              <a:extLst>
                <a:ext uri="{FF2B5EF4-FFF2-40B4-BE49-F238E27FC236}">
                  <a16:creationId xmlns:a16="http://schemas.microsoft.com/office/drawing/2014/main" id="{FEA7ACF6-B67E-4051-8209-B2D60B9521A7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53601FB4-4806-456D-98E2-65C2CC30E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345882"/>
              </p:ext>
            </p:extLst>
          </p:nvPr>
        </p:nvGraphicFramePr>
        <p:xfrm>
          <a:off x="2658608" y="2019184"/>
          <a:ext cx="7947443" cy="430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picture containing text, vector graphics, light&#10;&#10;Description automatically generated">
            <a:extLst>
              <a:ext uri="{FF2B5EF4-FFF2-40B4-BE49-F238E27FC236}">
                <a16:creationId xmlns:a16="http://schemas.microsoft.com/office/drawing/2014/main" id="{2BC65F99-5AFF-497E-9275-A3036513E0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09" t="23202" r="18686" b="23819"/>
          <a:stretch/>
        </p:blipFill>
        <p:spPr>
          <a:xfrm>
            <a:off x="0" y="566494"/>
            <a:ext cx="2504365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4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1057841"/>
            <a:ext cx="9649486" cy="697353"/>
          </a:xfrm>
        </p:spPr>
        <p:txBody>
          <a:bodyPr>
            <a:normAutofit/>
          </a:bodyPr>
          <a:lstStyle/>
          <a:p>
            <a:pPr algn="just">
              <a:tabLst>
                <a:tab pos="1703388" algn="l"/>
              </a:tabLst>
            </a:pPr>
            <a:r>
              <a:rPr lang="en-US" sz="3200" dirty="0" err="1">
                <a:solidFill>
                  <a:schemeClr val="tx1"/>
                </a:solidFill>
              </a:rPr>
              <a:t>Produkt</a:t>
            </a:r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oder</a:t>
            </a:r>
            <a:r>
              <a:rPr lang="en-US" sz="3200" dirty="0">
                <a:solidFill>
                  <a:schemeClr val="tx1"/>
                </a:solidFill>
              </a:rPr>
              <a:t> Service-</a:t>
            </a:r>
            <a:r>
              <a:rPr lang="en-US" sz="3200" dirty="0" err="1">
                <a:solidFill>
                  <a:schemeClr val="tx1"/>
                </a:solidFill>
              </a:rPr>
              <a:t>Arbeitsablauf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36EC7-5E82-4247-BDC3-432C80DED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8617" y="2360046"/>
            <a:ext cx="10326423" cy="3245241"/>
          </a:xfrm>
        </p:spPr>
        <p:txBody>
          <a:bodyPr/>
          <a:lstStyle/>
          <a:p>
            <a:pPr algn="just">
              <a:tabLst>
                <a:tab pos="1703388" algn="l"/>
              </a:tabLst>
            </a:pPr>
            <a:endParaRPr lang="en-IE" sz="100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Einfach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ausgedrückt</a:t>
            </a:r>
            <a:r>
              <a:rPr lang="en-US" dirty="0">
                <a:solidFill>
                  <a:schemeClr val="tx1"/>
                </a:solidFill>
              </a:rPr>
              <a:t>, ist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Arbeitsablauf</a:t>
            </a:r>
            <a:r>
              <a:rPr lang="en-US" dirty="0">
                <a:solidFill>
                  <a:schemeClr val="tx1"/>
                </a:solidFill>
              </a:rPr>
              <a:t>” die Art und Weise,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Arbeit </a:t>
            </a:r>
            <a:r>
              <a:rPr lang="en-US" dirty="0" err="1">
                <a:solidFill>
                  <a:schemeClr val="tx1"/>
                </a:solidFill>
              </a:rPr>
              <a:t>erledigst</a:t>
            </a:r>
            <a:r>
              <a:rPr lang="en-US" dirty="0">
                <a:solidFill>
                  <a:schemeClr val="tx1"/>
                </a:solidFill>
              </a:rPr>
              <a:t>. Es ist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Reihe</a:t>
            </a:r>
            <a:r>
              <a:rPr lang="en-US" dirty="0">
                <a:solidFill>
                  <a:schemeClr val="tx1"/>
                </a:solidFill>
              </a:rPr>
              <a:t> von </a:t>
            </a:r>
            <a:r>
              <a:rPr lang="en-US" dirty="0" err="1">
                <a:solidFill>
                  <a:schemeClr val="tx1"/>
                </a:solidFill>
              </a:rPr>
              <a:t>Aufgaben</a:t>
            </a:r>
            <a:r>
              <a:rPr lang="en-US" dirty="0">
                <a:solidFill>
                  <a:schemeClr val="tx1"/>
                </a:solidFill>
              </a:rPr>
              <a:t>, die du </a:t>
            </a:r>
            <a:r>
              <a:rPr lang="en-US" dirty="0" err="1">
                <a:solidFill>
                  <a:schemeClr val="tx1"/>
                </a:solidFill>
              </a:rPr>
              <a:t>erledigen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musst</a:t>
            </a:r>
            <a:r>
              <a:rPr lang="en-US" dirty="0">
                <a:solidFill>
                  <a:schemeClr val="tx1"/>
                </a:solidFill>
              </a:rPr>
              <a:t>, um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wiederholbares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Geschäftsziel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erreichen</a:t>
            </a:r>
            <a:r>
              <a:rPr lang="en-US" dirty="0">
                <a:solidFill>
                  <a:schemeClr val="tx1"/>
                </a:solidFill>
              </a:rPr>
              <a:t>. Das </a:t>
            </a:r>
            <a:r>
              <a:rPr lang="en-US" dirty="0" err="1">
                <a:solidFill>
                  <a:schemeClr val="tx1"/>
                </a:solidFill>
              </a:rPr>
              <a:t>Schlüsselwort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hier</a:t>
            </a:r>
            <a:r>
              <a:rPr lang="en-US" dirty="0">
                <a:solidFill>
                  <a:schemeClr val="tx1"/>
                </a:solidFill>
              </a:rPr>
              <a:t> ist </a:t>
            </a:r>
            <a:r>
              <a:rPr lang="en-US" u="sng" dirty="0" err="1">
                <a:solidFill>
                  <a:schemeClr val="tx1"/>
                </a:solidFill>
              </a:rPr>
              <a:t>wiederholbar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>
              <a:tabLst>
                <a:tab pos="1703388" algn="l"/>
              </a:tabLst>
            </a:pPr>
            <a:endParaRPr lang="en-US" sz="500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r>
              <a:rPr lang="en-US" b="1" dirty="0" err="1">
                <a:solidFill>
                  <a:srgbClr val="F26B27"/>
                </a:solidFill>
              </a:rPr>
              <a:t>Stell</a:t>
            </a:r>
            <a:r>
              <a:rPr lang="en-US" b="1" dirty="0">
                <a:solidFill>
                  <a:srgbClr val="F26B27"/>
                </a:solidFill>
              </a:rPr>
              <a:t> </a:t>
            </a:r>
            <a:r>
              <a:rPr lang="en-US" b="1" dirty="0" err="1">
                <a:solidFill>
                  <a:srgbClr val="F26B27"/>
                </a:solidFill>
              </a:rPr>
              <a:t>deinen</a:t>
            </a:r>
            <a:r>
              <a:rPr lang="en-US" b="1" dirty="0">
                <a:solidFill>
                  <a:srgbClr val="F26B27"/>
                </a:solidFill>
              </a:rPr>
              <a:t> </a:t>
            </a:r>
            <a:r>
              <a:rPr lang="en-US" b="1" dirty="0" err="1">
                <a:solidFill>
                  <a:srgbClr val="F26B27"/>
                </a:solidFill>
              </a:rPr>
              <a:t>Arbeitsablauf</a:t>
            </a:r>
            <a:r>
              <a:rPr lang="en-US" b="1" dirty="0">
                <a:solidFill>
                  <a:srgbClr val="F26B27"/>
                </a:solidFill>
              </a:rPr>
              <a:t> auf Papier </a:t>
            </a:r>
            <a:r>
              <a:rPr lang="en-US" b="1" dirty="0" err="1">
                <a:solidFill>
                  <a:srgbClr val="F26B27"/>
                </a:solidFill>
              </a:rPr>
              <a:t>dar</a:t>
            </a:r>
            <a:r>
              <a:rPr lang="en-US" b="1" dirty="0">
                <a:solidFill>
                  <a:srgbClr val="F26B27"/>
                </a:solidFill>
              </a:rPr>
              <a:t>...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Beschreibe</a:t>
            </a:r>
            <a:r>
              <a:rPr lang="en-US" dirty="0">
                <a:solidFill>
                  <a:schemeClr val="tx1"/>
                </a:solidFill>
              </a:rPr>
              <a:t> Schritt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Schritt, </a:t>
            </a:r>
            <a:r>
              <a:rPr lang="en-US" dirty="0" err="1">
                <a:solidFill>
                  <a:schemeClr val="tx1"/>
                </a:solidFill>
              </a:rPr>
              <a:t>wie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hergestellt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wird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 err="1">
                <a:solidFill>
                  <a:schemeClr val="tx1"/>
                </a:solidFill>
              </a:rPr>
              <a:t>Identifiziere</a:t>
            </a:r>
            <a:r>
              <a:rPr lang="en-US" dirty="0">
                <a:solidFill>
                  <a:schemeClr val="tx1"/>
                </a:solidFill>
              </a:rPr>
              <a:t> alle </a:t>
            </a:r>
            <a:r>
              <a:rPr lang="en-US" dirty="0" err="1">
                <a:solidFill>
                  <a:schemeClr val="tx1"/>
                </a:solidFill>
              </a:rPr>
              <a:t>Probleme</a:t>
            </a:r>
            <a:r>
              <a:rPr lang="en-US" dirty="0">
                <a:solidFill>
                  <a:schemeClr val="tx1"/>
                </a:solidFill>
              </a:rPr>
              <a:t>, die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Produktions</a:t>
            </a:r>
            <a:r>
              <a:rPr lang="en-US" dirty="0">
                <a:solidFill>
                  <a:schemeClr val="tx1"/>
                </a:solidFill>
              </a:rPr>
              <a:t>-/</a:t>
            </a:r>
            <a:r>
              <a:rPr lang="en-US" dirty="0" err="1">
                <a:solidFill>
                  <a:schemeClr val="tx1"/>
                </a:solidFill>
              </a:rPr>
              <a:t>Dienstleistungserbringungsprozess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auftreten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endParaRPr lang="en-IE" dirty="0">
              <a:solidFill>
                <a:schemeClr val="tx1"/>
              </a:solidFill>
            </a:endParaRPr>
          </a:p>
        </p:txBody>
      </p:sp>
      <p:grpSp>
        <p:nvGrpSpPr>
          <p:cNvPr id="4" name="Google Shape;609;p39">
            <a:extLst>
              <a:ext uri="{FF2B5EF4-FFF2-40B4-BE49-F238E27FC236}">
                <a16:creationId xmlns:a16="http://schemas.microsoft.com/office/drawing/2014/main" id="{E6B887C6-3659-425E-AD88-3D10937799BA}"/>
              </a:ext>
            </a:extLst>
          </p:cNvPr>
          <p:cNvGrpSpPr/>
          <p:nvPr/>
        </p:nvGrpSpPr>
        <p:grpSpPr>
          <a:xfrm>
            <a:off x="255597" y="1057841"/>
            <a:ext cx="864686" cy="642906"/>
            <a:chOff x="5247525" y="3007275"/>
            <a:chExt cx="517575" cy="384825"/>
          </a:xfrm>
        </p:grpSpPr>
        <p:sp>
          <p:nvSpPr>
            <p:cNvPr id="5" name="Google Shape;610;p39">
              <a:extLst>
                <a:ext uri="{FF2B5EF4-FFF2-40B4-BE49-F238E27FC236}">
                  <a16:creationId xmlns:a16="http://schemas.microsoft.com/office/drawing/2014/main" id="{CD786375-23A4-4745-9D2E-4397B9833DF5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1;p39">
              <a:extLst>
                <a:ext uri="{FF2B5EF4-FFF2-40B4-BE49-F238E27FC236}">
                  <a16:creationId xmlns:a16="http://schemas.microsoft.com/office/drawing/2014/main" id="{FEA7ACF6-B67E-4051-8209-B2D60B9521A7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7DEDD9-046F-4334-8D6E-47043A88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429" y="120568"/>
            <a:ext cx="2491793" cy="21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0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1152749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D477B3"/>
                </a:solidFill>
              </a:rPr>
              <a:t>QUALITÄT - eine hohe Priorität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36EC7-5E82-4247-BDC3-432C80DED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889" y="2162761"/>
            <a:ext cx="8975883" cy="4309564"/>
          </a:xfrm>
        </p:spPr>
        <p:txBody>
          <a:bodyPr/>
          <a:lstStyle/>
          <a:p>
            <a:pPr algn="just">
              <a:tabLst>
                <a:tab pos="1703388" algn="l"/>
              </a:tabLst>
            </a:pPr>
            <a:endParaRPr lang="en-IE" sz="100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rgbClr val="D477B3"/>
                </a:solidFill>
              </a:rPr>
              <a:t>Unabhängig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davon</a:t>
            </a:r>
            <a:r>
              <a:rPr lang="en-US" dirty="0">
                <a:solidFill>
                  <a:srgbClr val="D477B3"/>
                </a:solidFill>
              </a:rPr>
              <a:t>, </a:t>
            </a:r>
            <a:r>
              <a:rPr lang="en-US" dirty="0" err="1">
                <a:solidFill>
                  <a:srgbClr val="D477B3"/>
                </a:solidFill>
              </a:rPr>
              <a:t>wie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klein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dein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Unternehmen</a:t>
            </a:r>
            <a:r>
              <a:rPr lang="en-US" dirty="0">
                <a:solidFill>
                  <a:srgbClr val="D477B3"/>
                </a:solidFill>
              </a:rPr>
              <a:t> ist, muss </a:t>
            </a:r>
            <a:r>
              <a:rPr lang="en-US" dirty="0" err="1">
                <a:solidFill>
                  <a:srgbClr val="D477B3"/>
                </a:solidFill>
              </a:rPr>
              <a:t>Qualität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für</a:t>
            </a:r>
            <a:r>
              <a:rPr lang="en-US" dirty="0">
                <a:solidFill>
                  <a:srgbClr val="D477B3"/>
                </a:solidFill>
              </a:rPr>
              <a:t> dich </a:t>
            </a:r>
            <a:r>
              <a:rPr lang="en-US" dirty="0" err="1">
                <a:solidFill>
                  <a:srgbClr val="D477B3"/>
                </a:solidFill>
              </a:rPr>
              <a:t>einen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sehr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hohen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Stellenwert</a:t>
            </a:r>
            <a:r>
              <a:rPr lang="en-US" dirty="0">
                <a:solidFill>
                  <a:srgbClr val="D477B3"/>
                </a:solidFill>
              </a:rPr>
              <a:t> </a:t>
            </a:r>
            <a:r>
              <a:rPr lang="en-US" dirty="0" err="1">
                <a:solidFill>
                  <a:srgbClr val="D477B3"/>
                </a:solidFill>
              </a:rPr>
              <a:t>haben</a:t>
            </a:r>
            <a:r>
              <a:rPr lang="bs-Latn-BA" dirty="0">
                <a:solidFill>
                  <a:srgbClr val="D477B3"/>
                </a:solidFill>
              </a:rPr>
              <a:t>.</a:t>
            </a:r>
            <a:endParaRPr lang="en-US" dirty="0">
              <a:solidFill>
                <a:srgbClr val="D477B3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Kunden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Gefühl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haben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dass</a:t>
            </a:r>
            <a:r>
              <a:rPr lang="en-US" dirty="0">
                <a:solidFill>
                  <a:schemeClr val="tx1"/>
                </a:solidFill>
              </a:rPr>
              <a:t> sie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 auf die </a:t>
            </a:r>
            <a:r>
              <a:rPr lang="en-US" dirty="0" err="1">
                <a:solidFill>
                  <a:schemeClr val="tx1"/>
                </a:solidFill>
              </a:rPr>
              <a:t>gleichbleibende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Qualität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verlassen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, ist es </a:t>
            </a:r>
            <a:r>
              <a:rPr lang="en-US" dirty="0" err="1">
                <a:solidFill>
                  <a:schemeClr val="tx1"/>
                </a:solidFill>
              </a:rPr>
              <a:t>wahrscheinlicher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wiederholt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kaufen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Gleichbleibende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Qualität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erfordert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harte</a:t>
            </a:r>
            <a:r>
              <a:rPr lang="en-US" dirty="0">
                <a:solidFill>
                  <a:schemeClr val="tx1"/>
                </a:solidFill>
              </a:rPr>
              <a:t> Arbeit, Liebe </a:t>
            </a:r>
            <a:r>
              <a:rPr lang="en-US" dirty="0" err="1">
                <a:solidFill>
                  <a:schemeClr val="tx1"/>
                </a:solidFill>
              </a:rPr>
              <a:t>zum</a:t>
            </a:r>
            <a:r>
              <a:rPr lang="en-US" dirty="0">
                <a:solidFill>
                  <a:schemeClr val="tx1"/>
                </a:solidFill>
              </a:rPr>
              <a:t> Detail und </a:t>
            </a:r>
            <a:r>
              <a:rPr lang="en-US" dirty="0" err="1">
                <a:solidFill>
                  <a:schemeClr val="tx1"/>
                </a:solidFill>
              </a:rPr>
              <a:t>Systeme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Überwachung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zur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Bewertung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Produkte</a:t>
            </a:r>
            <a:r>
              <a:rPr lang="en-US" dirty="0">
                <a:solidFill>
                  <a:schemeClr val="tx1"/>
                </a:solidFill>
              </a:rPr>
              <a:t> die von </a:t>
            </a:r>
            <a:r>
              <a:rPr lang="en-US" dirty="0" err="1">
                <a:solidFill>
                  <a:schemeClr val="tx1"/>
                </a:solidFill>
              </a:rPr>
              <a:t>dir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festgelegten</a:t>
            </a:r>
            <a:r>
              <a:rPr lang="en-US" dirty="0">
                <a:solidFill>
                  <a:schemeClr val="tx1"/>
                </a:solidFill>
              </a:rPr>
              <a:t> Standards </a:t>
            </a:r>
            <a:r>
              <a:rPr lang="en-US" dirty="0" err="1">
                <a:solidFill>
                  <a:schemeClr val="tx1"/>
                </a:solidFill>
              </a:rPr>
              <a:t>erfüllen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Die </a:t>
            </a:r>
            <a:r>
              <a:rPr lang="en-US" dirty="0" err="1">
                <a:solidFill>
                  <a:schemeClr val="tx1"/>
                </a:solidFill>
              </a:rPr>
              <a:t>Qualitätskontrolle</a:t>
            </a:r>
            <a:r>
              <a:rPr lang="en-US" dirty="0">
                <a:solidFill>
                  <a:schemeClr val="tx1"/>
                </a:solidFill>
              </a:rPr>
              <a:t> ist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fortlaufender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Prozess</a:t>
            </a:r>
            <a:r>
              <a:rPr lang="en-US" dirty="0">
                <a:solidFill>
                  <a:schemeClr val="tx1"/>
                </a:solidFill>
              </a:rPr>
              <a:t>, der alle </a:t>
            </a:r>
            <a:r>
              <a:rPr lang="en-US" dirty="0" err="1">
                <a:solidFill>
                  <a:schemeClr val="tx1"/>
                </a:solidFill>
              </a:rPr>
              <a:t>Bereiche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Einkauf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über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Fertigung</a:t>
            </a:r>
            <a:r>
              <a:rPr lang="en-US" dirty="0">
                <a:solidFill>
                  <a:schemeClr val="tx1"/>
                </a:solidFill>
              </a:rPr>
              <a:t> bis </a:t>
            </a:r>
            <a:r>
              <a:rPr lang="en-US" dirty="0" err="1">
                <a:solidFill>
                  <a:schemeClr val="tx1"/>
                </a:solidFill>
              </a:rPr>
              <a:t>zum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Vertrieb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betrifft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Google Shape;680;p39">
            <a:extLst>
              <a:ext uri="{FF2B5EF4-FFF2-40B4-BE49-F238E27FC236}">
                <a16:creationId xmlns:a16="http://schemas.microsoft.com/office/drawing/2014/main" id="{A012911D-9036-4B18-907A-A10130E8EDE2}"/>
              </a:ext>
            </a:extLst>
          </p:cNvPr>
          <p:cNvSpPr/>
          <p:nvPr/>
        </p:nvSpPr>
        <p:spPr>
          <a:xfrm>
            <a:off x="305890" y="987851"/>
            <a:ext cx="803581" cy="803631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9734D0-7B23-4C2C-B8FF-0967D87E9C80}"/>
              </a:ext>
            </a:extLst>
          </p:cNvPr>
          <p:cNvGrpSpPr/>
          <p:nvPr/>
        </p:nvGrpSpPr>
        <p:grpSpPr>
          <a:xfrm>
            <a:off x="8842036" y="1850102"/>
            <a:ext cx="2831804" cy="3524538"/>
            <a:chOff x="3196937" y="4514086"/>
            <a:chExt cx="1285655" cy="2087999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A2438410-BA79-4A8B-BBD3-1A753DAAC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6937" y="4514086"/>
              <a:ext cx="1285655" cy="2087999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9E05F41F-A388-4CCD-A4F8-CB6A5CCCF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6580" y="5878033"/>
              <a:ext cx="179368" cy="195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045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7302" y="899311"/>
            <a:ext cx="9649486" cy="69735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5905D"/>
                </a:solidFill>
              </a:rPr>
              <a:t>Kundenbetreuung</a:t>
            </a:r>
            <a:endParaRPr lang="en-US" dirty="0">
              <a:solidFill>
                <a:srgbClr val="F5905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36EC7-5E82-4247-BDC3-432C80DED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22" y="2205815"/>
            <a:ext cx="10247978" cy="4309564"/>
          </a:xfrm>
        </p:spPr>
        <p:txBody>
          <a:bodyPr/>
          <a:lstStyle/>
          <a:p>
            <a:pPr algn="just">
              <a:tabLst>
                <a:tab pos="1703388" algn="l"/>
              </a:tabLst>
            </a:pPr>
            <a:endParaRPr lang="en-IE" sz="1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Welches </a:t>
            </a:r>
            <a:r>
              <a:rPr lang="en-US" dirty="0" err="1">
                <a:solidFill>
                  <a:schemeClr val="tx1"/>
                </a:solidFill>
              </a:rPr>
              <a:t>Niveau</a:t>
            </a:r>
            <a:r>
              <a:rPr lang="en-US" dirty="0">
                <a:solidFill>
                  <a:schemeClr val="tx1"/>
                </a:solidFill>
              </a:rPr>
              <a:t> an </a:t>
            </a:r>
            <a:r>
              <a:rPr lang="en-US" dirty="0" err="1">
                <a:solidFill>
                  <a:schemeClr val="tx1"/>
                </a:solidFill>
              </a:rPr>
              <a:t>Kundenservice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bieten</a:t>
            </a:r>
            <a:r>
              <a:rPr lang="en-US" dirty="0">
                <a:solidFill>
                  <a:schemeClr val="tx1"/>
                </a:solidFill>
              </a:rPr>
              <a:t>?  Sei </a:t>
            </a:r>
            <a:r>
              <a:rPr lang="en-US" dirty="0" err="1">
                <a:solidFill>
                  <a:schemeClr val="tx1"/>
                </a:solidFill>
              </a:rPr>
              <a:t>dir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klar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darüber</a:t>
            </a:r>
            <a:r>
              <a:rPr lang="en-US" dirty="0">
                <a:solidFill>
                  <a:schemeClr val="tx1"/>
                </a:solidFill>
              </a:rPr>
              <a:t>, was </a:t>
            </a:r>
            <a:r>
              <a:rPr lang="en-US" dirty="0" err="1">
                <a:solidFill>
                  <a:schemeClr val="tx1"/>
                </a:solidFill>
              </a:rPr>
              <a:t>deinen</a:t>
            </a:r>
            <a:r>
              <a:rPr lang="en-US" dirty="0">
                <a:solidFill>
                  <a:schemeClr val="tx1"/>
                </a:solidFill>
              </a:rPr>
              <a:t> Service </a:t>
            </a:r>
            <a:r>
              <a:rPr lang="en-US" dirty="0" err="1">
                <a:solidFill>
                  <a:schemeClr val="tx1"/>
                </a:solidFill>
              </a:rPr>
              <a:t>außergewöhnlich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macht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Was ist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Plan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den </a:t>
            </a:r>
            <a:r>
              <a:rPr lang="en-US" dirty="0" err="1">
                <a:solidFill>
                  <a:schemeClr val="tx1"/>
                </a:solidFill>
              </a:rPr>
              <a:t>Kundenservice</a:t>
            </a:r>
            <a:r>
              <a:rPr lang="en-US" dirty="0">
                <a:solidFill>
                  <a:schemeClr val="tx1"/>
                </a:solidFill>
              </a:rPr>
              <a:t>? Dazu </a:t>
            </a:r>
            <a:r>
              <a:rPr lang="en-US" dirty="0" err="1">
                <a:solidFill>
                  <a:schemeClr val="tx1"/>
                </a:solidFill>
              </a:rPr>
              <a:t>gehören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Verkaufskommunikation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Produktrückgabe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Kundenbetreuung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rgbClr val="F5905D"/>
                </a:solidFill>
              </a:rPr>
              <a:t>Betriebszeiten</a:t>
            </a:r>
            <a:r>
              <a:rPr lang="en-US" dirty="0">
                <a:solidFill>
                  <a:srgbClr val="F5905D"/>
                </a:solidFill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</a:rPr>
              <a:t>Gib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geplanten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Betriebszeiten</a:t>
            </a:r>
            <a:r>
              <a:rPr lang="en-US" dirty="0">
                <a:solidFill>
                  <a:schemeClr val="tx1"/>
                </a:solidFill>
              </a:rPr>
              <a:t> an und </a:t>
            </a:r>
            <a:r>
              <a:rPr lang="en-US" dirty="0" err="1">
                <a:solidFill>
                  <a:schemeClr val="tx1"/>
                </a:solidFill>
              </a:rPr>
              <a:t>begründe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diese</a:t>
            </a:r>
            <a:r>
              <a:rPr lang="en-US" dirty="0">
                <a:solidFill>
                  <a:schemeClr val="tx1"/>
                </a:solidFill>
              </a:rPr>
              <a:t>. Ist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Betriebszeiten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geeignet</a:t>
            </a:r>
            <a:r>
              <a:rPr lang="en-US" dirty="0">
                <a:solidFill>
                  <a:schemeClr val="tx1"/>
                </a:solidFill>
              </a:rPr>
              <a:t>?  </a:t>
            </a:r>
            <a:r>
              <a:rPr lang="en-US" dirty="0" err="1">
                <a:solidFill>
                  <a:schemeClr val="tx1"/>
                </a:solidFill>
              </a:rPr>
              <a:t>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Beispiel</a:t>
            </a:r>
            <a:r>
              <a:rPr lang="en-US" dirty="0">
                <a:solidFill>
                  <a:schemeClr val="tx1"/>
                </a:solidFill>
              </a:rPr>
              <a:t>: Julie's Sweaters </a:t>
            </a:r>
            <a:r>
              <a:rPr lang="en-US" dirty="0" err="1">
                <a:solidFill>
                  <a:schemeClr val="tx1"/>
                </a:solidFill>
              </a:rPr>
              <a:t>beabsichtigt</a:t>
            </a:r>
            <a:r>
              <a:rPr lang="en-US" dirty="0">
                <a:solidFill>
                  <a:schemeClr val="tx1"/>
                </a:solidFill>
              </a:rPr>
              <a:t>, Montag bis Freitag von 9 bis 17 </a:t>
            </a:r>
            <a:r>
              <a:rPr lang="en-US" dirty="0" err="1">
                <a:solidFill>
                  <a:schemeClr val="tx1"/>
                </a:solidFill>
              </a:rPr>
              <a:t>Uhr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arbeiten</a:t>
            </a:r>
            <a:r>
              <a:rPr lang="en-US" dirty="0">
                <a:solidFill>
                  <a:schemeClr val="tx1"/>
                </a:solidFill>
              </a:rPr>
              <a:t> und das </a:t>
            </a:r>
            <a:r>
              <a:rPr lang="en-US" dirty="0" err="1">
                <a:solidFill>
                  <a:schemeClr val="tx1"/>
                </a:solidFill>
              </a:rPr>
              <a:t>ganze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Jahr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geöffnet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sein.  </a:t>
            </a:r>
            <a:r>
              <a:rPr lang="en-US" dirty="0" err="1">
                <a:solidFill>
                  <a:schemeClr val="tx1"/>
                </a:solidFill>
              </a:rPr>
              <a:t>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Selbstständige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zwar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zeitlich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flexibel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aber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erreichst</a:t>
            </a:r>
            <a:r>
              <a:rPr lang="en-US" dirty="0">
                <a:solidFill>
                  <a:schemeClr val="tx1"/>
                </a:solidFill>
              </a:rPr>
              <a:t> mehr,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feste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Öffnungszeiten</a:t>
            </a:r>
            <a:r>
              <a:rPr lang="en-US" dirty="0">
                <a:solidFill>
                  <a:schemeClr val="tx1"/>
                </a:solidFill>
              </a:rPr>
              <a:t> hast. Das </a:t>
            </a:r>
            <a:r>
              <a:rPr lang="en-US" dirty="0" err="1">
                <a:solidFill>
                  <a:schemeClr val="tx1"/>
                </a:solidFill>
              </a:rPr>
              <a:t>schafft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Klarheit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Kunden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rgbClr val="D477B3"/>
              </a:solidFill>
            </a:endParaRPr>
          </a:p>
          <a:p>
            <a:endParaRPr lang="en-US" dirty="0">
              <a:solidFill>
                <a:srgbClr val="D477B3"/>
              </a:solidFill>
            </a:endParaRPr>
          </a:p>
          <a:p>
            <a:endParaRPr lang="en-US" dirty="0">
              <a:solidFill>
                <a:srgbClr val="D477B3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IE" dirty="0">
              <a:solidFill>
                <a:schemeClr val="tx1"/>
              </a:solidFill>
            </a:endParaRPr>
          </a:p>
        </p:txBody>
      </p:sp>
      <p:grpSp>
        <p:nvGrpSpPr>
          <p:cNvPr id="6" name="Google Shape;647;p39">
            <a:extLst>
              <a:ext uri="{FF2B5EF4-FFF2-40B4-BE49-F238E27FC236}">
                <a16:creationId xmlns:a16="http://schemas.microsoft.com/office/drawing/2014/main" id="{0E5CB64D-22E1-4C21-91C0-43445ADF84D4}"/>
              </a:ext>
            </a:extLst>
          </p:cNvPr>
          <p:cNvGrpSpPr/>
          <p:nvPr/>
        </p:nvGrpSpPr>
        <p:grpSpPr>
          <a:xfrm>
            <a:off x="216822" y="1089591"/>
            <a:ext cx="960874" cy="697353"/>
            <a:chOff x="3932350" y="3714775"/>
            <a:chExt cx="439650" cy="319075"/>
          </a:xfrm>
        </p:grpSpPr>
        <p:sp>
          <p:nvSpPr>
            <p:cNvPr id="7" name="Google Shape;648;p39">
              <a:extLst>
                <a:ext uri="{FF2B5EF4-FFF2-40B4-BE49-F238E27FC236}">
                  <a16:creationId xmlns:a16="http://schemas.microsoft.com/office/drawing/2014/main" id="{76073F8F-6ABC-45FF-86E4-EE5D7398919A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9;p39">
              <a:extLst>
                <a:ext uri="{FF2B5EF4-FFF2-40B4-BE49-F238E27FC236}">
                  <a16:creationId xmlns:a16="http://schemas.microsoft.com/office/drawing/2014/main" id="{F7DA53F5-AC8D-4C60-B4B8-41C9AF639E48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0;p39">
              <a:extLst>
                <a:ext uri="{FF2B5EF4-FFF2-40B4-BE49-F238E27FC236}">
                  <a16:creationId xmlns:a16="http://schemas.microsoft.com/office/drawing/2014/main" id="{BF7FA02B-4B69-48E7-B69E-B81F6FF4D707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1;p39">
              <a:extLst>
                <a:ext uri="{FF2B5EF4-FFF2-40B4-BE49-F238E27FC236}">
                  <a16:creationId xmlns:a16="http://schemas.microsoft.com/office/drawing/2014/main" id="{A3E66C0E-BCE3-481E-B0C8-AF7717A74DE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2;p39">
              <a:extLst>
                <a:ext uri="{FF2B5EF4-FFF2-40B4-BE49-F238E27FC236}">
                  <a16:creationId xmlns:a16="http://schemas.microsoft.com/office/drawing/2014/main" id="{89F3E408-8E69-4FB8-9E5E-F35DB348CDA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43AA1-CAC8-4BC1-9557-5744C59FAC09}"/>
              </a:ext>
            </a:extLst>
          </p:cNvPr>
          <p:cNvGrpSpPr/>
          <p:nvPr/>
        </p:nvGrpSpPr>
        <p:grpSpPr>
          <a:xfrm>
            <a:off x="8097521" y="132080"/>
            <a:ext cx="3877658" cy="2966719"/>
            <a:chOff x="3121262" y="2081284"/>
            <a:chExt cx="2015551" cy="2249004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FDD5941E-010A-46A2-B22A-D6BED7C7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1262" y="2081284"/>
              <a:ext cx="2015551" cy="2249004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80F16172-335B-47A7-B137-DD80FAFEC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518" y="3446290"/>
              <a:ext cx="155300" cy="169369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707521E6-B27C-4765-8734-7CED0316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27597" y="3361605"/>
              <a:ext cx="182948" cy="19952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C3B038-3D14-4DFF-AB1C-1D413831DF36}"/>
              </a:ext>
            </a:extLst>
          </p:cNvPr>
          <p:cNvSpPr txBox="1"/>
          <p:nvPr/>
        </p:nvSpPr>
        <p:spPr>
          <a:xfrm>
            <a:off x="9610625" y="416990"/>
            <a:ext cx="1726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solidFill>
                  <a:srgbClr val="C54A9A"/>
                </a:solidFill>
              </a:rPr>
              <a:t>Es war toll, ich </a:t>
            </a:r>
            <a:r>
              <a:rPr lang="en-IE" sz="1600" dirty="0" err="1">
                <a:solidFill>
                  <a:srgbClr val="C54A9A"/>
                </a:solidFill>
              </a:rPr>
              <a:t>werde</a:t>
            </a:r>
            <a:r>
              <a:rPr lang="en-IE" sz="1600" dirty="0">
                <a:solidFill>
                  <a:srgbClr val="C54A9A"/>
                </a:solidFill>
              </a:rPr>
              <a:t> </a:t>
            </a:r>
            <a:r>
              <a:rPr lang="en-IE" sz="1600" dirty="0" err="1">
                <a:solidFill>
                  <a:srgbClr val="C54A9A"/>
                </a:solidFill>
              </a:rPr>
              <a:t>wiederkommen</a:t>
            </a:r>
            <a:r>
              <a:rPr lang="en-IE" sz="1600" dirty="0">
                <a:solidFill>
                  <a:srgbClr val="C54A9A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A2EF0-EC41-4E7E-A0B5-94E91CD0C99D}"/>
              </a:ext>
            </a:extLst>
          </p:cNvPr>
          <p:cNvSpPr txBox="1"/>
          <p:nvPr/>
        </p:nvSpPr>
        <p:spPr>
          <a:xfrm>
            <a:off x="8602555" y="914703"/>
            <a:ext cx="110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>
                <a:solidFill>
                  <a:srgbClr val="1EB3DD"/>
                </a:solidFill>
              </a:rPr>
              <a:t>Hoffentlich</a:t>
            </a:r>
            <a:r>
              <a:rPr lang="en-IE" sz="1200" dirty="0">
                <a:solidFill>
                  <a:srgbClr val="1EB3DD"/>
                </a:solidFill>
              </a:rPr>
              <a:t> </a:t>
            </a:r>
            <a:r>
              <a:rPr lang="en-IE" sz="1200" dirty="0" err="1">
                <a:solidFill>
                  <a:srgbClr val="1EB3DD"/>
                </a:solidFill>
              </a:rPr>
              <a:t>bist</a:t>
            </a:r>
            <a:r>
              <a:rPr lang="en-IE" sz="1200" dirty="0">
                <a:solidFill>
                  <a:srgbClr val="1EB3DD"/>
                </a:solidFill>
              </a:rPr>
              <a:t> du </a:t>
            </a:r>
            <a:r>
              <a:rPr lang="en-IE" sz="1200" dirty="0" err="1">
                <a:solidFill>
                  <a:srgbClr val="1EB3DD"/>
                </a:solidFill>
              </a:rPr>
              <a:t>zufrieden</a:t>
            </a:r>
            <a:r>
              <a:rPr lang="en-IE" sz="1200" dirty="0">
                <a:solidFill>
                  <a:srgbClr val="1EB3D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6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39836" y="647712"/>
            <a:ext cx="9083028" cy="1503672"/>
          </a:xfrm>
        </p:spPr>
        <p:txBody>
          <a:bodyPr>
            <a:normAutofit/>
          </a:bodyPr>
          <a:lstStyle/>
          <a:p>
            <a:r>
              <a:rPr lang="en-US" sz="3200" dirty="0"/>
              <a:t>1) HERSTELLUNG VON PRODUKTEN / ERBRINGUNG EINER DIENSTLEISTUNG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639836" y="2012461"/>
            <a:ext cx="8817149" cy="3001108"/>
          </a:xfrm>
        </p:spPr>
        <p:txBody>
          <a:bodyPr/>
          <a:lstStyle/>
          <a:p>
            <a:r>
              <a:rPr lang="en-US" dirty="0">
                <a:solidFill>
                  <a:srgbClr val="1E494F"/>
                </a:solidFill>
              </a:rPr>
              <a:t>Ein </a:t>
            </a:r>
            <a:r>
              <a:rPr lang="en-US" b="1" dirty="0" err="1">
                <a:solidFill>
                  <a:srgbClr val="1EB3DD"/>
                </a:solidFill>
              </a:rPr>
              <a:t>Produkt</a:t>
            </a:r>
            <a:r>
              <a:rPr lang="en-US" b="1" dirty="0">
                <a:solidFill>
                  <a:srgbClr val="1EB3DD"/>
                </a:solidFill>
              </a:rPr>
              <a:t> </a:t>
            </a:r>
            <a:r>
              <a:rPr lang="en-US" dirty="0">
                <a:solidFill>
                  <a:srgbClr val="1E494F"/>
                </a:solidFill>
              </a:rPr>
              <a:t>ist </a:t>
            </a:r>
            <a:r>
              <a:rPr lang="en-US" dirty="0" err="1">
                <a:solidFill>
                  <a:srgbClr val="1E494F"/>
                </a:solidFill>
              </a:rPr>
              <a:t>etwas</a:t>
            </a:r>
            <a:r>
              <a:rPr lang="en-US" dirty="0">
                <a:solidFill>
                  <a:srgbClr val="1E494F"/>
                </a:solidFill>
              </a:rPr>
              <a:t>, das </a:t>
            </a:r>
            <a:r>
              <a:rPr lang="en-US" dirty="0" err="1">
                <a:solidFill>
                  <a:srgbClr val="1E494F"/>
                </a:solidFill>
              </a:rPr>
              <a:t>messbar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anfassbar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sichtbar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in </a:t>
            </a:r>
            <a:r>
              <a:rPr lang="en-US" dirty="0" err="1">
                <a:solidFill>
                  <a:srgbClr val="1E494F"/>
                </a:solidFill>
              </a:rPr>
              <a:t>einer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Verpackung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ist</a:t>
            </a:r>
            <a:r>
              <a:rPr lang="en-US" dirty="0">
                <a:solidFill>
                  <a:srgbClr val="1E494F"/>
                </a:solidFill>
              </a:rPr>
              <a:t>. Du </a:t>
            </a:r>
            <a:r>
              <a:rPr lang="en-US" dirty="0" err="1">
                <a:solidFill>
                  <a:srgbClr val="1E494F"/>
                </a:solidFill>
              </a:rPr>
              <a:t>stellst</a:t>
            </a:r>
            <a:r>
              <a:rPr lang="en-US" dirty="0">
                <a:solidFill>
                  <a:srgbClr val="1E494F"/>
                </a:solidFill>
              </a:rPr>
              <a:t> es her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bereitest</a:t>
            </a:r>
            <a:r>
              <a:rPr lang="en-US" dirty="0">
                <a:solidFill>
                  <a:srgbClr val="1E494F"/>
                </a:solidFill>
              </a:rPr>
              <a:t> es </a:t>
            </a:r>
            <a:r>
              <a:rPr lang="en-US" dirty="0" err="1">
                <a:solidFill>
                  <a:srgbClr val="1E494F"/>
                </a:solidFill>
              </a:rPr>
              <a:t>für</a:t>
            </a:r>
            <a:r>
              <a:rPr lang="en-US" dirty="0">
                <a:solidFill>
                  <a:srgbClr val="1E494F"/>
                </a:solidFill>
              </a:rPr>
              <a:t> den </a:t>
            </a:r>
            <a:r>
              <a:rPr lang="en-US" dirty="0" err="1">
                <a:solidFill>
                  <a:srgbClr val="1E494F"/>
                </a:solidFill>
              </a:rPr>
              <a:t>Verkauf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vor</a:t>
            </a:r>
            <a:r>
              <a:rPr lang="en-US" dirty="0">
                <a:solidFill>
                  <a:srgbClr val="1E494F"/>
                </a:solidFill>
              </a:rPr>
              <a:t>. Dein </a:t>
            </a:r>
            <a:r>
              <a:rPr lang="en-US" dirty="0" err="1">
                <a:solidFill>
                  <a:srgbClr val="1E494F"/>
                </a:solidFill>
              </a:rPr>
              <a:t>potenzieller</a:t>
            </a:r>
            <a:r>
              <a:rPr lang="en-US" dirty="0">
                <a:solidFill>
                  <a:srgbClr val="1E494F"/>
                </a:solidFill>
              </a:rPr>
              <a:t> Kunde </a:t>
            </a:r>
            <a:r>
              <a:rPr lang="en-US" dirty="0" err="1">
                <a:solidFill>
                  <a:srgbClr val="1E494F"/>
                </a:solidFill>
              </a:rPr>
              <a:t>kann</a:t>
            </a:r>
            <a:r>
              <a:rPr lang="en-US" dirty="0">
                <a:solidFill>
                  <a:srgbClr val="1E494F"/>
                </a:solidFill>
              </a:rPr>
              <a:t> es </a:t>
            </a:r>
            <a:r>
              <a:rPr lang="en-US" dirty="0" err="1">
                <a:solidFill>
                  <a:srgbClr val="1E494F"/>
                </a:solidFill>
              </a:rPr>
              <a:t>ausprobieren</a:t>
            </a:r>
            <a:r>
              <a:rPr lang="en-US" dirty="0">
                <a:solidFill>
                  <a:srgbClr val="1E494F"/>
                </a:solidFill>
              </a:rPr>
              <a:t>. </a:t>
            </a:r>
            <a:r>
              <a:rPr lang="en-US" dirty="0" err="1">
                <a:solidFill>
                  <a:srgbClr val="1E494F"/>
                </a:solidFill>
              </a:rPr>
              <a:t>Natürlich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haben</a:t>
            </a:r>
            <a:r>
              <a:rPr lang="en-US" dirty="0">
                <a:solidFill>
                  <a:srgbClr val="1E494F"/>
                </a:solidFill>
              </a:rPr>
              <a:t> die </a:t>
            </a:r>
            <a:r>
              <a:rPr lang="en-US" dirty="0" err="1">
                <a:solidFill>
                  <a:srgbClr val="1E494F"/>
                </a:solidFill>
              </a:rPr>
              <a:t>meisten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Produkte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auch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</a:t>
            </a:r>
            <a:r>
              <a:rPr lang="en-US" dirty="0">
                <a:solidFill>
                  <a:srgbClr val="1E494F"/>
                </a:solidFill>
              </a:rPr>
              <a:t> Element der </a:t>
            </a:r>
            <a:r>
              <a:rPr lang="en-US" dirty="0" err="1">
                <a:solidFill>
                  <a:srgbClr val="1E494F"/>
                </a:solidFill>
              </a:rPr>
              <a:t>Dienstleistung</a:t>
            </a:r>
            <a:r>
              <a:rPr lang="en-US" dirty="0">
                <a:solidFill>
                  <a:srgbClr val="1E494F"/>
                </a:solidFill>
              </a:rPr>
              <a:t> - den </a:t>
            </a:r>
            <a:r>
              <a:rPr lang="en-US" dirty="0" err="1">
                <a:solidFill>
                  <a:srgbClr val="1E494F"/>
                </a:solidFill>
              </a:rPr>
              <a:t>Kundenservice</a:t>
            </a:r>
            <a:r>
              <a:rPr lang="en-US" dirty="0">
                <a:solidFill>
                  <a:srgbClr val="1E494F"/>
                </a:solidFill>
              </a:rPr>
              <a:t> - in </a:t>
            </a:r>
            <a:r>
              <a:rPr lang="en-US" dirty="0" err="1">
                <a:solidFill>
                  <a:srgbClr val="1E494F"/>
                </a:solidFill>
              </a:rPr>
              <a:t>sich</a:t>
            </a:r>
            <a:r>
              <a:rPr lang="en-US" dirty="0">
                <a:solidFill>
                  <a:srgbClr val="1E494F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1E494F"/>
                </a:solidFill>
              </a:rPr>
              <a:t>Eine </a:t>
            </a:r>
            <a:r>
              <a:rPr lang="en-US" b="1" dirty="0" err="1">
                <a:solidFill>
                  <a:srgbClr val="F26B27"/>
                </a:solidFill>
              </a:rPr>
              <a:t>Dienstleistung</a:t>
            </a:r>
            <a:r>
              <a:rPr lang="en-US" b="1" dirty="0">
                <a:solidFill>
                  <a:srgbClr val="F26B27"/>
                </a:solidFill>
              </a:rPr>
              <a:t> </a:t>
            </a:r>
            <a:r>
              <a:rPr lang="en-US" dirty="0" err="1"/>
              <a:t>hingegen</a:t>
            </a:r>
            <a:r>
              <a:rPr lang="en-US" dirty="0"/>
              <a:t> </a:t>
            </a:r>
            <a:r>
              <a:rPr lang="en-US" dirty="0">
                <a:solidFill>
                  <a:srgbClr val="1E494F"/>
                </a:solidFill>
              </a:rPr>
              <a:t>ist </a:t>
            </a:r>
            <a:r>
              <a:rPr lang="en-US" dirty="0" err="1">
                <a:solidFill>
                  <a:srgbClr val="1E494F"/>
                </a:solidFill>
              </a:rPr>
              <a:t>nichts</a:t>
            </a:r>
            <a:r>
              <a:rPr lang="en-US" dirty="0">
                <a:solidFill>
                  <a:srgbClr val="1E494F"/>
                </a:solidFill>
              </a:rPr>
              <a:t>, was man </a:t>
            </a:r>
            <a:r>
              <a:rPr lang="en-US" dirty="0" err="1">
                <a:solidFill>
                  <a:srgbClr val="1E494F"/>
                </a:solidFill>
              </a:rPr>
              <a:t>ausprobieren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kann</a:t>
            </a:r>
            <a:r>
              <a:rPr lang="en-US" dirty="0">
                <a:solidFill>
                  <a:srgbClr val="1E494F"/>
                </a:solidFill>
              </a:rPr>
              <a:t>, bevor man </a:t>
            </a:r>
            <a:r>
              <a:rPr lang="en-US" dirty="0" err="1">
                <a:solidFill>
                  <a:srgbClr val="1E494F"/>
                </a:solidFill>
              </a:rPr>
              <a:t>dafür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bezahlt</a:t>
            </a:r>
            <a:r>
              <a:rPr lang="en-US" dirty="0">
                <a:solidFill>
                  <a:srgbClr val="1E494F"/>
                </a:solidFill>
              </a:rPr>
              <a:t>. </a:t>
            </a:r>
            <a:r>
              <a:rPr lang="en-US" dirty="0" err="1">
                <a:solidFill>
                  <a:srgbClr val="1E494F"/>
                </a:solidFill>
              </a:rPr>
              <a:t>Kunden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kaufen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deine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Fähigkeiten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deine</a:t>
            </a:r>
            <a:r>
              <a:rPr lang="en-US" dirty="0">
                <a:solidFill>
                  <a:srgbClr val="1E494F"/>
                </a:solidFill>
              </a:rPr>
              <a:t> Mittel </a:t>
            </a:r>
            <a:r>
              <a:rPr lang="en-US" dirty="0" err="1">
                <a:solidFill>
                  <a:srgbClr val="1E494F"/>
                </a:solidFill>
              </a:rPr>
              <a:t>als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Dienstleister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oder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Besitzer</a:t>
            </a:r>
            <a:r>
              <a:rPr lang="en-US" dirty="0">
                <a:solidFill>
                  <a:srgbClr val="1E494F"/>
                </a:solidFill>
              </a:rPr>
              <a:t>. </a:t>
            </a:r>
            <a:r>
              <a:rPr lang="en-US" dirty="0" err="1">
                <a:solidFill>
                  <a:srgbClr val="1E494F"/>
                </a:solidFill>
              </a:rPr>
              <a:t>Diese</a:t>
            </a:r>
            <a:r>
              <a:rPr lang="en-US" dirty="0">
                <a:solidFill>
                  <a:srgbClr val="1E494F"/>
                </a:solidFill>
              </a:rPr>
              <a:t> Art von </a:t>
            </a:r>
            <a:r>
              <a:rPr lang="en-US" dirty="0" err="1">
                <a:solidFill>
                  <a:srgbClr val="1E494F"/>
                </a:solidFill>
              </a:rPr>
              <a:t>Geschäft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fokussiert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sich</a:t>
            </a:r>
            <a:r>
              <a:rPr lang="en-US" dirty="0">
                <a:solidFill>
                  <a:srgbClr val="1E494F"/>
                </a:solidFill>
              </a:rPr>
              <a:t> stark auf die </a:t>
            </a:r>
            <a:r>
              <a:rPr lang="en-US" dirty="0" err="1">
                <a:solidFill>
                  <a:srgbClr val="1E494F"/>
                </a:solidFill>
              </a:rPr>
              <a:t>Kundenbeziehung</a:t>
            </a:r>
            <a:r>
              <a:rPr lang="en-US" dirty="0">
                <a:solidFill>
                  <a:srgbClr val="1E494F"/>
                </a:solidFill>
              </a:rPr>
              <a:t> und der </a:t>
            </a:r>
            <a:r>
              <a:rPr lang="en-US" dirty="0" err="1">
                <a:solidFill>
                  <a:srgbClr val="1E494F"/>
                </a:solidFill>
              </a:rPr>
              <a:t>Erfahrungsbericht</a:t>
            </a:r>
            <a:r>
              <a:rPr lang="en-US" dirty="0">
                <a:solidFill>
                  <a:srgbClr val="1E494F"/>
                </a:solidFill>
              </a:rPr>
              <a:t> des </a:t>
            </a:r>
            <a:r>
              <a:rPr lang="en-US" dirty="0" err="1">
                <a:solidFill>
                  <a:srgbClr val="1E494F"/>
                </a:solidFill>
              </a:rPr>
              <a:t>Kunden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ist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sehr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wichtig</a:t>
            </a:r>
            <a:r>
              <a:rPr lang="en-US" dirty="0">
                <a:solidFill>
                  <a:srgbClr val="1E494F"/>
                </a:solidFill>
              </a:rPr>
              <a:t>. </a:t>
            </a:r>
          </a:p>
        </p:txBody>
      </p:sp>
      <p:grpSp>
        <p:nvGrpSpPr>
          <p:cNvPr id="7" name="Google Shape;674;p39"/>
          <p:cNvGrpSpPr/>
          <p:nvPr/>
        </p:nvGrpSpPr>
        <p:grpSpPr>
          <a:xfrm>
            <a:off x="281429" y="1056648"/>
            <a:ext cx="685838" cy="685800"/>
            <a:chOff x="576250" y="4319400"/>
            <a:chExt cx="442075" cy="442050"/>
          </a:xfrm>
        </p:grpSpPr>
        <p:sp>
          <p:nvSpPr>
            <p:cNvPr id="8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100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6206" y="952968"/>
            <a:ext cx="6819700" cy="1210188"/>
          </a:xfrm>
        </p:spPr>
        <p:txBody>
          <a:bodyPr>
            <a:normAutofit/>
          </a:bodyPr>
          <a:lstStyle/>
          <a:p>
            <a:r>
              <a:rPr lang="en-US" sz="3200" dirty="0"/>
              <a:t>Allgemeine </a:t>
            </a:r>
            <a:r>
              <a:rPr lang="en-US" sz="3200" dirty="0" err="1"/>
              <a:t>Geschäftsbedingungen</a:t>
            </a:r>
            <a:r>
              <a:rPr lang="en-US" sz="3200" dirty="0"/>
              <a:t> - was du </a:t>
            </a:r>
            <a:r>
              <a:rPr lang="en-US" sz="3200" dirty="0" err="1"/>
              <a:t>bedenken</a:t>
            </a:r>
            <a:r>
              <a:rPr lang="en-US" sz="3200" dirty="0"/>
              <a:t> </a:t>
            </a:r>
            <a:r>
              <a:rPr lang="en-US" sz="3200" dirty="0" err="1"/>
              <a:t>musst</a:t>
            </a:r>
            <a:endParaRPr lang="en-US" sz="3200" dirty="0">
              <a:solidFill>
                <a:srgbClr val="F5905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36EC7-5E82-4247-BDC3-432C80DED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174" y="2021846"/>
            <a:ext cx="11897651" cy="4309564"/>
          </a:xfrm>
        </p:spPr>
        <p:txBody>
          <a:bodyPr/>
          <a:lstStyle/>
          <a:p>
            <a:pPr algn="just">
              <a:tabLst>
                <a:tab pos="1703388" algn="l"/>
              </a:tabLst>
            </a:pPr>
            <a:endParaRPr lang="en-IE" sz="1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Dies ist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wirklich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wichtiger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Bereich</a:t>
            </a:r>
            <a:r>
              <a:rPr lang="en-US" dirty="0">
                <a:solidFill>
                  <a:schemeClr val="tx1"/>
                </a:solidFill>
              </a:rPr>
              <a:t>, den du von </a:t>
            </a:r>
            <a:r>
              <a:rPr lang="en-US" dirty="0" err="1">
                <a:solidFill>
                  <a:schemeClr val="tx1"/>
                </a:solidFill>
              </a:rPr>
              <a:t>Anfang</a:t>
            </a:r>
            <a:r>
              <a:rPr lang="en-US" dirty="0">
                <a:solidFill>
                  <a:schemeClr val="tx1"/>
                </a:solidFill>
              </a:rPr>
              <a:t> an </a:t>
            </a:r>
            <a:r>
              <a:rPr lang="en-US" dirty="0" err="1">
                <a:solidFill>
                  <a:schemeClr val="tx1"/>
                </a:solidFill>
              </a:rPr>
              <a:t>richtig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angehen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solltest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Geschäftsbedingungen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umreißen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wichtigen</a:t>
            </a:r>
            <a:r>
              <a:rPr lang="en-US" dirty="0">
                <a:solidFill>
                  <a:schemeClr val="tx1"/>
                </a:solidFill>
              </a:rPr>
              <a:t> Details, die du </a:t>
            </a:r>
            <a:r>
              <a:rPr lang="en-US" dirty="0" err="1">
                <a:solidFill>
                  <a:schemeClr val="tx1"/>
                </a:solidFill>
              </a:rPr>
              <a:t>deinen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vor</a:t>
            </a:r>
            <a:r>
              <a:rPr lang="en-US" dirty="0">
                <a:solidFill>
                  <a:schemeClr val="tx1"/>
                </a:solidFill>
              </a:rPr>
              <a:t> dem </a:t>
            </a:r>
            <a:r>
              <a:rPr lang="en-US" dirty="0" err="1">
                <a:solidFill>
                  <a:schemeClr val="tx1"/>
                </a:solidFill>
              </a:rPr>
              <a:t>Kauf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mitteilst</a:t>
            </a:r>
            <a:r>
              <a:rPr lang="en-US" dirty="0">
                <a:solidFill>
                  <a:schemeClr val="tx1"/>
                </a:solidFill>
              </a:rPr>
              <a:t>, um das </a:t>
            </a:r>
            <a:r>
              <a:rPr lang="en-US" dirty="0" err="1">
                <a:solidFill>
                  <a:schemeClr val="tx1"/>
                </a:solidFill>
              </a:rPr>
              <a:t>gegenseitige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Verständnis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sicherzustellen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bs-Latn-BA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Manchmal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AGB </a:t>
            </a:r>
            <a:r>
              <a:rPr lang="en-US" dirty="0" err="1">
                <a:solidFill>
                  <a:schemeClr val="tx1"/>
                </a:solidFill>
              </a:rPr>
              <a:t>genannt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umfassen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905D"/>
                </a:solidFill>
              </a:rPr>
              <a:t>ZAHLUNGSBEDINGUNGEN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dein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Entscheidung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wann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</a:t>
            </a:r>
            <a:r>
              <a:rPr lang="en-US" dirty="0">
                <a:solidFill>
                  <a:schemeClr val="tx1"/>
                </a:solidFill>
              </a:rPr>
              <a:t> Kunde </a:t>
            </a:r>
            <a:r>
              <a:rPr lang="en-US" dirty="0" err="1">
                <a:solidFill>
                  <a:schemeClr val="tx1"/>
                </a:solidFill>
              </a:rPr>
              <a:t>zahlt</a:t>
            </a:r>
            <a:r>
              <a:rPr lang="en-US" dirty="0">
                <a:solidFill>
                  <a:schemeClr val="tx1"/>
                </a:solidFill>
              </a:rPr>
              <a:t> - ist es auf </a:t>
            </a:r>
            <a:r>
              <a:rPr lang="en-US" dirty="0" err="1">
                <a:solidFill>
                  <a:schemeClr val="tx1"/>
                </a:solidFill>
              </a:rPr>
              <a:t>Vorauszahlungsbasis</a:t>
            </a:r>
            <a:r>
              <a:rPr lang="en-US" dirty="0">
                <a:solidFill>
                  <a:schemeClr val="tx1"/>
                </a:solidFill>
              </a:rPr>
              <a:t>, per </a:t>
            </a:r>
            <a:r>
              <a:rPr lang="en-US" dirty="0" err="1">
                <a:solidFill>
                  <a:schemeClr val="tx1"/>
                </a:solidFill>
              </a:rPr>
              <a:t>Nachnahme</a:t>
            </a:r>
            <a:r>
              <a:rPr lang="en-US" dirty="0">
                <a:solidFill>
                  <a:schemeClr val="tx1"/>
                </a:solidFill>
              </a:rPr>
              <a:t>, 15-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30-Tage-Kredit, </a:t>
            </a:r>
            <a:r>
              <a:rPr lang="en-US" dirty="0" err="1">
                <a:solidFill>
                  <a:schemeClr val="tx1"/>
                </a:solidFill>
              </a:rPr>
              <a:t>gibt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irgendwelche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Strafen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verspätete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Zahlung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905D"/>
                </a:solidFill>
              </a:rPr>
              <a:t>LIEFERUNGSVORSCHRIFTEN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kostenlose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Lieferung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Lieferkosten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905D"/>
                </a:solidFill>
              </a:rPr>
              <a:t>GARANTIEN</a:t>
            </a:r>
            <a:r>
              <a:rPr lang="en-US" dirty="0">
                <a:solidFill>
                  <a:schemeClr val="tx1"/>
                </a:solidFill>
              </a:rPr>
              <a:t> - auf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Arbeit </a:t>
            </a:r>
            <a:r>
              <a:rPr lang="en-US" dirty="0" err="1">
                <a:solidFill>
                  <a:schemeClr val="tx1"/>
                </a:solidFill>
              </a:rPr>
              <a:t>bieten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Beruhigung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sie </a:t>
            </a:r>
            <a:r>
              <a:rPr lang="en-US" dirty="0" err="1">
                <a:solidFill>
                  <a:schemeClr val="tx1"/>
                </a:solidFill>
              </a:rPr>
              <a:t>breit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gefasst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ist</a:t>
            </a:r>
            <a:r>
              <a:rPr lang="en-US" dirty="0">
                <a:solidFill>
                  <a:schemeClr val="tx1"/>
                </a:solidFill>
              </a:rPr>
              <a:t>. Z. B. </a:t>
            </a:r>
            <a:r>
              <a:rPr lang="en-US" dirty="0" err="1">
                <a:solidFill>
                  <a:schemeClr val="tx1"/>
                </a:solidFill>
              </a:rPr>
              <a:t>könntest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30-tägige Geld-</a:t>
            </a:r>
            <a:r>
              <a:rPr lang="en-US" dirty="0" err="1">
                <a:solidFill>
                  <a:schemeClr val="tx1"/>
                </a:solidFill>
              </a:rPr>
              <a:t>zurück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Garantie</a:t>
            </a:r>
            <a:r>
              <a:rPr lang="en-US" dirty="0">
                <a:solidFill>
                  <a:schemeClr val="tx1"/>
                </a:solidFill>
              </a:rPr>
              <a:t> auf alle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verderblichen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Artikel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bieten</a:t>
            </a:r>
            <a:r>
              <a:rPr lang="en-US" dirty="0">
                <a:solidFill>
                  <a:schemeClr val="tx1"/>
                </a:solidFill>
              </a:rPr>
              <a:t>.  </a:t>
            </a:r>
            <a:r>
              <a:rPr lang="en-US" dirty="0" err="1">
                <a:solidFill>
                  <a:schemeClr val="tx1"/>
                </a:solidFill>
              </a:rPr>
              <a:t>Verderbliche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Artikel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zurückgegeben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werden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tabLst>
                <a:tab pos="1703388" algn="l"/>
              </a:tabLst>
            </a:pPr>
            <a:endParaRPr lang="en-IE" dirty="0">
              <a:solidFill>
                <a:schemeClr val="tx1"/>
              </a:solidFill>
            </a:endParaRPr>
          </a:p>
        </p:txBody>
      </p:sp>
      <p:grpSp>
        <p:nvGrpSpPr>
          <p:cNvPr id="6" name="Google Shape;647;p39">
            <a:extLst>
              <a:ext uri="{FF2B5EF4-FFF2-40B4-BE49-F238E27FC236}">
                <a16:creationId xmlns:a16="http://schemas.microsoft.com/office/drawing/2014/main" id="{0E5CB64D-22E1-4C21-91C0-43445ADF84D4}"/>
              </a:ext>
            </a:extLst>
          </p:cNvPr>
          <p:cNvGrpSpPr/>
          <p:nvPr/>
        </p:nvGrpSpPr>
        <p:grpSpPr>
          <a:xfrm>
            <a:off x="216822" y="1089591"/>
            <a:ext cx="960874" cy="697353"/>
            <a:chOff x="3932350" y="3714775"/>
            <a:chExt cx="439650" cy="319075"/>
          </a:xfrm>
        </p:grpSpPr>
        <p:sp>
          <p:nvSpPr>
            <p:cNvPr id="7" name="Google Shape;648;p39">
              <a:extLst>
                <a:ext uri="{FF2B5EF4-FFF2-40B4-BE49-F238E27FC236}">
                  <a16:creationId xmlns:a16="http://schemas.microsoft.com/office/drawing/2014/main" id="{76073F8F-6ABC-45FF-86E4-EE5D7398919A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9;p39">
              <a:extLst>
                <a:ext uri="{FF2B5EF4-FFF2-40B4-BE49-F238E27FC236}">
                  <a16:creationId xmlns:a16="http://schemas.microsoft.com/office/drawing/2014/main" id="{F7DA53F5-AC8D-4C60-B4B8-41C9AF639E48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0;p39">
              <a:extLst>
                <a:ext uri="{FF2B5EF4-FFF2-40B4-BE49-F238E27FC236}">
                  <a16:creationId xmlns:a16="http://schemas.microsoft.com/office/drawing/2014/main" id="{BF7FA02B-4B69-48E7-B69E-B81F6FF4D707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1;p39">
              <a:extLst>
                <a:ext uri="{FF2B5EF4-FFF2-40B4-BE49-F238E27FC236}">
                  <a16:creationId xmlns:a16="http://schemas.microsoft.com/office/drawing/2014/main" id="{A3E66C0E-BCE3-481E-B0C8-AF7717A74DE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2;p39">
              <a:extLst>
                <a:ext uri="{FF2B5EF4-FFF2-40B4-BE49-F238E27FC236}">
                  <a16:creationId xmlns:a16="http://schemas.microsoft.com/office/drawing/2014/main" id="{89F3E408-8E69-4FB8-9E5E-F35DB348CDA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588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2EC86-B415-4555-BA1D-49A2BF48A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6205" y="929114"/>
            <a:ext cx="6511476" cy="1092887"/>
          </a:xfrm>
        </p:spPr>
        <p:txBody>
          <a:bodyPr>
            <a:normAutofit/>
          </a:bodyPr>
          <a:lstStyle/>
          <a:p>
            <a:r>
              <a:rPr lang="en-US" sz="3200"/>
              <a:t>Allgemeine Geschäftsbedingungen - was du </a:t>
            </a:r>
            <a:r>
              <a:rPr lang="en-US" sz="3200" err="1"/>
              <a:t>bedenken</a:t>
            </a:r>
            <a:r>
              <a:rPr lang="en-US" sz="3200"/>
              <a:t> </a:t>
            </a:r>
            <a:r>
              <a:rPr lang="en-US" sz="3200" err="1"/>
              <a:t>musst</a:t>
            </a:r>
            <a:endParaRPr lang="en-US" sz="3200">
              <a:solidFill>
                <a:srgbClr val="F5905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36EC7-5E82-4247-BDC3-432C80DED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757" y="2110350"/>
            <a:ext cx="11897651" cy="4309564"/>
          </a:xfrm>
        </p:spPr>
        <p:txBody>
          <a:bodyPr/>
          <a:lstStyle/>
          <a:p>
            <a:pPr marL="171450" indent="-171450" algn="just">
              <a:buClr>
                <a:srgbClr val="F5905D"/>
              </a:buClr>
              <a:buFont typeface="Arial" panose="020B0604020202020204" pitchFamily="34" charset="0"/>
              <a:buChar char="•"/>
              <a:tabLst>
                <a:tab pos="1703388" algn="l"/>
              </a:tabLst>
            </a:pPr>
            <a:endParaRPr lang="en-IE" sz="1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905D"/>
                </a:solidFill>
              </a:rPr>
              <a:t>LIEFERZEITEN – </a:t>
            </a:r>
            <a:r>
              <a:rPr lang="en-US" dirty="0">
                <a:solidFill>
                  <a:schemeClr val="tx1"/>
                </a:solidFill>
              </a:rPr>
              <a:t>Leg </a:t>
            </a:r>
            <a:r>
              <a:rPr lang="en-US" dirty="0" err="1">
                <a:solidFill>
                  <a:schemeClr val="tx1"/>
                </a:solidFill>
              </a:rPr>
              <a:t>voraussichtliche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Liefertermine</a:t>
            </a:r>
            <a:r>
              <a:rPr lang="en-US" dirty="0">
                <a:solidFill>
                  <a:schemeClr val="tx1"/>
                </a:solidFill>
              </a:rPr>
              <a:t> ab dem </a:t>
            </a:r>
            <a:r>
              <a:rPr lang="en-US" dirty="0" err="1">
                <a:solidFill>
                  <a:schemeClr val="tx1"/>
                </a:solidFill>
              </a:rPr>
              <a:t>Zeitpunkt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Bestellung</a:t>
            </a:r>
            <a:r>
              <a:rPr lang="en-US" dirty="0">
                <a:solidFill>
                  <a:schemeClr val="tx1"/>
                </a:solidFill>
              </a:rPr>
              <a:t> fest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905D"/>
                </a:solidFill>
              </a:rPr>
              <a:t>ERSTATTUNGS- ODER RÜCKGABEBESTIMMUNGEN -</a:t>
            </a:r>
          </a:p>
          <a:p>
            <a:pPr marL="1714500" lvl="3" indent="-342900" algn="l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E-Commerce-Websites </a:t>
            </a:r>
            <a:r>
              <a:rPr lang="en-US" dirty="0" err="1">
                <a:solidFill>
                  <a:schemeClr val="tx1"/>
                </a:solidFill>
              </a:rPr>
              <a:t>geben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Richtlinien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normalerweise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eigene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Webseite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Produkte</a:t>
            </a:r>
            <a:r>
              <a:rPr lang="en-US" dirty="0">
                <a:solidFill>
                  <a:schemeClr val="tx1"/>
                </a:solidFill>
              </a:rPr>
              <a:t> online </a:t>
            </a:r>
            <a:r>
              <a:rPr lang="en-US" dirty="0" err="1">
                <a:solidFill>
                  <a:schemeClr val="tx1"/>
                </a:solidFill>
              </a:rPr>
              <a:t>verkaufst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kannst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diese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Richtlinien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deine</a:t>
            </a:r>
            <a:r>
              <a:rPr lang="en-US" dirty="0">
                <a:solidFill>
                  <a:schemeClr val="tx1"/>
                </a:solidFill>
              </a:rPr>
              <a:t> AGB </a:t>
            </a:r>
            <a:r>
              <a:rPr lang="en-US" dirty="0" err="1">
                <a:solidFill>
                  <a:schemeClr val="tx1"/>
                </a:solidFill>
              </a:rPr>
              <a:t>aufnehmen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1714500" lvl="3" indent="-342900" algn="l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Einzelhändlerinnen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unterhalten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normalerweise</a:t>
            </a:r>
            <a:r>
              <a:rPr lang="en-US" dirty="0">
                <a:solidFill>
                  <a:schemeClr val="tx1"/>
                </a:solidFill>
              </a:rPr>
              <a:t> separate </a:t>
            </a:r>
            <a:r>
              <a:rPr lang="en-US" dirty="0" err="1">
                <a:solidFill>
                  <a:schemeClr val="tx1"/>
                </a:solidFill>
              </a:rPr>
              <a:t>Rückgabe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Erstattungsrichtlinien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1714500" lvl="3" indent="-342900" algn="l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Dienstleistungsunternehmen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hängt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Rückgabe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Rücksendungsrichtlinie</a:t>
            </a:r>
            <a:r>
              <a:rPr lang="en-US" dirty="0">
                <a:solidFill>
                  <a:schemeClr val="tx1"/>
                </a:solidFill>
              </a:rPr>
              <a:t> von </a:t>
            </a:r>
            <a:r>
              <a:rPr lang="en-US" dirty="0" err="1">
                <a:solidFill>
                  <a:schemeClr val="tx1"/>
                </a:solidFill>
              </a:rPr>
              <a:t>deiner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Dienstleistung</a:t>
            </a:r>
            <a:r>
              <a:rPr lang="en-US" dirty="0">
                <a:solidFill>
                  <a:schemeClr val="tx1"/>
                </a:solidFill>
              </a:rPr>
              <a:t> ab</a:t>
            </a:r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905D"/>
                </a:solidFill>
              </a:rPr>
              <a:t>DATENSCHUTZERKLÄRUNG -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mit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personenbezogenen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umgehst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benötigst</a:t>
            </a:r>
            <a:r>
              <a:rPr lang="en-US" dirty="0">
                <a:solidFill>
                  <a:schemeClr val="tx1"/>
                </a:solidFill>
              </a:rPr>
              <a:t> du </a:t>
            </a:r>
            <a:r>
              <a:rPr lang="en-US" dirty="0" err="1">
                <a:solidFill>
                  <a:schemeClr val="tx1"/>
                </a:solidFill>
              </a:rPr>
              <a:t>zwingend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transparente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Datenschutzerklärung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E" dirty="0">
              <a:solidFill>
                <a:schemeClr val="tx1"/>
              </a:solidFill>
            </a:endParaRPr>
          </a:p>
        </p:txBody>
      </p:sp>
      <p:grpSp>
        <p:nvGrpSpPr>
          <p:cNvPr id="6" name="Google Shape;647;p39">
            <a:extLst>
              <a:ext uri="{FF2B5EF4-FFF2-40B4-BE49-F238E27FC236}">
                <a16:creationId xmlns:a16="http://schemas.microsoft.com/office/drawing/2014/main" id="{0E5CB64D-22E1-4C21-91C0-43445ADF84D4}"/>
              </a:ext>
            </a:extLst>
          </p:cNvPr>
          <p:cNvGrpSpPr/>
          <p:nvPr/>
        </p:nvGrpSpPr>
        <p:grpSpPr>
          <a:xfrm>
            <a:off x="216822" y="1089591"/>
            <a:ext cx="960874" cy="697353"/>
            <a:chOff x="3932350" y="3714775"/>
            <a:chExt cx="439650" cy="319075"/>
          </a:xfrm>
        </p:grpSpPr>
        <p:sp>
          <p:nvSpPr>
            <p:cNvPr id="7" name="Google Shape;648;p39">
              <a:extLst>
                <a:ext uri="{FF2B5EF4-FFF2-40B4-BE49-F238E27FC236}">
                  <a16:creationId xmlns:a16="http://schemas.microsoft.com/office/drawing/2014/main" id="{76073F8F-6ABC-45FF-86E4-EE5D7398919A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9;p39">
              <a:extLst>
                <a:ext uri="{FF2B5EF4-FFF2-40B4-BE49-F238E27FC236}">
                  <a16:creationId xmlns:a16="http://schemas.microsoft.com/office/drawing/2014/main" id="{F7DA53F5-AC8D-4C60-B4B8-41C9AF639E48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0;p39">
              <a:extLst>
                <a:ext uri="{FF2B5EF4-FFF2-40B4-BE49-F238E27FC236}">
                  <a16:creationId xmlns:a16="http://schemas.microsoft.com/office/drawing/2014/main" id="{BF7FA02B-4B69-48E7-B69E-B81F6FF4D707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1;p39">
              <a:extLst>
                <a:ext uri="{FF2B5EF4-FFF2-40B4-BE49-F238E27FC236}">
                  <a16:creationId xmlns:a16="http://schemas.microsoft.com/office/drawing/2014/main" id="{A3E66C0E-BCE3-481E-B0C8-AF7717A74DEC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2;p39">
              <a:extLst>
                <a:ext uri="{FF2B5EF4-FFF2-40B4-BE49-F238E27FC236}">
                  <a16:creationId xmlns:a16="http://schemas.microsoft.com/office/drawing/2014/main" id="{89F3E408-8E69-4FB8-9E5E-F35DB348CDA2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326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A62A0-FD00-42BC-89E0-A32ACC875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1154" y="1129520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 err="1"/>
              <a:t>Brauchst</a:t>
            </a:r>
            <a:r>
              <a:rPr lang="en-US" sz="3200"/>
              <a:t> du </a:t>
            </a:r>
            <a:r>
              <a:rPr lang="en-US" sz="3200" err="1"/>
              <a:t>Hilfe</a:t>
            </a:r>
            <a:r>
              <a:rPr lang="en-US" sz="3200"/>
              <a:t>?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1F8F-F8A7-4C84-BEB3-5853155A0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027" y="2103702"/>
            <a:ext cx="8973040" cy="3245241"/>
          </a:xfrm>
        </p:spPr>
        <p:txBody>
          <a:bodyPr/>
          <a:lstStyle/>
          <a:p>
            <a:r>
              <a:rPr lang="en-US" dirty="0"/>
              <a:t>Auch </a:t>
            </a:r>
            <a:r>
              <a:rPr lang="en-US" dirty="0" err="1"/>
              <a:t>wenn</a:t>
            </a:r>
            <a:r>
              <a:rPr lang="en-US" dirty="0"/>
              <a:t> du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"One-Woman-Show" </a:t>
            </a:r>
            <a:r>
              <a:rPr lang="en-US" dirty="0" err="1"/>
              <a:t>gründest</a:t>
            </a:r>
            <a:r>
              <a:rPr lang="en-US" dirty="0"/>
              <a:t>, </a:t>
            </a:r>
            <a:r>
              <a:rPr lang="en-US" dirty="0" err="1"/>
              <a:t>musst</a:t>
            </a:r>
            <a:r>
              <a:rPr lang="en-US" dirty="0"/>
              <a:t> du </a:t>
            </a:r>
            <a:r>
              <a:rPr lang="en-US" dirty="0" err="1"/>
              <a:t>möglicherweise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, Personal </a:t>
            </a:r>
            <a:r>
              <a:rPr lang="en-US" dirty="0" err="1"/>
              <a:t>einzustellen</a:t>
            </a:r>
            <a:r>
              <a:rPr lang="en-US" dirty="0"/>
              <a:t>, das </a:t>
            </a:r>
            <a:r>
              <a:rPr lang="en-US" dirty="0" err="1"/>
              <a:t>dir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Geschäft</a:t>
            </a:r>
            <a:r>
              <a:rPr lang="en-US" dirty="0"/>
              <a:t> </a:t>
            </a:r>
            <a:r>
              <a:rPr lang="en-US" dirty="0" err="1"/>
              <a:t>hilft</a:t>
            </a:r>
            <a:r>
              <a:rPr lang="en-US" dirty="0"/>
              <a:t>. Dies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Angestellte</a:t>
            </a:r>
            <a:r>
              <a:rPr lang="en-US" dirty="0"/>
              <a:t>,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Freiberuflerin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unabhängige</a:t>
            </a:r>
            <a:r>
              <a:rPr lang="en-US" dirty="0"/>
              <a:t> </a:t>
            </a:r>
            <a:r>
              <a:rPr lang="en-US" dirty="0" err="1"/>
              <a:t>Auftragnehmerin</a:t>
            </a:r>
            <a:r>
              <a:rPr lang="en-US" dirty="0"/>
              <a:t> sein, die dich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Ausführung</a:t>
            </a:r>
            <a:r>
              <a:rPr lang="en-US" dirty="0"/>
              <a:t> von </a:t>
            </a:r>
            <a:r>
              <a:rPr lang="en-US" dirty="0" err="1"/>
              <a:t>Geschäftsfunktionen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.  </a:t>
            </a:r>
          </a:p>
          <a:p>
            <a:r>
              <a:rPr lang="en-US" dirty="0" err="1">
                <a:solidFill>
                  <a:srgbClr val="56C6E5"/>
                </a:solidFill>
              </a:rPr>
              <a:t>Wenn</a:t>
            </a:r>
            <a:r>
              <a:rPr lang="en-US" dirty="0">
                <a:solidFill>
                  <a:srgbClr val="56C6E5"/>
                </a:solidFill>
              </a:rPr>
              <a:t> du von </a:t>
            </a:r>
            <a:r>
              <a:rPr lang="en-US" dirty="0" err="1">
                <a:solidFill>
                  <a:srgbClr val="56C6E5"/>
                </a:solidFill>
              </a:rPr>
              <a:t>Anfang</a:t>
            </a:r>
            <a:r>
              <a:rPr lang="en-US" dirty="0">
                <a:solidFill>
                  <a:srgbClr val="56C6E5"/>
                </a:solidFill>
              </a:rPr>
              <a:t> an Personal </a:t>
            </a:r>
            <a:r>
              <a:rPr lang="en-US" dirty="0" err="1">
                <a:solidFill>
                  <a:srgbClr val="56C6E5"/>
                </a:solidFill>
              </a:rPr>
              <a:t>benötigst</a:t>
            </a:r>
            <a:r>
              <a:rPr lang="en-US" dirty="0">
                <a:solidFill>
                  <a:srgbClr val="56C6E5"/>
                </a:solidFill>
              </a:rPr>
              <a:t>, </a:t>
            </a:r>
            <a:r>
              <a:rPr lang="en-US" dirty="0" err="1">
                <a:solidFill>
                  <a:srgbClr val="56C6E5"/>
                </a:solidFill>
              </a:rPr>
              <a:t>denk</a:t>
            </a:r>
            <a:r>
              <a:rPr lang="en-US" dirty="0">
                <a:solidFill>
                  <a:srgbClr val="56C6E5"/>
                </a:solidFill>
              </a:rPr>
              <a:t> an </a:t>
            </a:r>
            <a:r>
              <a:rPr lang="en-US" dirty="0" err="1">
                <a:solidFill>
                  <a:srgbClr val="56C6E5"/>
                </a:solidFill>
              </a:rPr>
              <a:t>dein</a:t>
            </a:r>
            <a:r>
              <a:rPr lang="en-US" dirty="0">
                <a:solidFill>
                  <a:srgbClr val="56C6E5"/>
                </a:solidFill>
              </a:rPr>
              <a:t> Startup-Team: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gehört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deinem</a:t>
            </a:r>
            <a:r>
              <a:rPr lang="en-US" dirty="0"/>
              <a:t> Startup-Team?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Verantwortungsbereich</a:t>
            </a:r>
            <a:r>
              <a:rPr lang="en-US" dirty="0"/>
              <a:t> sein? </a:t>
            </a:r>
            <a:r>
              <a:rPr lang="en-US" dirty="0" err="1"/>
              <a:t>Beschreibe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Rollen und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erforderlichen</a:t>
            </a:r>
            <a:r>
              <a:rPr lang="en-US" dirty="0"/>
              <a:t> </a:t>
            </a:r>
            <a:r>
              <a:rPr lang="en-US" dirty="0" err="1"/>
              <a:t>Kompetenzen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Was </a:t>
            </a:r>
            <a:r>
              <a:rPr lang="en-US" dirty="0" err="1"/>
              <a:t>werden</a:t>
            </a:r>
            <a:r>
              <a:rPr lang="en-US" dirty="0"/>
              <a:t> sie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?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oogle Shape;581;p39">
            <a:extLst>
              <a:ext uri="{FF2B5EF4-FFF2-40B4-BE49-F238E27FC236}">
                <a16:creationId xmlns:a16="http://schemas.microsoft.com/office/drawing/2014/main" id="{D5E65BFD-AE18-44FE-B9AB-2D3133BE4C79}"/>
              </a:ext>
            </a:extLst>
          </p:cNvPr>
          <p:cNvGrpSpPr/>
          <p:nvPr/>
        </p:nvGrpSpPr>
        <p:grpSpPr>
          <a:xfrm>
            <a:off x="461542" y="818864"/>
            <a:ext cx="472970" cy="1180999"/>
            <a:chOff x="3384375" y="2267500"/>
            <a:chExt cx="203375" cy="507825"/>
          </a:xfrm>
        </p:grpSpPr>
        <p:sp>
          <p:nvSpPr>
            <p:cNvPr id="5" name="Google Shape;582;p39">
              <a:extLst>
                <a:ext uri="{FF2B5EF4-FFF2-40B4-BE49-F238E27FC236}">
                  <a16:creationId xmlns:a16="http://schemas.microsoft.com/office/drawing/2014/main" id="{08268B4F-4EF9-4B17-A92A-4EC894B63795}"/>
                </a:ext>
              </a:extLst>
            </p:cNvPr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83;p39">
              <a:extLst>
                <a:ext uri="{FF2B5EF4-FFF2-40B4-BE49-F238E27FC236}">
                  <a16:creationId xmlns:a16="http://schemas.microsoft.com/office/drawing/2014/main" id="{3939F5DB-AA36-416B-B317-C84A0CC514F3}"/>
                </a:ext>
              </a:extLst>
            </p:cNvPr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052DA1-F0B6-405B-9402-FC97CDA5ECED}"/>
              </a:ext>
            </a:extLst>
          </p:cNvPr>
          <p:cNvGrpSpPr/>
          <p:nvPr/>
        </p:nvGrpSpPr>
        <p:grpSpPr>
          <a:xfrm>
            <a:off x="9671067" y="2788111"/>
            <a:ext cx="2208213" cy="1876425"/>
            <a:chOff x="228601" y="445265"/>
            <a:chExt cx="2208213" cy="1876425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AA2A525-C14E-457D-8C63-1B25D39C3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445265"/>
              <a:ext cx="2208213" cy="18764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B872FB5C-41AC-4423-AEDE-CD3232753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769" y="896817"/>
              <a:ext cx="201782" cy="220062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8C561F86-A2B1-4B6D-83F8-6CC937CE9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953609" y="572389"/>
              <a:ext cx="201782" cy="220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619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A023-F2D7-4C26-9293-A18047566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8048" y="2638341"/>
            <a:ext cx="5721408" cy="697353"/>
          </a:xfrm>
        </p:spPr>
        <p:txBody>
          <a:bodyPr/>
          <a:lstStyle/>
          <a:p>
            <a:r>
              <a:rPr lang="en-IE"/>
              <a:t>Der rechtliche Teil des </a:t>
            </a:r>
            <a:r>
              <a:rPr lang="en-IE" err="1"/>
              <a:t>Einstiegs</a:t>
            </a:r>
            <a:r>
              <a:rPr lang="en-IE"/>
              <a:t> in die </a:t>
            </a:r>
            <a:r>
              <a:rPr lang="en-IE" err="1"/>
              <a:t>Selbstständigkeit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4E748-8B27-49D2-A084-EA1660170B2F}"/>
              </a:ext>
            </a:extLst>
          </p:cNvPr>
          <p:cNvGrpSpPr/>
          <p:nvPr/>
        </p:nvGrpSpPr>
        <p:grpSpPr>
          <a:xfrm>
            <a:off x="764963" y="1852541"/>
            <a:ext cx="3410797" cy="3152917"/>
            <a:chOff x="2736003" y="443723"/>
            <a:chExt cx="1939679" cy="1510712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2A12ADD0-CE61-4DBF-973F-153B5A9F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003" y="443723"/>
              <a:ext cx="1939679" cy="1510712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583906F1-9A66-410D-8EAE-BCC5A5557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78959" y="1132394"/>
              <a:ext cx="179368" cy="195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741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BBA10-6976-4260-A1D8-47815D13D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588" y="457340"/>
            <a:ext cx="8817148" cy="121106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5905D"/>
                </a:solidFill>
              </a:rPr>
              <a:t>Die </a:t>
            </a:r>
            <a:r>
              <a:rPr lang="en-US" sz="3200" dirty="0" err="1">
                <a:solidFill>
                  <a:srgbClr val="F5905D"/>
                </a:solidFill>
              </a:rPr>
              <a:t>Entscheidung</a:t>
            </a:r>
            <a:r>
              <a:rPr lang="en-US" sz="3200" dirty="0">
                <a:solidFill>
                  <a:srgbClr val="F5905D"/>
                </a:solidFill>
              </a:rPr>
              <a:t>, </a:t>
            </a:r>
            <a:r>
              <a:rPr lang="en-US" sz="3200" dirty="0" err="1">
                <a:solidFill>
                  <a:srgbClr val="F5905D"/>
                </a:solidFill>
              </a:rPr>
              <a:t>mit</a:t>
            </a:r>
            <a:r>
              <a:rPr lang="en-US" sz="3200" dirty="0">
                <a:solidFill>
                  <a:srgbClr val="F5905D"/>
                </a:solidFill>
              </a:rPr>
              <a:t> </a:t>
            </a:r>
            <a:r>
              <a:rPr lang="en-US" sz="3200" dirty="0" err="1">
                <a:solidFill>
                  <a:srgbClr val="F5905D"/>
                </a:solidFill>
              </a:rPr>
              <a:t>welcher</a:t>
            </a:r>
            <a:r>
              <a:rPr lang="en-US" sz="3200" dirty="0">
                <a:solidFill>
                  <a:srgbClr val="F5905D"/>
                </a:solidFill>
              </a:rPr>
              <a:t> </a:t>
            </a:r>
            <a:r>
              <a:rPr lang="en-US" sz="3200" dirty="0" err="1">
                <a:solidFill>
                  <a:srgbClr val="F5905D"/>
                </a:solidFill>
              </a:rPr>
              <a:t>Rechtsform</a:t>
            </a:r>
            <a:r>
              <a:rPr lang="en-US" sz="3200" dirty="0">
                <a:solidFill>
                  <a:srgbClr val="F5905D"/>
                </a:solidFill>
              </a:rPr>
              <a:t> du </a:t>
            </a:r>
            <a:r>
              <a:rPr lang="en-US" sz="3200" dirty="0" err="1">
                <a:solidFill>
                  <a:srgbClr val="F5905D"/>
                </a:solidFill>
              </a:rPr>
              <a:t>dein</a:t>
            </a:r>
            <a:r>
              <a:rPr lang="en-US" sz="3200" dirty="0">
                <a:solidFill>
                  <a:srgbClr val="F5905D"/>
                </a:solidFill>
              </a:rPr>
              <a:t> </a:t>
            </a:r>
            <a:r>
              <a:rPr lang="en-US" sz="3200" dirty="0" err="1">
                <a:solidFill>
                  <a:srgbClr val="F5905D"/>
                </a:solidFill>
              </a:rPr>
              <a:t>Unternehmen</a:t>
            </a:r>
            <a:r>
              <a:rPr lang="en-US" sz="3200" dirty="0">
                <a:solidFill>
                  <a:srgbClr val="F5905D"/>
                </a:solidFill>
              </a:rPr>
              <a:t> </a:t>
            </a:r>
            <a:r>
              <a:rPr lang="en-US" sz="3200" dirty="0" err="1">
                <a:solidFill>
                  <a:srgbClr val="F5905D"/>
                </a:solidFill>
              </a:rPr>
              <a:t>gründest</a:t>
            </a:r>
            <a:r>
              <a:rPr lang="en-US" sz="3200" dirty="0">
                <a:solidFill>
                  <a:srgbClr val="F5905D"/>
                </a:solidFill>
              </a:rPr>
              <a:t>, ist </a:t>
            </a:r>
            <a:r>
              <a:rPr lang="en-US" sz="3200" dirty="0" err="1">
                <a:solidFill>
                  <a:srgbClr val="F5905D"/>
                </a:solidFill>
              </a:rPr>
              <a:t>ein</a:t>
            </a:r>
            <a:r>
              <a:rPr lang="en-US" sz="3200" dirty="0">
                <a:solidFill>
                  <a:srgbClr val="F5905D"/>
                </a:solidFill>
              </a:rPr>
              <a:t> </a:t>
            </a:r>
            <a:r>
              <a:rPr lang="en-US" sz="3200" dirty="0" err="1">
                <a:solidFill>
                  <a:srgbClr val="F5905D"/>
                </a:solidFill>
              </a:rPr>
              <a:t>wichtiger</a:t>
            </a:r>
            <a:r>
              <a:rPr lang="en-US" sz="3200" dirty="0">
                <a:solidFill>
                  <a:srgbClr val="F5905D"/>
                </a:solidFill>
              </a:rPr>
              <a:t> Schritt.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641E-4535-4EAA-8FC7-A50C1A54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1739121"/>
            <a:ext cx="8817149" cy="3001108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Abschnitt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 die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Unternehmensstrukturen</a:t>
            </a:r>
            <a:r>
              <a:rPr lang="en-US" dirty="0"/>
              <a:t> und </a:t>
            </a:r>
            <a:r>
              <a:rPr lang="en-US" dirty="0" err="1"/>
              <a:t>deine</a:t>
            </a:r>
            <a:r>
              <a:rPr lang="en-US" dirty="0"/>
              <a:t> </a:t>
            </a:r>
            <a:r>
              <a:rPr lang="en-US" dirty="0" err="1"/>
              <a:t>Optionen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IE" dirty="0"/>
              <a:t>. Es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wichtig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du </a:t>
            </a:r>
            <a:r>
              <a:rPr lang="en-GB" dirty="0"/>
              <a:t>die </a:t>
            </a:r>
            <a:r>
              <a:rPr lang="en-GB" dirty="0" err="1"/>
              <a:t>Gesetze</a:t>
            </a:r>
            <a:r>
              <a:rPr lang="en-GB" dirty="0"/>
              <a:t> auf </a:t>
            </a:r>
            <a:r>
              <a:rPr lang="en-GB" dirty="0" err="1"/>
              <a:t>lokaler</a:t>
            </a:r>
            <a:r>
              <a:rPr lang="en-GB" dirty="0"/>
              <a:t>, </a:t>
            </a:r>
            <a:r>
              <a:rPr lang="en-GB" dirty="0" err="1"/>
              <a:t>Landes</a:t>
            </a:r>
            <a:r>
              <a:rPr lang="en-GB" dirty="0"/>
              <a:t>- und </a:t>
            </a:r>
            <a:r>
              <a:rPr lang="en-GB" dirty="0" err="1"/>
              <a:t>Bundesebene</a:t>
            </a:r>
            <a:r>
              <a:rPr lang="en-GB" dirty="0"/>
              <a:t> </a:t>
            </a:r>
            <a:r>
              <a:rPr lang="en-GB" dirty="0" err="1"/>
              <a:t>verstehst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du ein </a:t>
            </a:r>
            <a:r>
              <a:rPr lang="en-GB" dirty="0" err="1"/>
              <a:t>neues</a:t>
            </a:r>
            <a:r>
              <a:rPr lang="en-GB" dirty="0"/>
              <a:t> Unternehmen </a:t>
            </a:r>
            <a:r>
              <a:rPr lang="en-GB" dirty="0" err="1"/>
              <a:t>gründest</a:t>
            </a:r>
            <a:r>
              <a:rPr lang="en-GB" dirty="0"/>
              <a:t>. </a:t>
            </a:r>
          </a:p>
          <a:p>
            <a:r>
              <a:rPr lang="en-GB" dirty="0"/>
              <a:t>Ein Unternehmen </a:t>
            </a:r>
            <a:r>
              <a:rPr lang="en-GB" dirty="0" err="1"/>
              <a:t>kann</a:t>
            </a:r>
            <a:r>
              <a:rPr lang="en-GB" dirty="0"/>
              <a:t> auf </a:t>
            </a:r>
            <a:r>
              <a:rPr lang="en-GB" dirty="0" err="1"/>
              <a:t>verschiedene</a:t>
            </a:r>
            <a:r>
              <a:rPr lang="en-GB" dirty="0"/>
              <a:t> Weise </a:t>
            </a:r>
            <a:r>
              <a:rPr lang="en-GB" dirty="0" err="1"/>
              <a:t>strukturiert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, aber </a:t>
            </a:r>
            <a:r>
              <a:rPr lang="en-GB" dirty="0" err="1"/>
              <a:t>typischerweise</a:t>
            </a:r>
            <a:r>
              <a:rPr lang="en-GB" dirty="0"/>
              <a:t> gibt es </a:t>
            </a:r>
            <a:r>
              <a:rPr lang="en-GB" dirty="0" err="1"/>
              <a:t>drei</a:t>
            </a:r>
            <a:r>
              <a:rPr lang="en-GB" dirty="0"/>
              <a:t> </a:t>
            </a:r>
            <a:r>
              <a:rPr lang="en-GB" dirty="0" err="1"/>
              <a:t>Rechtsformen</a:t>
            </a:r>
            <a:r>
              <a:rPr lang="en-GB" dirty="0"/>
              <a:t>. 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Einzelunternehmen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Personengesellschaft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Gesellschaft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beschränkter</a:t>
            </a:r>
            <a:r>
              <a:rPr lang="en-US" dirty="0"/>
              <a:t> </a:t>
            </a:r>
            <a:r>
              <a:rPr lang="en-US" dirty="0" err="1"/>
              <a:t>Haftung</a:t>
            </a:r>
            <a:endParaRPr lang="en-US" dirty="0"/>
          </a:p>
          <a:p>
            <a:pPr>
              <a:buClr>
                <a:srgbClr val="F5905D"/>
              </a:buClr>
            </a:pPr>
            <a:endParaRPr lang="en-US" dirty="0"/>
          </a:p>
          <a:p>
            <a:pPr>
              <a:buClr>
                <a:srgbClr val="F5905D"/>
              </a:buClr>
            </a:pPr>
            <a:r>
              <a:rPr lang="en-US" dirty="0" err="1"/>
              <a:t>Anschließend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interessante</a:t>
            </a:r>
            <a:r>
              <a:rPr lang="en-US" dirty="0"/>
              <a:t> und neu </a:t>
            </a:r>
            <a:r>
              <a:rPr lang="en-US" dirty="0" err="1"/>
              <a:t>entstehende</a:t>
            </a:r>
            <a:r>
              <a:rPr lang="en-US" dirty="0"/>
              <a:t> </a:t>
            </a:r>
            <a:r>
              <a:rPr lang="en-US" dirty="0" err="1"/>
              <a:t>Unternehmensstrukturen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grpSp>
        <p:nvGrpSpPr>
          <p:cNvPr id="4" name="Google Shape;491;p39">
            <a:extLst>
              <a:ext uri="{FF2B5EF4-FFF2-40B4-BE49-F238E27FC236}">
                <a16:creationId xmlns:a16="http://schemas.microsoft.com/office/drawing/2014/main" id="{5142BC5B-222D-4CC2-A531-86A1AD920E96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5" name="Google Shape;492;p39">
              <a:extLst>
                <a:ext uri="{FF2B5EF4-FFF2-40B4-BE49-F238E27FC236}">
                  <a16:creationId xmlns:a16="http://schemas.microsoft.com/office/drawing/2014/main" id="{11F9F103-D2CC-4F1F-803D-35DFE8DFEE86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39">
              <a:extLst>
                <a:ext uri="{FF2B5EF4-FFF2-40B4-BE49-F238E27FC236}">
                  <a16:creationId xmlns:a16="http://schemas.microsoft.com/office/drawing/2014/main" id="{4663C82E-D946-4774-AF57-082B8C5BE8D1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39">
              <a:extLst>
                <a:ext uri="{FF2B5EF4-FFF2-40B4-BE49-F238E27FC236}">
                  <a16:creationId xmlns:a16="http://schemas.microsoft.com/office/drawing/2014/main" id="{6F52A949-74F9-437B-B803-F73EFCC7E8E4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39">
              <a:extLst>
                <a:ext uri="{FF2B5EF4-FFF2-40B4-BE49-F238E27FC236}">
                  <a16:creationId xmlns:a16="http://schemas.microsoft.com/office/drawing/2014/main" id="{86C67D78-149C-4F1E-A8E7-6041DA06035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2277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487E38-89B7-4725-B320-F4165E07F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1145328"/>
            <a:ext cx="5745702" cy="1381662"/>
          </a:xfrm>
        </p:spPr>
        <p:txBody>
          <a:bodyPr>
            <a:normAutofit/>
          </a:bodyPr>
          <a:lstStyle/>
          <a:p>
            <a:r>
              <a:rPr lang="en-US" sz="3200"/>
              <a:t>EINZELUNTERNEHMERIN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DD7D-C988-430A-9177-DBDCD6063F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814" y="2305754"/>
            <a:ext cx="7668768" cy="3644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Eine </a:t>
            </a:r>
            <a:r>
              <a:rPr lang="en-US" dirty="0" err="1">
                <a:solidFill>
                  <a:schemeClr val="tx1"/>
                </a:solidFill>
              </a:rPr>
              <a:t>Einzelunternehmerin</a:t>
            </a:r>
            <a:r>
              <a:rPr lang="en-US" dirty="0">
                <a:solidFill>
                  <a:schemeClr val="tx1"/>
                </a:solidFill>
              </a:rPr>
              <a:t> ist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Person, die die </a:t>
            </a:r>
            <a:r>
              <a:rPr lang="en-US" dirty="0" err="1">
                <a:solidFill>
                  <a:schemeClr val="tx1"/>
                </a:solidFill>
              </a:rPr>
              <a:t>alleinige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Eigentümerin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Unternehmens</a:t>
            </a:r>
            <a:r>
              <a:rPr lang="en-US" dirty="0">
                <a:solidFill>
                  <a:schemeClr val="tx1"/>
                </a:solidFill>
              </a:rPr>
              <a:t> ist und </a:t>
            </a:r>
            <a:r>
              <a:rPr lang="en-US" dirty="0" err="1">
                <a:solidFill>
                  <a:schemeClr val="tx1"/>
                </a:solidFill>
              </a:rPr>
              <a:t>berechtigt</a:t>
            </a:r>
            <a:r>
              <a:rPr lang="en-US" dirty="0">
                <a:solidFill>
                  <a:schemeClr val="tx1"/>
                </a:solidFill>
              </a:rPr>
              <a:t> ist, alle </a:t>
            </a:r>
            <a:r>
              <a:rPr lang="en-US" dirty="0" err="1">
                <a:solidFill>
                  <a:schemeClr val="tx1"/>
                </a:solidFill>
              </a:rPr>
              <a:t>Gewinne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Zahlung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Steuern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behalten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dafür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für</a:t>
            </a:r>
            <a:r>
              <a:rPr lang="en-US" dirty="0">
                <a:solidFill>
                  <a:schemeClr val="tx1"/>
                </a:solidFill>
              </a:rPr>
              <a:t> alle </a:t>
            </a:r>
            <a:r>
              <a:rPr lang="en-US" dirty="0" err="1">
                <a:solidFill>
                  <a:schemeClr val="tx1"/>
                </a:solidFill>
              </a:rPr>
              <a:t>Verluste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haftet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Diese</a:t>
            </a:r>
            <a:r>
              <a:rPr lang="en-US" dirty="0">
                <a:solidFill>
                  <a:schemeClr val="tx1"/>
                </a:solidFill>
              </a:rPr>
              <a:t> Person </a:t>
            </a:r>
            <a:r>
              <a:rPr lang="en-US" dirty="0" err="1">
                <a:solidFill>
                  <a:schemeClr val="tx1"/>
                </a:solidFill>
              </a:rPr>
              <a:t>besitzt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führt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Unternehmen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wobei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keine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rechtliche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Unterscheidung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zwischen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Eigentümerin</a:t>
            </a:r>
            <a:r>
              <a:rPr lang="en-US" dirty="0">
                <a:solidFill>
                  <a:schemeClr val="tx1"/>
                </a:solidFill>
              </a:rPr>
              <a:t> und der </a:t>
            </a:r>
            <a:r>
              <a:rPr lang="en-US" dirty="0" err="1">
                <a:solidFill>
                  <a:schemeClr val="tx1"/>
                </a:solidFill>
              </a:rPr>
              <a:t>Geschäftseinheit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gibt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>
                <a:solidFill>
                  <a:schemeClr val="tx1"/>
                </a:solidFill>
              </a:rPr>
              <a:t>Einzelunternehmerinnen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haften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persönlich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für</a:t>
            </a:r>
            <a:r>
              <a:rPr lang="en-IE" dirty="0">
                <a:solidFill>
                  <a:schemeClr val="tx1"/>
                </a:solidFill>
              </a:rPr>
              <a:t> die </a:t>
            </a:r>
            <a:r>
              <a:rPr lang="en-IE" dirty="0" err="1">
                <a:solidFill>
                  <a:schemeClr val="tx1"/>
                </a:solidFill>
              </a:rPr>
              <a:t>Schulden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ihres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Unternehmens</a:t>
            </a:r>
            <a:r>
              <a:rPr lang="en-IE" dirty="0">
                <a:solidFill>
                  <a:schemeClr val="tx1"/>
                </a:solidFill>
              </a:rPr>
              <a:t>. Daher </a:t>
            </a:r>
            <a:r>
              <a:rPr lang="en-IE" dirty="0" err="1">
                <a:solidFill>
                  <a:schemeClr val="tx1"/>
                </a:solidFill>
              </a:rPr>
              <a:t>kann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dein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persönliches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Vermögen</a:t>
            </a:r>
            <a:r>
              <a:rPr lang="en-IE" dirty="0">
                <a:solidFill>
                  <a:schemeClr val="tx1"/>
                </a:solidFill>
              </a:rPr>
              <a:t>, </a:t>
            </a:r>
            <a:r>
              <a:rPr lang="en-IE" dirty="0" err="1">
                <a:solidFill>
                  <a:schemeClr val="tx1"/>
                </a:solidFill>
              </a:rPr>
              <a:t>wie</a:t>
            </a:r>
            <a:r>
              <a:rPr lang="en-IE" dirty="0">
                <a:solidFill>
                  <a:schemeClr val="tx1"/>
                </a:solidFill>
              </a:rPr>
              <a:t> z. B. </a:t>
            </a:r>
            <a:r>
              <a:rPr lang="en-IE" dirty="0" err="1">
                <a:solidFill>
                  <a:schemeClr val="tx1"/>
                </a:solidFill>
              </a:rPr>
              <a:t>dein</a:t>
            </a:r>
            <a:r>
              <a:rPr lang="en-IE" dirty="0">
                <a:solidFill>
                  <a:schemeClr val="tx1"/>
                </a:solidFill>
              </a:rPr>
              <a:t> Haus und </a:t>
            </a:r>
            <a:r>
              <a:rPr lang="en-IE" dirty="0" err="1">
                <a:solidFill>
                  <a:schemeClr val="tx1"/>
                </a:solidFill>
              </a:rPr>
              <a:t>dein</a:t>
            </a:r>
            <a:r>
              <a:rPr lang="en-IE" dirty="0">
                <a:solidFill>
                  <a:schemeClr val="tx1"/>
                </a:solidFill>
              </a:rPr>
              <a:t> Auto, </a:t>
            </a:r>
            <a:r>
              <a:rPr lang="en-IE" dirty="0" err="1">
                <a:solidFill>
                  <a:schemeClr val="tx1"/>
                </a:solidFill>
              </a:rPr>
              <a:t>potenziell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zur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Bezahlung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deiner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Gläubiger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verwendet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werden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oogle Shape;491;p39">
            <a:extLst>
              <a:ext uri="{FF2B5EF4-FFF2-40B4-BE49-F238E27FC236}">
                <a16:creationId xmlns:a16="http://schemas.microsoft.com/office/drawing/2014/main" id="{FE7829F3-8BD4-4DE8-BFFB-DABAE897D263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7" name="Google Shape;492;p39">
              <a:extLst>
                <a:ext uri="{FF2B5EF4-FFF2-40B4-BE49-F238E27FC236}">
                  <a16:creationId xmlns:a16="http://schemas.microsoft.com/office/drawing/2014/main" id="{B9D695B8-5623-46C5-B5FD-49BC53FE3BCA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3;p39">
              <a:extLst>
                <a:ext uri="{FF2B5EF4-FFF2-40B4-BE49-F238E27FC236}">
                  <a16:creationId xmlns:a16="http://schemas.microsoft.com/office/drawing/2014/main" id="{B645CF7B-3E56-47F4-B780-31D32542E545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4;p39">
              <a:extLst>
                <a:ext uri="{FF2B5EF4-FFF2-40B4-BE49-F238E27FC236}">
                  <a16:creationId xmlns:a16="http://schemas.microsoft.com/office/drawing/2014/main" id="{D7EE4E66-DE31-4534-8B70-A6CC5D6A5C03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5;p39">
              <a:extLst>
                <a:ext uri="{FF2B5EF4-FFF2-40B4-BE49-F238E27FC236}">
                  <a16:creationId xmlns:a16="http://schemas.microsoft.com/office/drawing/2014/main" id="{DCB49D94-F604-44E1-A11C-F4CED16D5F51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D5E7102-11BA-49F4-9AFC-BE521ED9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03" y="1688155"/>
            <a:ext cx="2663876" cy="383538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6B5A96-3862-4E20-8C29-EAA1025B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61240" y="3839048"/>
            <a:ext cx="376431" cy="3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8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487E38-89B7-4725-B320-F4165E07F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1145328"/>
            <a:ext cx="5745702" cy="1381662"/>
          </a:xfrm>
        </p:spPr>
        <p:txBody>
          <a:bodyPr>
            <a:normAutofit/>
          </a:bodyPr>
          <a:lstStyle/>
          <a:p>
            <a:r>
              <a:rPr lang="en-US" sz="3200"/>
              <a:t>PERSONENGESELLSCHAFT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DD7D-C988-430A-9177-DBDCD6063F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943" y="2267131"/>
            <a:ext cx="7981696" cy="3644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3737"/>
                </a:solidFill>
                <a:effectLst/>
              </a:rPr>
              <a:t>Eine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Personengesellschaft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ist ein "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Zusammenschluss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von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zwei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oder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mehreren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Personen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, um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als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Miteigentümerinnen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ein Unternehmen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mit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Gewinnabsicht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zu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betreiben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."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 err="1">
                <a:solidFill>
                  <a:srgbClr val="373737"/>
                </a:solidFill>
                <a:effectLst/>
              </a:rPr>
              <a:t>Möglicherweise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entscheidest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du </a:t>
            </a:r>
            <a:r>
              <a:rPr lang="en-GB" sz="2200" dirty="0">
                <a:solidFill>
                  <a:srgbClr val="373737"/>
                </a:solidFill>
              </a:rPr>
              <a:t>d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ich für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eine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Partnerin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oder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einen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Partner, weil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diese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über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Fähigkeiten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oder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Fachwissen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verfügen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, die </a:t>
            </a:r>
            <a:r>
              <a:rPr lang="en-GB" sz="2200" dirty="0" err="1">
                <a:solidFill>
                  <a:srgbClr val="373737"/>
                </a:solidFill>
              </a:rPr>
              <a:t>dir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vielleicht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fehlen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3737"/>
                </a:solidFill>
                <a:effectLst/>
              </a:rPr>
              <a:t>Sei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jedoch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besonders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vorsichtig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bei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der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Auswahl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einer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geeigneten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Partnerin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oder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eines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Partners.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Wähle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nicht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die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erste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Person, die </a:t>
            </a:r>
            <a:r>
              <a:rPr lang="en-GB" sz="2200" dirty="0" err="1">
                <a:solidFill>
                  <a:srgbClr val="373737"/>
                </a:solidFill>
              </a:rPr>
              <a:t>dir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anbietet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, in </a:t>
            </a:r>
            <a:r>
              <a:rPr lang="en-GB" sz="2200" dirty="0" err="1">
                <a:solidFill>
                  <a:srgbClr val="373737"/>
                </a:solidFill>
              </a:rPr>
              <a:t>dein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Unternehmen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zu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investieren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3737"/>
                </a:solidFill>
                <a:effectLst/>
              </a:rPr>
              <a:t>Eine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Partnerschaft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ist in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vielerlei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Hinsicht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wie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eine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Ehe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;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nimm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dir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die Zeit und gib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dir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Mühe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, eine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Partnerin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auszuwählen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. 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Viele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b="0" i="0" dirty="0" err="1">
                <a:solidFill>
                  <a:srgbClr val="373737"/>
                </a:solidFill>
                <a:effectLst/>
              </a:rPr>
              <a:t>Unternehmen</a:t>
            </a:r>
            <a:r>
              <a:rPr lang="en-GB" sz="2200" b="0" i="0" dirty="0">
                <a:solidFill>
                  <a:srgbClr val="373737"/>
                </a:solidFill>
                <a:effectLst/>
              </a:rPr>
              <a:t> </a:t>
            </a:r>
            <a:r>
              <a:rPr lang="en-GB" sz="2200" dirty="0" err="1">
                <a:solidFill>
                  <a:srgbClr val="373737"/>
                </a:solidFill>
              </a:rPr>
              <a:t>sind</a:t>
            </a:r>
            <a:r>
              <a:rPr lang="en-GB" sz="2200" dirty="0">
                <a:solidFill>
                  <a:srgbClr val="373737"/>
                </a:solidFill>
              </a:rPr>
              <a:t> </a:t>
            </a:r>
            <a:r>
              <a:rPr lang="en-GB" sz="2200" dirty="0" err="1">
                <a:solidFill>
                  <a:srgbClr val="373737"/>
                </a:solidFill>
              </a:rPr>
              <a:t>gescheitert</a:t>
            </a:r>
            <a:r>
              <a:rPr lang="en-GB" sz="2200" dirty="0">
                <a:solidFill>
                  <a:srgbClr val="373737"/>
                </a:solidFill>
              </a:rPr>
              <a:t>, </a:t>
            </a:r>
            <a:r>
              <a:rPr lang="en-GB" sz="2200" dirty="0" err="1">
                <a:solidFill>
                  <a:srgbClr val="373737"/>
                </a:solidFill>
              </a:rPr>
              <a:t>weil</a:t>
            </a:r>
            <a:r>
              <a:rPr lang="en-GB" sz="2200" dirty="0">
                <a:solidFill>
                  <a:srgbClr val="373737"/>
                </a:solidFill>
              </a:rPr>
              <a:t> die </a:t>
            </a:r>
            <a:r>
              <a:rPr lang="en-GB" sz="2200" dirty="0" err="1">
                <a:solidFill>
                  <a:srgbClr val="373737"/>
                </a:solidFill>
              </a:rPr>
              <a:t>Zusammenarbeit</a:t>
            </a:r>
            <a:r>
              <a:rPr lang="en-GB" sz="2200" dirty="0">
                <a:solidFill>
                  <a:srgbClr val="373737"/>
                </a:solidFill>
              </a:rPr>
              <a:t> </a:t>
            </a:r>
            <a:r>
              <a:rPr lang="en-GB" sz="2200" dirty="0" err="1">
                <a:solidFill>
                  <a:srgbClr val="373737"/>
                </a:solidFill>
              </a:rPr>
              <a:t>nicht</a:t>
            </a:r>
            <a:r>
              <a:rPr lang="en-GB" sz="2200" dirty="0">
                <a:solidFill>
                  <a:srgbClr val="373737"/>
                </a:solidFill>
              </a:rPr>
              <a:t> </a:t>
            </a:r>
            <a:r>
              <a:rPr lang="en-GB" sz="2200" dirty="0" err="1">
                <a:solidFill>
                  <a:srgbClr val="373737"/>
                </a:solidFill>
              </a:rPr>
              <a:t>funktionierte</a:t>
            </a:r>
            <a:r>
              <a:rPr lang="en-GB" sz="2200" dirty="0">
                <a:solidFill>
                  <a:srgbClr val="373737"/>
                </a:solidFill>
              </a:rPr>
              <a:t>.</a:t>
            </a:r>
            <a:endParaRPr lang="en-US" sz="2200" dirty="0"/>
          </a:p>
        </p:txBody>
      </p:sp>
      <p:grpSp>
        <p:nvGrpSpPr>
          <p:cNvPr id="6" name="Google Shape;491;p39">
            <a:extLst>
              <a:ext uri="{FF2B5EF4-FFF2-40B4-BE49-F238E27FC236}">
                <a16:creationId xmlns:a16="http://schemas.microsoft.com/office/drawing/2014/main" id="{FE7829F3-8BD4-4DE8-BFFB-DABAE897D263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7" name="Google Shape;492;p39">
              <a:extLst>
                <a:ext uri="{FF2B5EF4-FFF2-40B4-BE49-F238E27FC236}">
                  <a16:creationId xmlns:a16="http://schemas.microsoft.com/office/drawing/2014/main" id="{B9D695B8-5623-46C5-B5FD-49BC53FE3BCA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3;p39">
              <a:extLst>
                <a:ext uri="{FF2B5EF4-FFF2-40B4-BE49-F238E27FC236}">
                  <a16:creationId xmlns:a16="http://schemas.microsoft.com/office/drawing/2014/main" id="{B645CF7B-3E56-47F4-B780-31D32542E545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4;p39">
              <a:extLst>
                <a:ext uri="{FF2B5EF4-FFF2-40B4-BE49-F238E27FC236}">
                  <a16:creationId xmlns:a16="http://schemas.microsoft.com/office/drawing/2014/main" id="{D7EE4E66-DE31-4534-8B70-A6CC5D6A5C03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5;p39">
              <a:extLst>
                <a:ext uri="{FF2B5EF4-FFF2-40B4-BE49-F238E27FC236}">
                  <a16:creationId xmlns:a16="http://schemas.microsoft.com/office/drawing/2014/main" id="{DCB49D94-F604-44E1-A11C-F4CED16D5F51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6A526-9D5A-4B6A-9345-CF85D48D89AA}"/>
              </a:ext>
            </a:extLst>
          </p:cNvPr>
          <p:cNvGrpSpPr/>
          <p:nvPr/>
        </p:nvGrpSpPr>
        <p:grpSpPr>
          <a:xfrm>
            <a:off x="8723361" y="2925527"/>
            <a:ext cx="3468639" cy="2154473"/>
            <a:chOff x="7270481" y="2813767"/>
            <a:chExt cx="2143845" cy="1254125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908B638-C628-4BFF-8147-B12EAC19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0481" y="2813767"/>
              <a:ext cx="2143845" cy="1254125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E7530FBA-EA57-4D63-9F13-1B2EE52ED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498" y="3106283"/>
              <a:ext cx="194895" cy="212551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C26E6487-34C3-4C2A-9B05-F8BA5B41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106308" y="3016934"/>
              <a:ext cx="194895" cy="212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62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BBA10-6976-4260-A1D8-47815D13D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588" y="1133589"/>
            <a:ext cx="8817148" cy="1211064"/>
          </a:xfrm>
        </p:spPr>
        <p:txBody>
          <a:bodyPr>
            <a:normAutofit/>
          </a:bodyPr>
          <a:lstStyle/>
          <a:p>
            <a:r>
              <a:rPr lang="bs-Latn-BA" sz="3200"/>
              <a:t>GESELLSCHAFT MIT BESCHRÄNKTER HAFTUNG</a:t>
            </a:r>
            <a:endParaRPr lang="bs-Latn-BA" sz="3200">
              <a:solidFill>
                <a:srgbClr val="56C6E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641E-4535-4EAA-8FC7-A50C1A54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0587" y="1928446"/>
            <a:ext cx="8817149" cy="3001108"/>
          </a:xfrm>
        </p:spPr>
        <p:txBody>
          <a:bodyPr/>
          <a:lstStyle/>
          <a:p>
            <a:r>
              <a:rPr lang="en-IE" dirty="0" err="1">
                <a:solidFill>
                  <a:srgbClr val="56C6E5"/>
                </a:solidFill>
              </a:rPr>
              <a:t>Gesellschaften</a:t>
            </a:r>
            <a:r>
              <a:rPr lang="en-IE" dirty="0">
                <a:solidFill>
                  <a:srgbClr val="56C6E5"/>
                </a:solidFill>
              </a:rPr>
              <a:t> </a:t>
            </a:r>
            <a:r>
              <a:rPr lang="en-IE" dirty="0" err="1">
                <a:solidFill>
                  <a:srgbClr val="56C6E5"/>
                </a:solidFill>
              </a:rPr>
              <a:t>mit</a:t>
            </a:r>
            <a:r>
              <a:rPr lang="en-IE" dirty="0">
                <a:solidFill>
                  <a:srgbClr val="56C6E5"/>
                </a:solidFill>
              </a:rPr>
              <a:t> </a:t>
            </a:r>
            <a:r>
              <a:rPr lang="en-IE" dirty="0" err="1">
                <a:solidFill>
                  <a:srgbClr val="56C6E5"/>
                </a:solidFill>
              </a:rPr>
              <a:t>beschränkter</a:t>
            </a:r>
            <a:r>
              <a:rPr lang="en-IE" dirty="0">
                <a:solidFill>
                  <a:srgbClr val="56C6E5"/>
                </a:solidFill>
              </a:rPr>
              <a:t> </a:t>
            </a:r>
            <a:r>
              <a:rPr lang="en-IE" dirty="0" err="1">
                <a:solidFill>
                  <a:srgbClr val="56C6E5"/>
                </a:solidFill>
              </a:rPr>
              <a:t>Haftung</a:t>
            </a:r>
            <a:r>
              <a:rPr lang="en-IE" dirty="0">
                <a:solidFill>
                  <a:srgbClr val="56C6E5"/>
                </a:solidFill>
              </a:rPr>
              <a:t> (GmbH) </a:t>
            </a:r>
            <a:r>
              <a:rPr lang="en-IE" dirty="0" err="1"/>
              <a:t>werden</a:t>
            </a:r>
            <a:r>
              <a:rPr lang="en-IE" dirty="0"/>
              <a:t> von mind. </a:t>
            </a:r>
            <a:r>
              <a:rPr lang="en-IE" dirty="0" err="1"/>
              <a:t>einer</a:t>
            </a:r>
            <a:r>
              <a:rPr lang="en-IE" dirty="0"/>
              <a:t> Person </a:t>
            </a:r>
            <a:r>
              <a:rPr lang="en-IE" dirty="0" err="1"/>
              <a:t>gegründet</a:t>
            </a:r>
            <a:r>
              <a:rPr lang="en-IE" dirty="0"/>
              <a:t>. Sie </a:t>
            </a:r>
            <a:r>
              <a:rPr lang="en-IE" dirty="0" err="1"/>
              <a:t>sind</a:t>
            </a:r>
            <a:r>
              <a:rPr lang="en-IE" dirty="0"/>
              <a:t> separate </a:t>
            </a:r>
            <a:r>
              <a:rPr lang="en-IE" dirty="0" err="1"/>
              <a:t>juristische</a:t>
            </a:r>
            <a:r>
              <a:rPr lang="en-IE" dirty="0"/>
              <a:t> </a:t>
            </a:r>
            <a:r>
              <a:rPr lang="en-IE" dirty="0" err="1"/>
              <a:t>Personen</a:t>
            </a:r>
            <a:r>
              <a:rPr lang="en-IE" dirty="0"/>
              <a:t>. Das </a:t>
            </a:r>
            <a:r>
              <a:rPr lang="en-IE" dirty="0" err="1"/>
              <a:t>bedeutet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</a:t>
            </a:r>
            <a:r>
              <a:rPr lang="en-IE" dirty="0" err="1"/>
              <a:t>deine</a:t>
            </a:r>
            <a:r>
              <a:rPr lang="en-IE" dirty="0"/>
              <a:t> </a:t>
            </a:r>
            <a:r>
              <a:rPr lang="en-IE" dirty="0" err="1"/>
              <a:t>potenziellen</a:t>
            </a:r>
            <a:r>
              <a:rPr lang="en-IE" dirty="0"/>
              <a:t> </a:t>
            </a:r>
            <a:r>
              <a:rPr lang="en-IE" dirty="0" err="1"/>
              <a:t>Gläubiger</a:t>
            </a:r>
            <a:r>
              <a:rPr lang="en-IE" dirty="0"/>
              <a:t> </a:t>
            </a:r>
            <a:r>
              <a:rPr lang="en-IE" dirty="0" err="1"/>
              <a:t>nur</a:t>
            </a:r>
            <a:r>
              <a:rPr lang="en-IE" dirty="0"/>
              <a:t> </a:t>
            </a:r>
            <a:r>
              <a:rPr lang="en-IE" dirty="0" err="1"/>
              <a:t>Ansprüche</a:t>
            </a:r>
            <a:r>
              <a:rPr lang="en-IE" dirty="0"/>
              <a:t> auf das </a:t>
            </a:r>
            <a:r>
              <a:rPr lang="en-IE" dirty="0" err="1"/>
              <a:t>Vermögen</a:t>
            </a:r>
            <a:r>
              <a:rPr lang="en-IE" dirty="0"/>
              <a:t> der Gesellschaft </a:t>
            </a:r>
            <a:r>
              <a:rPr lang="en-IE" dirty="0" err="1"/>
              <a:t>stellen</a:t>
            </a:r>
            <a:r>
              <a:rPr lang="en-IE" dirty="0"/>
              <a:t> </a:t>
            </a:r>
            <a:r>
              <a:rPr lang="en-IE" dirty="0" err="1"/>
              <a:t>können</a:t>
            </a:r>
            <a:r>
              <a:rPr lang="en-IE" dirty="0"/>
              <a:t>.</a:t>
            </a:r>
          </a:p>
          <a:p>
            <a:r>
              <a:rPr lang="en-US" dirty="0">
                <a:solidFill>
                  <a:srgbClr val="EC2179"/>
                </a:solidFill>
              </a:rPr>
              <a:t>VORTEILE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Die </a:t>
            </a:r>
            <a:r>
              <a:rPr lang="en-US" dirty="0" err="1">
                <a:solidFill>
                  <a:schemeClr val="tx1"/>
                </a:solidFill>
              </a:rPr>
              <a:t>beschränkte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Haftung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schützt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persönliche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Vermögen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Anteilseigner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Privatunternehmens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gefährdet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nicht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persönliche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Vermögen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rgbClr val="F26B27"/>
                </a:solidFill>
              </a:rPr>
              <a:t>NACHTEILE</a:t>
            </a:r>
          </a:p>
          <a:p>
            <a:pPr marL="3556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Erhöhte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Gesetzeskonformität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Jahreserklärungen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müssen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eingereicht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werden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Buchhaltung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muss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geprüft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werden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Steuer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und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Arbeitsgesetze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müssen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angewendet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werden</a:t>
            </a:r>
            <a:r>
              <a:rPr lang="en-IE" dirty="0">
                <a:solidFill>
                  <a:schemeClr val="tx1"/>
                </a:solidFill>
                <a:latin typeface="Calibri" panose="020F0502020204030204"/>
              </a:rPr>
              <a:t>.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oogle Shape;491;p39">
            <a:extLst>
              <a:ext uri="{FF2B5EF4-FFF2-40B4-BE49-F238E27FC236}">
                <a16:creationId xmlns:a16="http://schemas.microsoft.com/office/drawing/2014/main" id="{5142BC5B-222D-4CC2-A531-86A1AD920E96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5" name="Google Shape;492;p39">
              <a:extLst>
                <a:ext uri="{FF2B5EF4-FFF2-40B4-BE49-F238E27FC236}">
                  <a16:creationId xmlns:a16="http://schemas.microsoft.com/office/drawing/2014/main" id="{11F9F103-D2CC-4F1F-803D-35DFE8DFEE86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39">
              <a:extLst>
                <a:ext uri="{FF2B5EF4-FFF2-40B4-BE49-F238E27FC236}">
                  <a16:creationId xmlns:a16="http://schemas.microsoft.com/office/drawing/2014/main" id="{4663C82E-D946-4774-AF57-082B8C5BE8D1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39">
              <a:extLst>
                <a:ext uri="{FF2B5EF4-FFF2-40B4-BE49-F238E27FC236}">
                  <a16:creationId xmlns:a16="http://schemas.microsoft.com/office/drawing/2014/main" id="{6F52A949-74F9-437B-B803-F73EFCC7E8E4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39">
              <a:extLst>
                <a:ext uri="{FF2B5EF4-FFF2-40B4-BE49-F238E27FC236}">
                  <a16:creationId xmlns:a16="http://schemas.microsoft.com/office/drawing/2014/main" id="{86C67D78-149C-4F1E-A8E7-6041DA06035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34644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ED789-A22C-442A-9DD3-B6DF03A40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5006" y="889260"/>
            <a:ext cx="9649486" cy="977166"/>
          </a:xfrm>
        </p:spPr>
        <p:txBody>
          <a:bodyPr>
            <a:normAutofit/>
          </a:bodyPr>
          <a:lstStyle/>
          <a:p>
            <a:r>
              <a:rPr lang="en-US" sz="3200"/>
              <a:t>EINZELKAUFFRAU VS. GESELLSCHAFT MIT BESCHRÄNKTER HAFTUNG</a:t>
            </a:r>
          </a:p>
          <a:p>
            <a:endParaRPr lang="en-US" sz="3200"/>
          </a:p>
        </p:txBody>
      </p:sp>
      <p:grpSp>
        <p:nvGrpSpPr>
          <p:cNvPr id="4" name="Google Shape;491;p39">
            <a:extLst>
              <a:ext uri="{FF2B5EF4-FFF2-40B4-BE49-F238E27FC236}">
                <a16:creationId xmlns:a16="http://schemas.microsoft.com/office/drawing/2014/main" id="{5F64945C-44D5-484D-A327-FA761D28061A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5" name="Google Shape;492;p39">
              <a:extLst>
                <a:ext uri="{FF2B5EF4-FFF2-40B4-BE49-F238E27FC236}">
                  <a16:creationId xmlns:a16="http://schemas.microsoft.com/office/drawing/2014/main" id="{97F02A2C-9515-405B-8E3E-BD94F756048A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39">
              <a:extLst>
                <a:ext uri="{FF2B5EF4-FFF2-40B4-BE49-F238E27FC236}">
                  <a16:creationId xmlns:a16="http://schemas.microsoft.com/office/drawing/2014/main" id="{D8565C9D-88DF-4829-9F9B-6313CDBE76AB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39">
              <a:extLst>
                <a:ext uri="{FF2B5EF4-FFF2-40B4-BE49-F238E27FC236}">
                  <a16:creationId xmlns:a16="http://schemas.microsoft.com/office/drawing/2014/main" id="{5815F875-D2EE-4674-ACF5-7B8A3B976B45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39">
              <a:extLst>
                <a:ext uri="{FF2B5EF4-FFF2-40B4-BE49-F238E27FC236}">
                  <a16:creationId xmlns:a16="http://schemas.microsoft.com/office/drawing/2014/main" id="{2AFE0C06-7B49-444A-B279-D3267B65BCBD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E427000-E65E-4C76-8B14-A138DB7337D0}"/>
              </a:ext>
            </a:extLst>
          </p:cNvPr>
          <p:cNvSpPr txBox="1">
            <a:spLocks/>
          </p:cNvSpPr>
          <p:nvPr/>
        </p:nvSpPr>
        <p:spPr>
          <a:xfrm>
            <a:off x="1486241" y="2051822"/>
            <a:ext cx="5310800" cy="467551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D477B3"/>
                </a:solidFill>
              </a:rPr>
              <a:t>EINZELUNTERNEHMERIN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4400" dirty="0"/>
              <a:t>Alle </a:t>
            </a:r>
            <a:r>
              <a:rPr lang="en-IE" sz="4400" dirty="0" err="1"/>
              <a:t>deine</a:t>
            </a:r>
            <a:r>
              <a:rPr lang="en-IE" sz="4400" dirty="0"/>
              <a:t> </a:t>
            </a:r>
            <a:r>
              <a:rPr lang="en-IE" sz="4400" dirty="0" err="1"/>
              <a:t>Gewinne</a:t>
            </a:r>
            <a:r>
              <a:rPr lang="en-IE" sz="4400" dirty="0"/>
              <a:t> </a:t>
            </a:r>
            <a:r>
              <a:rPr lang="en-IE" sz="4400" dirty="0" err="1"/>
              <a:t>werden</a:t>
            </a:r>
            <a:r>
              <a:rPr lang="en-IE" sz="4400" dirty="0"/>
              <a:t> </a:t>
            </a:r>
            <a:r>
              <a:rPr lang="en-IE" sz="4400" dirty="0" err="1"/>
              <a:t>als</a:t>
            </a:r>
            <a:r>
              <a:rPr lang="en-IE" sz="4400" dirty="0"/>
              <a:t> </a:t>
            </a:r>
            <a:r>
              <a:rPr lang="en-IE" sz="4400" dirty="0" err="1"/>
              <a:t>dein</a:t>
            </a:r>
            <a:r>
              <a:rPr lang="en-IE" sz="4400" dirty="0"/>
              <a:t> </a:t>
            </a:r>
            <a:r>
              <a:rPr lang="en-IE" sz="4400" dirty="0" err="1"/>
              <a:t>Einkommen</a:t>
            </a:r>
            <a:r>
              <a:rPr lang="en-IE" sz="4400" dirty="0"/>
              <a:t> </a:t>
            </a:r>
            <a:r>
              <a:rPr lang="en-IE" sz="4400" dirty="0" err="1"/>
              <a:t>besteuert</a:t>
            </a:r>
            <a:endParaRPr lang="en-IE" sz="4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4400" dirty="0" err="1"/>
              <a:t>Persönlich</a:t>
            </a:r>
            <a:r>
              <a:rPr lang="en-IE" sz="4400" dirty="0"/>
              <a:t> </a:t>
            </a:r>
            <a:r>
              <a:rPr lang="en-IE" sz="4400" dirty="0" err="1"/>
              <a:t>haftbar</a:t>
            </a:r>
            <a:r>
              <a:rPr lang="en-IE" sz="4400" dirty="0"/>
              <a:t> </a:t>
            </a:r>
            <a:r>
              <a:rPr lang="en-IE" sz="4400" dirty="0" err="1"/>
              <a:t>für</a:t>
            </a:r>
            <a:r>
              <a:rPr lang="en-IE" sz="4400" dirty="0"/>
              <a:t> </a:t>
            </a:r>
            <a:r>
              <a:rPr lang="en-IE" sz="4400" dirty="0" err="1"/>
              <a:t>Schulden</a:t>
            </a:r>
            <a:endParaRPr lang="en-IE" sz="4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4400" dirty="0"/>
              <a:t>Du </a:t>
            </a:r>
            <a:r>
              <a:rPr lang="en-IE" sz="4400" dirty="0" err="1"/>
              <a:t>musst</a:t>
            </a:r>
            <a:r>
              <a:rPr lang="en-IE" sz="4400" dirty="0"/>
              <a:t> </a:t>
            </a:r>
            <a:r>
              <a:rPr lang="en-IE" sz="4400" dirty="0" err="1"/>
              <a:t>trotzdem</a:t>
            </a:r>
            <a:r>
              <a:rPr lang="en-IE" sz="4400" dirty="0"/>
              <a:t> </a:t>
            </a:r>
            <a:r>
              <a:rPr lang="en-IE" sz="4400" dirty="0" err="1"/>
              <a:t>jedes</a:t>
            </a:r>
            <a:r>
              <a:rPr lang="en-IE" sz="4400" dirty="0"/>
              <a:t> </a:t>
            </a:r>
            <a:r>
              <a:rPr lang="en-IE" sz="4400" dirty="0" err="1"/>
              <a:t>Jahr</a:t>
            </a:r>
            <a:r>
              <a:rPr lang="en-IE" sz="4400" dirty="0"/>
              <a:t> </a:t>
            </a:r>
            <a:r>
              <a:rPr lang="en-IE" sz="4400" dirty="0" err="1"/>
              <a:t>eine</a:t>
            </a:r>
            <a:r>
              <a:rPr lang="en-IE" sz="4400" dirty="0"/>
              <a:t> </a:t>
            </a:r>
            <a:r>
              <a:rPr lang="en-IE" sz="4400" dirty="0" err="1"/>
              <a:t>Steuererklärung</a:t>
            </a:r>
            <a:r>
              <a:rPr lang="en-IE" sz="4400" dirty="0"/>
              <a:t> </a:t>
            </a:r>
            <a:r>
              <a:rPr lang="en-IE" sz="4400" dirty="0" err="1"/>
              <a:t>erstellen</a:t>
            </a:r>
            <a:endParaRPr lang="en-IE" sz="4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4400" dirty="0" err="1"/>
              <a:t>Einfaches</a:t>
            </a:r>
            <a:r>
              <a:rPr lang="en-IE" sz="4400" dirty="0"/>
              <a:t> </a:t>
            </a:r>
            <a:r>
              <a:rPr lang="en-IE" sz="4400" dirty="0" err="1"/>
              <a:t>Gründen</a:t>
            </a:r>
            <a:r>
              <a:rPr lang="en-IE" sz="4400" dirty="0"/>
              <a:t> und </a:t>
            </a:r>
            <a:r>
              <a:rPr lang="en-IE" sz="4400" dirty="0" err="1"/>
              <a:t>Beenden</a:t>
            </a:r>
            <a:r>
              <a:rPr lang="en-IE" sz="4400" dirty="0"/>
              <a:t>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4400" dirty="0" err="1"/>
              <a:t>Weniger</a:t>
            </a:r>
            <a:r>
              <a:rPr lang="en-IE" sz="4400" dirty="0"/>
              <a:t> </a:t>
            </a:r>
            <a:r>
              <a:rPr lang="en-IE" sz="4400" dirty="0" err="1"/>
              <a:t>rechtliche</a:t>
            </a:r>
            <a:r>
              <a:rPr lang="en-IE" sz="4400" dirty="0"/>
              <a:t> </a:t>
            </a:r>
            <a:r>
              <a:rPr lang="en-IE" sz="4400" dirty="0" err="1"/>
              <a:t>Vorschriften</a:t>
            </a:r>
            <a:r>
              <a:rPr lang="en-IE" sz="4400" dirty="0"/>
              <a:t> </a:t>
            </a:r>
            <a:r>
              <a:rPr lang="en-IE" sz="4400" dirty="0" err="1"/>
              <a:t>im</a:t>
            </a:r>
            <a:r>
              <a:rPr lang="en-IE" sz="4400" dirty="0"/>
              <a:t> </a:t>
            </a:r>
            <a:r>
              <a:rPr lang="en-IE" sz="4400" dirty="0" err="1"/>
              <a:t>Vergleich</a:t>
            </a:r>
            <a:r>
              <a:rPr lang="en-IE" sz="4400" dirty="0"/>
              <a:t> </a:t>
            </a:r>
            <a:r>
              <a:rPr lang="en-IE" sz="4400" dirty="0" err="1"/>
              <a:t>zu</a:t>
            </a:r>
            <a:r>
              <a:rPr lang="en-IE" sz="4400" dirty="0"/>
              <a:t> </a:t>
            </a:r>
            <a:r>
              <a:rPr lang="en-IE" sz="4400" dirty="0" err="1"/>
              <a:t>einer</a:t>
            </a:r>
            <a:r>
              <a:rPr lang="en-IE" sz="4400" dirty="0"/>
              <a:t> Gesellschaft </a:t>
            </a:r>
            <a:r>
              <a:rPr lang="en-IE" sz="4400" dirty="0" err="1"/>
              <a:t>mit</a:t>
            </a:r>
            <a:r>
              <a:rPr lang="en-IE" sz="4400" dirty="0"/>
              <a:t> </a:t>
            </a:r>
            <a:r>
              <a:rPr lang="en-IE" sz="4400" dirty="0" err="1"/>
              <a:t>beschränkter</a:t>
            </a:r>
            <a:r>
              <a:rPr lang="en-IE" sz="4400" dirty="0"/>
              <a:t> </a:t>
            </a:r>
            <a:r>
              <a:rPr lang="en-IE" sz="4400" dirty="0" err="1"/>
              <a:t>Haftung</a:t>
            </a:r>
            <a:r>
              <a:rPr lang="en-IE" sz="4400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FC4C21-6918-466F-B545-CD97B2283610}"/>
              </a:ext>
            </a:extLst>
          </p:cNvPr>
          <p:cNvSpPr txBox="1">
            <a:spLocks/>
          </p:cNvSpPr>
          <p:nvPr/>
        </p:nvSpPr>
        <p:spPr>
          <a:xfrm>
            <a:off x="6797041" y="2051822"/>
            <a:ext cx="4802601" cy="4406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400" b="1">
                <a:solidFill>
                  <a:srgbClr val="D477B3"/>
                </a:solidFill>
              </a:rPr>
              <a:t>GESELLSCHAFT MIT BESCHRÄNKTER HAFTUNG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2400"/>
              <a:t>Weitere Unternehmensanmeldungen und Fristen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2400" err="1"/>
              <a:t>Längerer</a:t>
            </a:r>
            <a:r>
              <a:rPr lang="en-IE" sz="2400"/>
              <a:t> und teurerer Gründungsprozess als bei einer Einzelunternehmung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err="1"/>
              <a:t>Glaubwürdigkeit</a:t>
            </a:r>
            <a:r>
              <a:rPr lang="en-IE" sz="2400"/>
              <a:t> für Geldgeber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/>
              <a:t>Schutz von Privatvermögen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1513589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641E-4535-4EAA-8FC7-A50C1A54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2108105"/>
            <a:ext cx="8817149" cy="3001108"/>
          </a:xfrm>
        </p:spPr>
        <p:txBody>
          <a:bodyPr/>
          <a:lstStyle/>
          <a:p>
            <a:r>
              <a:rPr lang="bs-Latn-BA" dirty="0"/>
              <a:t>Hier sind einige </a:t>
            </a:r>
            <a:r>
              <a:rPr lang="en-US" dirty="0" err="1"/>
              <a:t>interessante</a:t>
            </a:r>
            <a:r>
              <a:rPr lang="en-US" dirty="0"/>
              <a:t> </a:t>
            </a:r>
            <a:r>
              <a:rPr lang="en-US" dirty="0" err="1"/>
              <a:t>Unternehmensstrukturen</a:t>
            </a:r>
            <a:r>
              <a:rPr lang="en-US" dirty="0"/>
              <a:t>, die </a:t>
            </a:r>
            <a:r>
              <a:rPr lang="en-US" dirty="0" err="1"/>
              <a:t>dein</a:t>
            </a:r>
            <a:r>
              <a:rPr lang="en-US" dirty="0"/>
              <a:t> Start-up auf </a:t>
            </a:r>
            <a:r>
              <a:rPr lang="en-US" dirty="0" err="1"/>
              <a:t>kreative</a:t>
            </a:r>
            <a:r>
              <a:rPr lang="en-US" dirty="0"/>
              <a:t> Weise </a:t>
            </a:r>
            <a:r>
              <a:rPr lang="en-US" dirty="0" err="1"/>
              <a:t>unterstützen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bs-Latn-BA" dirty="0"/>
              <a:t>: </a:t>
            </a:r>
            <a:endParaRPr lang="en-US" dirty="0"/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Gemeinnütziges</a:t>
            </a:r>
            <a:r>
              <a:rPr lang="en-US" dirty="0"/>
              <a:t> </a:t>
            </a:r>
            <a:r>
              <a:rPr lang="en-US" dirty="0" err="1"/>
              <a:t>Unternehmen</a:t>
            </a:r>
            <a:endParaRPr lang="en-US" dirty="0"/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Sozialunternehmen</a:t>
            </a:r>
            <a:endParaRPr lang="en-US" dirty="0"/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Kollektive</a:t>
            </a:r>
            <a:endParaRPr lang="en-US" dirty="0"/>
          </a:p>
          <a:p>
            <a:pPr marL="342900" indent="-342900">
              <a:buClr>
                <a:srgbClr val="F5905D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Soziale</a:t>
            </a:r>
            <a:r>
              <a:rPr lang="en-US" dirty="0"/>
              <a:t> Innovation </a:t>
            </a:r>
            <a:endParaRPr lang="en-IE" dirty="0"/>
          </a:p>
        </p:txBody>
      </p:sp>
      <p:grpSp>
        <p:nvGrpSpPr>
          <p:cNvPr id="4" name="Google Shape;491;p39">
            <a:extLst>
              <a:ext uri="{FF2B5EF4-FFF2-40B4-BE49-F238E27FC236}">
                <a16:creationId xmlns:a16="http://schemas.microsoft.com/office/drawing/2014/main" id="{5142BC5B-222D-4CC2-A531-86A1AD920E96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5" name="Google Shape;492;p39">
              <a:extLst>
                <a:ext uri="{FF2B5EF4-FFF2-40B4-BE49-F238E27FC236}">
                  <a16:creationId xmlns:a16="http://schemas.microsoft.com/office/drawing/2014/main" id="{11F9F103-D2CC-4F1F-803D-35DFE8DFEE86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39">
              <a:extLst>
                <a:ext uri="{FF2B5EF4-FFF2-40B4-BE49-F238E27FC236}">
                  <a16:creationId xmlns:a16="http://schemas.microsoft.com/office/drawing/2014/main" id="{4663C82E-D946-4774-AF57-082B8C5BE8D1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39">
              <a:extLst>
                <a:ext uri="{FF2B5EF4-FFF2-40B4-BE49-F238E27FC236}">
                  <a16:creationId xmlns:a16="http://schemas.microsoft.com/office/drawing/2014/main" id="{6F52A949-74F9-437B-B803-F73EFCC7E8E4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39">
              <a:extLst>
                <a:ext uri="{FF2B5EF4-FFF2-40B4-BE49-F238E27FC236}">
                  <a16:creationId xmlns:a16="http://schemas.microsoft.com/office/drawing/2014/main" id="{86C67D78-149C-4F1E-A8E7-6041DA06035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589519-1D22-4DD5-935C-7D07534B3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971452"/>
            <a:ext cx="8537834" cy="1156200"/>
          </a:xfrm>
        </p:spPr>
        <p:txBody>
          <a:bodyPr>
            <a:normAutofit/>
          </a:bodyPr>
          <a:lstStyle/>
          <a:p>
            <a:r>
              <a:rPr lang="bs-Latn-BA" sz="3200"/>
              <a:t>INTERESSANTE EINSTIEGSMÖGLICHKEITEN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74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A65C1-67B3-4BE6-84EE-19783D291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756" y="359295"/>
            <a:ext cx="5466986" cy="697353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PRODUKTE HERSTELLEN - </a:t>
            </a:r>
            <a:r>
              <a:rPr lang="en-US" sz="4100">
                <a:solidFill>
                  <a:schemeClr val="bg1"/>
                </a:solidFill>
                <a:highlight>
                  <a:srgbClr val="F26B27"/>
                </a:highlight>
              </a:rPr>
              <a:t>ein Beispiel</a:t>
            </a:r>
            <a:endParaRPr lang="en-US">
              <a:solidFill>
                <a:schemeClr val="bg1"/>
              </a:solidFill>
              <a:highlight>
                <a:srgbClr val="F26B27"/>
              </a:highlight>
            </a:endParaRPr>
          </a:p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3047D-7CC9-4F3C-9770-92931989B1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7756" y="886167"/>
            <a:ext cx="6203684" cy="3001108"/>
          </a:xfrm>
        </p:spPr>
        <p:txBody>
          <a:bodyPr/>
          <a:lstStyle/>
          <a:p>
            <a:pPr algn="just"/>
            <a:r>
              <a:rPr lang="en-GB" b="0" i="0" dirty="0">
                <a:solidFill>
                  <a:srgbClr val="1E494F"/>
                </a:solidFill>
                <a:effectLst/>
              </a:rPr>
              <a:t>Ana Tereza Rodrigues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kam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von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Goiânia</a:t>
            </a:r>
            <a:r>
              <a:rPr lang="en-GB" dirty="0">
                <a:solidFill>
                  <a:srgbClr val="1E494F"/>
                </a:solidFill>
              </a:rPr>
              <a:t>, </a:t>
            </a:r>
            <a:r>
              <a:rPr lang="en-GB" dirty="0" err="1">
                <a:solidFill>
                  <a:srgbClr val="1E494F"/>
                </a:solidFill>
              </a:rPr>
              <a:t>Brasilien</a:t>
            </a:r>
            <a:r>
              <a:rPr lang="en-GB" dirty="0">
                <a:solidFill>
                  <a:srgbClr val="1E494F"/>
                </a:solidFill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nach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Dublin/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Irland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Nachdem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sie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zwei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Jahre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zuvor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das College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abgeschlossen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hatte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war sie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bereit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für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neue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Herausforderungen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 Ana </a:t>
            </a:r>
            <a:r>
              <a:rPr lang="en-GB" dirty="0" err="1">
                <a:solidFill>
                  <a:srgbClr val="1E494F"/>
                </a:solidFill>
              </a:rPr>
              <a:t>hatte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einige</a:t>
            </a:r>
            <a:r>
              <a:rPr lang="en-GB" dirty="0">
                <a:solidFill>
                  <a:srgbClr val="1E494F"/>
                </a:solidFill>
              </a:rPr>
              <a:t> Jahre </a:t>
            </a:r>
            <a:r>
              <a:rPr lang="en-GB" dirty="0" err="1">
                <a:solidFill>
                  <a:srgbClr val="1E494F"/>
                </a:solidFill>
              </a:rPr>
              <a:t>damit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gekämpft</a:t>
            </a:r>
            <a:r>
              <a:rPr lang="en-GB" dirty="0">
                <a:solidFill>
                  <a:srgbClr val="1E494F"/>
                </a:solidFill>
              </a:rPr>
              <a:t>, die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Sprache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zu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lernen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während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sie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ein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paar</a:t>
            </a:r>
            <a:r>
              <a:rPr lang="en-GB" dirty="0">
                <a:solidFill>
                  <a:srgbClr val="1E494F"/>
                </a:solidFill>
              </a:rPr>
              <a:t> Jobs </a:t>
            </a:r>
            <a:r>
              <a:rPr lang="en-GB" dirty="0" err="1">
                <a:solidFill>
                  <a:srgbClr val="1E494F"/>
                </a:solidFill>
              </a:rPr>
              <a:t>nachging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Eines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Tages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gründete</a:t>
            </a:r>
            <a:r>
              <a:rPr lang="en-GB" dirty="0">
                <a:solidFill>
                  <a:srgbClr val="1E494F"/>
                </a:solidFill>
              </a:rPr>
              <a:t> sie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1" i="0" dirty="0">
                <a:solidFill>
                  <a:srgbClr val="1E494F"/>
                </a:solidFill>
                <a:effectLst/>
              </a:rPr>
              <a:t>So You </a:t>
            </a:r>
            <a:r>
              <a:rPr lang="en-GB" b="0" i="0" dirty="0">
                <a:solidFill>
                  <a:srgbClr val="1E494F"/>
                </a:solidFill>
                <a:effectLst/>
              </a:rPr>
              <a:t>und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erschuf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erstaunliche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Tortenaufleger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für alle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Anlässe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z.B.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Hochzeiten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Geburtstage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Taufen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</a:t>
            </a:r>
          </a:p>
          <a:p>
            <a:r>
              <a:rPr lang="en-GB" b="0" i="0" dirty="0">
                <a:solidFill>
                  <a:srgbClr val="1E494F"/>
                </a:solidFill>
                <a:effectLst/>
              </a:rPr>
              <a:t>Die Topper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sind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ungewöhnlich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und einzigartig. </a:t>
            </a:r>
            <a:r>
              <a:rPr lang="en-GB" dirty="0">
                <a:solidFill>
                  <a:srgbClr val="1E494F"/>
                </a:solidFill>
              </a:rPr>
              <a:t>Ana verkauft </a:t>
            </a:r>
            <a:r>
              <a:rPr lang="en-GB" dirty="0" err="1">
                <a:solidFill>
                  <a:srgbClr val="1E494F"/>
                </a:solidFill>
              </a:rPr>
              <a:t>diese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über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ihre</a:t>
            </a:r>
            <a:r>
              <a:rPr lang="en-GB" dirty="0">
                <a:solidFill>
                  <a:srgbClr val="1E494F"/>
                </a:solidFill>
              </a:rPr>
              <a:t> Website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www.soyou.ie. </a:t>
            </a:r>
          </a:p>
          <a:p>
            <a:r>
              <a:rPr lang="en-GB" dirty="0" err="1">
                <a:solidFill>
                  <a:srgbClr val="1E494F"/>
                </a:solidFill>
              </a:rPr>
              <a:t>Ihre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Geschichte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wurde</a:t>
            </a:r>
            <a:r>
              <a:rPr lang="en-GB" dirty="0">
                <a:solidFill>
                  <a:srgbClr val="1E494F"/>
                </a:solidFill>
              </a:rPr>
              <a:t> in der Irish Times </a:t>
            </a:r>
            <a:r>
              <a:rPr lang="en-GB" dirty="0" err="1">
                <a:solidFill>
                  <a:srgbClr val="1E494F"/>
                </a:solidFill>
              </a:rPr>
              <a:t>veröffentlicht</a:t>
            </a:r>
            <a:r>
              <a:rPr lang="en-GB" dirty="0">
                <a:solidFill>
                  <a:srgbClr val="1E494F"/>
                </a:solidFill>
              </a:rPr>
              <a:t>. Lies sie und lass dich </a:t>
            </a:r>
            <a:r>
              <a:rPr lang="en-GB" dirty="0" err="1">
                <a:solidFill>
                  <a:srgbClr val="1E494F"/>
                </a:solidFill>
              </a:rPr>
              <a:t>inspirieren</a:t>
            </a:r>
            <a:r>
              <a:rPr lang="en-GB" dirty="0">
                <a:solidFill>
                  <a:srgbClr val="1E494F"/>
                </a:solidFill>
              </a:rPr>
              <a:t>: </a:t>
            </a:r>
            <a:r>
              <a:rPr lang="en-GB" u="sng" dirty="0">
                <a:solidFill>
                  <a:schemeClr val="accent1"/>
                </a:solidFill>
              </a:rPr>
              <a:t>Die </a:t>
            </a:r>
            <a:r>
              <a:rPr lang="en-GB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"E</a:t>
            </a:r>
            <a:r>
              <a:rPr lang="en-GB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ntschlossenheit und der Mut" von Migrantinnen finden ihre Form in Start-ups (irishtimes.com)</a:t>
            </a:r>
            <a:endParaRPr lang="en-GB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algn="l"/>
            <a:endParaRPr lang="en-GB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endParaRPr lang="en-IE" dirty="0"/>
          </a:p>
        </p:txBody>
      </p:sp>
      <p:pic>
        <p:nvPicPr>
          <p:cNvPr id="1026" name="Picture 2" descr="#6">
            <a:extLst>
              <a:ext uri="{FF2B5EF4-FFF2-40B4-BE49-F238E27FC236}">
                <a16:creationId xmlns:a16="http://schemas.microsoft.com/office/drawing/2014/main" id="{C74530A6-B172-4535-BB3E-1FAB92EB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-55416"/>
            <a:ext cx="4480560" cy="63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4047151-A21B-2B43-A1F9-BA5D2D520AD2}"/>
              </a:ext>
            </a:extLst>
          </p:cNvPr>
          <p:cNvSpPr txBox="1"/>
          <p:nvPr/>
        </p:nvSpPr>
        <p:spPr>
          <a:xfrm>
            <a:off x="0" y="3680923"/>
            <a:ext cx="1442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Solltest du den Artikel auf Deutsch lesen wollen, empfehlen wir dir, auf deinem Computer den </a:t>
            </a:r>
            <a:r>
              <a:rPr lang="de-DE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Google Übersetzer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aufzurufen. Nun kannst du in das Textfeld die gewünschte URL eingeben und im rechten Feld (mit Hilfe das Abwärtspfeils rechts oben) als Zielsprache Deutsch auswählen. Wenn </a:t>
            </a: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nun mit der linken Maustaste auf die „übersetzte“ URL klickst, öffnet sich ein neuer Tab mit dem übersetzten Artikel. </a:t>
            </a:r>
          </a:p>
          <a:p>
            <a:endParaRPr lang="de-DE" sz="1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de-DE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384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BBA10-6976-4260-A1D8-47815D13D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589" y="772311"/>
            <a:ext cx="8817148" cy="1211064"/>
          </a:xfrm>
        </p:spPr>
        <p:txBody>
          <a:bodyPr>
            <a:normAutofit/>
          </a:bodyPr>
          <a:lstStyle/>
          <a:p>
            <a:r>
              <a:rPr lang="en-US" sz="3200"/>
              <a:t>FRANCHISE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641E-4535-4EAA-8FC7-A50C1A54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0588" y="1754266"/>
            <a:ext cx="8968867" cy="300110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E" sz="2400" b="1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Franchise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Geschäftsmöglichkeit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die es der </a:t>
            </a:r>
            <a:r>
              <a:rPr kumimoji="0" lang="en-I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Franchisenehmerin</a:t>
            </a:r>
            <a:r>
              <a:rPr kumimoji="0" lang="en-IE" sz="2400" b="1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IE" i="1" dirty="0" err="1">
                <a:solidFill>
                  <a:srgbClr val="D477B3"/>
                </a:solidFill>
                <a:latin typeface="Calibri" panose="020F0502020204030204"/>
              </a:rPr>
              <a:t>dir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ermöglicht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Unternehmen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gründen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indem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IE" i="1" dirty="0">
                <a:solidFill>
                  <a:srgbClr val="D477B3"/>
                </a:solidFill>
                <a:latin typeface="Calibri" panose="020F0502020204030204"/>
              </a:rPr>
              <a:t>du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das Know-how, die Ideen und die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Prozesse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einer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eines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anderen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Franchisegeber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(in)) </a:t>
            </a:r>
            <a:r>
              <a:rPr kumimoji="0" lang="en-I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nutzt</a:t>
            </a:r>
            <a:r>
              <a:rPr kumimoji="0" lang="en-IE" sz="2400" b="0" i="1" u="none" strike="noStrike" kern="1200" cap="none" spc="0" normalizeH="0" baseline="0" noProof="0" dirty="0">
                <a:ln>
                  <a:noFill/>
                </a:ln>
                <a:solidFill>
                  <a:srgbClr val="D477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IE" dirty="0">
                <a:solidFill>
                  <a:srgbClr val="003841"/>
                </a:solidFill>
                <a:latin typeface="Calibri" panose="020F0502020204030204"/>
              </a:rPr>
              <a:t>Du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zahlst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Franchise-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Gebühr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erhältst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dafür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der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entwickeltes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Format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und das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Recht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ihren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bestimmte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Anzahl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von Jahren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ihrer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Unterstützung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verwenden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r>
              <a:rPr lang="en-IE" dirty="0"/>
              <a:t>Franchising </a:t>
            </a:r>
            <a:r>
              <a:rPr lang="en-IE" dirty="0" err="1"/>
              <a:t>wird</a:t>
            </a:r>
            <a:r>
              <a:rPr lang="en-IE" dirty="0"/>
              <a:t> von </a:t>
            </a:r>
            <a:r>
              <a:rPr lang="en-IE" dirty="0" err="1"/>
              <a:t>vielen</a:t>
            </a:r>
            <a:r>
              <a:rPr lang="en-IE" dirty="0"/>
              <a:t> </a:t>
            </a:r>
            <a:r>
              <a:rPr lang="en-IE" dirty="0" err="1"/>
              <a:t>als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/>
              <a:t> </a:t>
            </a:r>
            <a:r>
              <a:rPr lang="en-IE" dirty="0" err="1"/>
              <a:t>einfacher</a:t>
            </a:r>
            <a:r>
              <a:rPr lang="en-IE" dirty="0"/>
              <a:t> </a:t>
            </a:r>
            <a:r>
              <a:rPr lang="en-IE" dirty="0" err="1"/>
              <a:t>Weg</a:t>
            </a:r>
            <a:r>
              <a:rPr lang="en-IE" dirty="0"/>
              <a:t> </a:t>
            </a:r>
            <a:r>
              <a:rPr lang="en-IE" dirty="0" err="1"/>
              <a:t>gesehen</a:t>
            </a:r>
            <a:r>
              <a:rPr lang="en-IE" dirty="0"/>
              <a:t>, um </a:t>
            </a:r>
            <a:r>
              <a:rPr lang="en-IE" dirty="0" err="1"/>
              <a:t>zum</a:t>
            </a:r>
            <a:r>
              <a:rPr lang="en-IE" dirty="0"/>
              <a:t> </a:t>
            </a:r>
            <a:r>
              <a:rPr lang="en-IE" dirty="0" err="1"/>
              <a:t>ersten</a:t>
            </a:r>
            <a:r>
              <a:rPr lang="en-IE" dirty="0"/>
              <a:t> Mal ins </a:t>
            </a:r>
            <a:r>
              <a:rPr lang="en-IE" dirty="0" err="1"/>
              <a:t>Geschäft</a:t>
            </a:r>
            <a:r>
              <a:rPr lang="en-IE" dirty="0"/>
              <a:t> </a:t>
            </a:r>
            <a:r>
              <a:rPr lang="en-IE" dirty="0" err="1"/>
              <a:t>zu</a:t>
            </a:r>
            <a:r>
              <a:rPr lang="en-IE" dirty="0"/>
              <a:t> </a:t>
            </a:r>
            <a:r>
              <a:rPr lang="en-IE" dirty="0" err="1"/>
              <a:t>kommen</a:t>
            </a:r>
            <a:r>
              <a:rPr lang="en-IE" dirty="0"/>
              <a:t>. Aber Franchising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keine</a:t>
            </a:r>
            <a:r>
              <a:rPr lang="en-IE" dirty="0"/>
              <a:t> </a:t>
            </a:r>
            <a:r>
              <a:rPr lang="en-IE" dirty="0" err="1"/>
              <a:t>Erfolgsgarantie</a:t>
            </a:r>
            <a:r>
              <a:rPr lang="en-IE" dirty="0"/>
              <a:t>. Es </a:t>
            </a:r>
            <a:r>
              <a:rPr lang="en-IE" dirty="0" err="1"/>
              <a:t>gelten</a:t>
            </a:r>
            <a:r>
              <a:rPr lang="en-IE" dirty="0"/>
              <a:t> </a:t>
            </a:r>
            <a:r>
              <a:rPr lang="en-IE" dirty="0" err="1"/>
              <a:t>immer</a:t>
            </a:r>
            <a:r>
              <a:rPr lang="en-IE" dirty="0"/>
              <a:t> </a:t>
            </a:r>
            <a:r>
              <a:rPr lang="en-IE" dirty="0" err="1"/>
              <a:t>noch</a:t>
            </a:r>
            <a:r>
              <a:rPr lang="en-IE" dirty="0"/>
              <a:t> die </a:t>
            </a:r>
            <a:r>
              <a:rPr lang="en-IE" dirty="0" err="1"/>
              <a:t>gleichen</a:t>
            </a:r>
            <a:r>
              <a:rPr lang="en-IE" dirty="0"/>
              <a:t> </a:t>
            </a:r>
            <a:r>
              <a:rPr lang="en-IE" dirty="0" err="1"/>
              <a:t>Grundsätze</a:t>
            </a:r>
            <a:r>
              <a:rPr lang="en-IE" dirty="0"/>
              <a:t> des </a:t>
            </a:r>
            <a:r>
              <a:rPr lang="en-IE" dirty="0" err="1"/>
              <a:t>guten</a:t>
            </a:r>
            <a:r>
              <a:rPr lang="en-IE" dirty="0"/>
              <a:t> Managements - </a:t>
            </a:r>
            <a:r>
              <a:rPr lang="en-IE" dirty="0" err="1"/>
              <a:t>wie</a:t>
            </a:r>
            <a:r>
              <a:rPr lang="en-IE" dirty="0"/>
              <a:t> </a:t>
            </a:r>
            <a:r>
              <a:rPr lang="en-IE" dirty="0" err="1"/>
              <a:t>fundierte</a:t>
            </a:r>
            <a:r>
              <a:rPr lang="en-IE" dirty="0"/>
              <a:t> </a:t>
            </a:r>
            <a:r>
              <a:rPr lang="en-IE" dirty="0" err="1"/>
              <a:t>Entscheidungen</a:t>
            </a:r>
            <a:r>
              <a:rPr lang="en-IE" dirty="0"/>
              <a:t>, </a:t>
            </a:r>
            <a:r>
              <a:rPr lang="en-IE" dirty="0" err="1"/>
              <a:t>harte</a:t>
            </a:r>
            <a:r>
              <a:rPr lang="en-IE" dirty="0"/>
              <a:t> Arbeit, </a:t>
            </a:r>
            <a:r>
              <a:rPr lang="en-IE" dirty="0" err="1"/>
              <a:t>Zeitmanagement</a:t>
            </a:r>
            <a:r>
              <a:rPr lang="en-IE" dirty="0"/>
              <a:t>, </a:t>
            </a:r>
            <a:r>
              <a:rPr lang="en-IE" dirty="0" err="1"/>
              <a:t>genügend</a:t>
            </a:r>
            <a:r>
              <a:rPr lang="en-IE" dirty="0"/>
              <a:t> Geld </a:t>
            </a:r>
            <a:r>
              <a:rPr lang="en-IE" dirty="0" err="1"/>
              <a:t>haben</a:t>
            </a:r>
            <a:r>
              <a:rPr lang="en-IE" dirty="0"/>
              <a:t> und seine </a:t>
            </a:r>
            <a:r>
              <a:rPr lang="en-IE" dirty="0" err="1"/>
              <a:t>Kunden</a:t>
            </a:r>
            <a:r>
              <a:rPr lang="en-IE" dirty="0"/>
              <a:t> gut </a:t>
            </a:r>
            <a:r>
              <a:rPr lang="en-IE" dirty="0" err="1"/>
              <a:t>bedienen</a:t>
            </a:r>
            <a:r>
              <a:rPr lang="en-I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oogle Shape;491;p39">
            <a:extLst>
              <a:ext uri="{FF2B5EF4-FFF2-40B4-BE49-F238E27FC236}">
                <a16:creationId xmlns:a16="http://schemas.microsoft.com/office/drawing/2014/main" id="{5142BC5B-222D-4CC2-A531-86A1AD920E96}"/>
              </a:ext>
            </a:extLst>
          </p:cNvPr>
          <p:cNvGrpSpPr/>
          <p:nvPr/>
        </p:nvGrpSpPr>
        <p:grpSpPr>
          <a:xfrm>
            <a:off x="252634" y="1062872"/>
            <a:ext cx="789781" cy="676249"/>
            <a:chOff x="1934025" y="1001650"/>
            <a:chExt cx="415300" cy="355600"/>
          </a:xfrm>
        </p:grpSpPr>
        <p:sp>
          <p:nvSpPr>
            <p:cNvPr id="5" name="Google Shape;492;p39">
              <a:extLst>
                <a:ext uri="{FF2B5EF4-FFF2-40B4-BE49-F238E27FC236}">
                  <a16:creationId xmlns:a16="http://schemas.microsoft.com/office/drawing/2014/main" id="{11F9F103-D2CC-4F1F-803D-35DFE8DFEE86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39">
              <a:extLst>
                <a:ext uri="{FF2B5EF4-FFF2-40B4-BE49-F238E27FC236}">
                  <a16:creationId xmlns:a16="http://schemas.microsoft.com/office/drawing/2014/main" id="{4663C82E-D946-4774-AF57-082B8C5BE8D1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39">
              <a:extLst>
                <a:ext uri="{FF2B5EF4-FFF2-40B4-BE49-F238E27FC236}">
                  <a16:creationId xmlns:a16="http://schemas.microsoft.com/office/drawing/2014/main" id="{6F52A949-74F9-437B-B803-F73EFCC7E8E4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39">
              <a:extLst>
                <a:ext uri="{FF2B5EF4-FFF2-40B4-BE49-F238E27FC236}">
                  <a16:creationId xmlns:a16="http://schemas.microsoft.com/office/drawing/2014/main" id="{86C67D78-149C-4F1E-A8E7-6041DA06035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88115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A63851-FDED-4658-8B61-2C00AA28B21E}"/>
              </a:ext>
            </a:extLst>
          </p:cNvPr>
          <p:cNvSpPr txBox="1">
            <a:spLocks/>
          </p:cNvSpPr>
          <p:nvPr/>
        </p:nvSpPr>
        <p:spPr>
          <a:xfrm>
            <a:off x="1489476" y="168910"/>
            <a:ext cx="10516994" cy="69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200"/>
              <a:t>VOR- UND NACHTEILE EINES FRANCHISESYSTEMS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36D31B4-6D58-498C-856A-0A4EA83E3BC6}"/>
              </a:ext>
            </a:extLst>
          </p:cNvPr>
          <p:cNvSpPr txBox="1">
            <a:spLocks/>
          </p:cNvSpPr>
          <p:nvPr/>
        </p:nvSpPr>
        <p:spPr>
          <a:xfrm>
            <a:off x="53466" y="660076"/>
            <a:ext cx="6042534" cy="44389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D477B3"/>
                </a:solidFill>
              </a:rPr>
              <a:t>VORTEILE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Besitz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eines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kleinen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Unternehmens</a:t>
            </a:r>
            <a:r>
              <a:rPr lang="en-IE" sz="2400" dirty="0">
                <a:solidFill>
                  <a:srgbClr val="C54A9A"/>
                </a:solidFill>
              </a:rPr>
              <a:t>;</a:t>
            </a:r>
            <a:r>
              <a:rPr lang="en-IE" sz="2400" dirty="0">
                <a:solidFill>
                  <a:srgbClr val="EC2179"/>
                </a:solidFill>
              </a:rPr>
              <a:t> </a:t>
            </a:r>
            <a:r>
              <a:rPr lang="en-IE" sz="2400" dirty="0" err="1"/>
              <a:t>unterstützt</a:t>
            </a:r>
            <a:r>
              <a:rPr lang="en-IE" sz="2400" dirty="0"/>
              <a:t> </a:t>
            </a:r>
            <a:r>
              <a:rPr lang="en-IE" sz="2400" dirty="0" err="1"/>
              <a:t>durch</a:t>
            </a:r>
            <a:r>
              <a:rPr lang="en-IE" sz="2400" dirty="0"/>
              <a:t> die </a:t>
            </a:r>
            <a:r>
              <a:rPr lang="en-IE" sz="2400" dirty="0" err="1"/>
              <a:t>Vorteile</a:t>
            </a:r>
            <a:r>
              <a:rPr lang="en-IE" sz="2400" dirty="0"/>
              <a:t> </a:t>
            </a:r>
            <a:r>
              <a:rPr lang="en-IE" sz="2400" dirty="0" err="1"/>
              <a:t>eines</a:t>
            </a:r>
            <a:r>
              <a:rPr lang="en-IE" sz="2400" dirty="0"/>
              <a:t> </a:t>
            </a:r>
            <a:r>
              <a:rPr lang="en-IE" sz="2400" dirty="0" err="1"/>
              <a:t>Geschäftsnetzwerks</a:t>
            </a:r>
            <a:endParaRPr lang="en-IE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Schulungen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werden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angeboten</a:t>
            </a:r>
            <a:r>
              <a:rPr lang="en-IE" sz="2400" dirty="0">
                <a:solidFill>
                  <a:srgbClr val="D477B3"/>
                </a:solidFill>
              </a:rPr>
              <a:t>; </a:t>
            </a:r>
            <a:r>
              <a:rPr lang="en-IE" sz="2400" dirty="0"/>
              <a:t>Du </a:t>
            </a:r>
            <a:r>
              <a:rPr lang="en-IE" sz="2400" dirty="0" err="1"/>
              <a:t>brauchst</a:t>
            </a:r>
            <a:r>
              <a:rPr lang="en-IE" sz="2400" dirty="0"/>
              <a:t> </a:t>
            </a:r>
            <a:r>
              <a:rPr lang="en-IE" sz="2400" dirty="0" err="1"/>
              <a:t>nicht</a:t>
            </a:r>
            <a:r>
              <a:rPr lang="en-IE" sz="2400" dirty="0"/>
              <a:t> </a:t>
            </a:r>
            <a:r>
              <a:rPr lang="en-IE" sz="2400" dirty="0" err="1"/>
              <a:t>unbedingt</a:t>
            </a:r>
            <a:r>
              <a:rPr lang="en-IE" sz="2400" dirty="0"/>
              <a:t> </a:t>
            </a:r>
            <a:r>
              <a:rPr lang="en-IE" sz="2400" dirty="0" err="1"/>
              <a:t>Geschäftserfahrung</a:t>
            </a:r>
            <a:endParaRPr lang="en-IE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Höhere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Erfolgsquote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/>
              <a:t>im</a:t>
            </a:r>
            <a:r>
              <a:rPr lang="en-IE" sz="2400" dirty="0"/>
              <a:t> </a:t>
            </a:r>
            <a:r>
              <a:rPr lang="en-IE" sz="2400" dirty="0" err="1"/>
              <a:t>Vergleich</a:t>
            </a:r>
            <a:r>
              <a:rPr lang="en-IE" sz="2400" dirty="0"/>
              <a:t> </a:t>
            </a:r>
            <a:r>
              <a:rPr lang="en-IE" sz="2400" dirty="0" err="1"/>
              <a:t>zu</a:t>
            </a:r>
            <a:r>
              <a:rPr lang="en-IE" sz="2400" dirty="0"/>
              <a:t> </a:t>
            </a:r>
            <a:r>
              <a:rPr lang="en-IE" sz="2400" dirty="0" err="1"/>
              <a:t>einer</a:t>
            </a:r>
            <a:r>
              <a:rPr lang="en-IE" sz="2400" dirty="0"/>
              <a:t> </a:t>
            </a:r>
            <a:r>
              <a:rPr lang="en-IE" sz="2400" dirty="0" err="1"/>
              <a:t>Neugründung</a:t>
            </a:r>
            <a:endParaRPr lang="en-IE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Sichere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Finanzierung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kann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einfacher</a:t>
            </a:r>
            <a:r>
              <a:rPr lang="en-IE" sz="2400" dirty="0">
                <a:solidFill>
                  <a:srgbClr val="D477B3"/>
                </a:solidFill>
              </a:rPr>
              <a:t> sein; </a:t>
            </a:r>
            <a:r>
              <a:rPr lang="en-IE" sz="2400" dirty="0" err="1"/>
              <a:t>kann</a:t>
            </a:r>
            <a:r>
              <a:rPr lang="en-IE" sz="2400" dirty="0"/>
              <a:t> </a:t>
            </a:r>
            <a:r>
              <a:rPr lang="en-IE" sz="2400" dirty="0" err="1"/>
              <a:t>weniger</a:t>
            </a:r>
            <a:r>
              <a:rPr lang="en-IE" sz="2400" dirty="0"/>
              <a:t> </a:t>
            </a:r>
            <a:r>
              <a:rPr lang="en-IE" sz="2400" dirty="0" err="1"/>
              <a:t>kosten</a:t>
            </a:r>
            <a:r>
              <a:rPr lang="en-IE" sz="2400" dirty="0"/>
              <a:t> </a:t>
            </a:r>
            <a:r>
              <a:rPr lang="en-IE" sz="2400" dirty="0" err="1"/>
              <a:t>als</a:t>
            </a:r>
            <a:r>
              <a:rPr lang="en-IE" sz="2400" dirty="0"/>
              <a:t> </a:t>
            </a:r>
            <a:r>
              <a:rPr lang="en-IE" sz="2400" dirty="0" err="1"/>
              <a:t>selbst</a:t>
            </a:r>
            <a:r>
              <a:rPr lang="en-IE" sz="2400" dirty="0"/>
              <a:t> </a:t>
            </a:r>
            <a:r>
              <a:rPr lang="en-IE" sz="2400" dirty="0" err="1"/>
              <a:t>zu</a:t>
            </a:r>
            <a:r>
              <a:rPr lang="en-IE" sz="2400" dirty="0"/>
              <a:t> </a:t>
            </a:r>
            <a:r>
              <a:rPr lang="en-IE" sz="2400" dirty="0" err="1"/>
              <a:t>starten</a:t>
            </a:r>
            <a:endParaRPr lang="en-IE" sz="24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Etablierter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Ruf</a:t>
            </a:r>
            <a:r>
              <a:rPr lang="en-IE" sz="2400" dirty="0">
                <a:solidFill>
                  <a:srgbClr val="D477B3"/>
                </a:solidFill>
              </a:rPr>
              <a:t> und Image; </a:t>
            </a:r>
            <a:r>
              <a:rPr lang="en-IE" sz="2400" dirty="0" err="1"/>
              <a:t>bewährte</a:t>
            </a:r>
            <a:r>
              <a:rPr lang="en-IE" sz="2400" dirty="0"/>
              <a:t> Management- und </a:t>
            </a:r>
            <a:r>
              <a:rPr lang="en-IE" sz="2400" dirty="0" err="1"/>
              <a:t>Arbeitspraktiken</a:t>
            </a:r>
            <a:r>
              <a:rPr lang="en-IE" sz="2400" dirty="0"/>
              <a:t> und </a:t>
            </a:r>
            <a:r>
              <a:rPr lang="en-IE" sz="2400" dirty="0" err="1"/>
              <a:t>laufende</a:t>
            </a:r>
            <a:r>
              <a:rPr lang="en-IE" sz="2400" dirty="0"/>
              <a:t> </a:t>
            </a:r>
            <a:r>
              <a:rPr lang="en-IE" sz="2400" dirty="0" err="1"/>
              <a:t>Unterstützung</a:t>
            </a:r>
            <a:r>
              <a:rPr lang="en-IE" sz="2400" dirty="0"/>
              <a:t> </a:t>
            </a:r>
            <a:endParaRPr lang="en-US" sz="2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5A00AE-AE9F-4823-9042-14A27F229BC6}"/>
              </a:ext>
            </a:extLst>
          </p:cNvPr>
          <p:cNvSpPr txBox="1">
            <a:spLocks/>
          </p:cNvSpPr>
          <p:nvPr/>
        </p:nvSpPr>
        <p:spPr>
          <a:xfrm>
            <a:off x="6283710" y="734091"/>
            <a:ext cx="5441223" cy="4406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400" dirty="0">
                <a:solidFill>
                  <a:srgbClr val="D477B3"/>
                </a:solidFill>
              </a:rPr>
              <a:t>NACHTEILE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2400" dirty="0" err="1">
                <a:solidFill>
                  <a:srgbClr val="D477B3"/>
                </a:solidFill>
              </a:rPr>
              <a:t>Kostspielige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Investition</a:t>
            </a:r>
            <a:r>
              <a:rPr lang="en-IE" sz="2400" dirty="0">
                <a:solidFill>
                  <a:srgbClr val="D477B3"/>
                </a:solidFill>
              </a:rPr>
              <a:t>: </a:t>
            </a:r>
            <a:r>
              <a:rPr lang="en-IE" sz="2400" dirty="0"/>
              <a:t>Die </a:t>
            </a:r>
            <a:r>
              <a:rPr lang="en-IE" sz="2400" dirty="0" err="1"/>
              <a:t>Startkosten</a:t>
            </a:r>
            <a:r>
              <a:rPr lang="en-IE" sz="2400" dirty="0"/>
              <a:t> </a:t>
            </a:r>
            <a:r>
              <a:rPr lang="en-IE" sz="2400" dirty="0" err="1"/>
              <a:t>variieren</a:t>
            </a:r>
            <a:r>
              <a:rPr lang="en-IE" sz="2400" dirty="0"/>
              <a:t> je </a:t>
            </a:r>
            <a:r>
              <a:rPr lang="en-IE" sz="2400" dirty="0" err="1"/>
              <a:t>nach</a:t>
            </a:r>
            <a:r>
              <a:rPr lang="en-IE" sz="2400" dirty="0"/>
              <a:t> Art des </a:t>
            </a:r>
            <a:r>
              <a:rPr lang="en-IE" sz="2400" dirty="0" err="1"/>
              <a:t>Geschäfts</a:t>
            </a:r>
            <a:r>
              <a:rPr lang="en-IE" sz="2400" dirty="0"/>
              <a:t> und der </a:t>
            </a:r>
            <a:r>
              <a:rPr lang="en-IE" sz="2400" dirty="0" err="1"/>
              <a:t>Nachfrage</a:t>
            </a:r>
            <a:r>
              <a:rPr lang="en-IE" sz="2400" dirty="0"/>
              <a:t> in der Branche.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IE" sz="2400" dirty="0" err="1">
                <a:solidFill>
                  <a:srgbClr val="D477B3"/>
                </a:solidFill>
              </a:rPr>
              <a:t>Kann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nicht</a:t>
            </a:r>
            <a:r>
              <a:rPr lang="en-IE" sz="2400" dirty="0">
                <a:solidFill>
                  <a:srgbClr val="D477B3"/>
                </a:solidFill>
              </a:rPr>
              <a:t> auf </a:t>
            </a:r>
            <a:r>
              <a:rPr lang="en-IE" sz="2400" dirty="0" err="1">
                <a:solidFill>
                  <a:srgbClr val="D477B3"/>
                </a:solidFill>
              </a:rPr>
              <a:t>andere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geografische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Gebiete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übergreifen</a:t>
            </a:r>
            <a:r>
              <a:rPr lang="en-IE" sz="2400" dirty="0">
                <a:solidFill>
                  <a:srgbClr val="D477B3"/>
                </a:solidFill>
              </a:rPr>
              <a:t>; </a:t>
            </a:r>
            <a:r>
              <a:rPr lang="en-IE" sz="2400" dirty="0" err="1"/>
              <a:t>kann</a:t>
            </a:r>
            <a:r>
              <a:rPr lang="en-IE" sz="2400" dirty="0"/>
              <a:t> </a:t>
            </a:r>
            <a:r>
              <a:rPr lang="en-IE" sz="2400" dirty="0" err="1"/>
              <a:t>potenzielles</a:t>
            </a:r>
            <a:r>
              <a:rPr lang="en-IE" sz="2400" dirty="0"/>
              <a:t> </a:t>
            </a:r>
            <a:r>
              <a:rPr lang="en-IE" sz="2400" dirty="0" err="1"/>
              <a:t>Wachstum</a:t>
            </a:r>
            <a:r>
              <a:rPr lang="en-IE" sz="2400" dirty="0"/>
              <a:t> </a:t>
            </a:r>
            <a:r>
              <a:rPr lang="en-IE" sz="2400" dirty="0" err="1"/>
              <a:t>vermindern</a:t>
            </a:r>
            <a:endParaRPr lang="en-IE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Strenge</a:t>
            </a:r>
            <a:r>
              <a:rPr lang="en-IE" sz="2400" dirty="0">
                <a:solidFill>
                  <a:srgbClr val="D477B3"/>
                </a:solidFill>
              </a:rPr>
              <a:t> </a:t>
            </a:r>
            <a:r>
              <a:rPr lang="en-IE" sz="2400" dirty="0" err="1">
                <a:solidFill>
                  <a:srgbClr val="D477B3"/>
                </a:solidFill>
              </a:rPr>
              <a:t>Betriebsrichtlinien</a:t>
            </a:r>
            <a:r>
              <a:rPr lang="en-IE" sz="2400" dirty="0">
                <a:solidFill>
                  <a:srgbClr val="D477B3"/>
                </a:solidFill>
              </a:rPr>
              <a:t>, </a:t>
            </a:r>
            <a:r>
              <a:rPr lang="en-IE" sz="2400" dirty="0"/>
              <a:t>die du </a:t>
            </a:r>
            <a:r>
              <a:rPr lang="en-IE" sz="2400" dirty="0" err="1"/>
              <a:t>für</a:t>
            </a:r>
            <a:r>
              <a:rPr lang="en-IE" sz="2400" dirty="0"/>
              <a:t> Management, Marketing und </a:t>
            </a:r>
            <a:r>
              <a:rPr lang="en-IE" sz="2400" dirty="0" err="1"/>
              <a:t>Betrieb</a:t>
            </a:r>
            <a:r>
              <a:rPr lang="en-IE" sz="2400" dirty="0"/>
              <a:t> </a:t>
            </a:r>
            <a:r>
              <a:rPr lang="en-IE" sz="2400" dirty="0" err="1"/>
              <a:t>befolgen</a:t>
            </a:r>
            <a:r>
              <a:rPr lang="en-IE" sz="2400" dirty="0"/>
              <a:t> </a:t>
            </a:r>
            <a:r>
              <a:rPr lang="en-IE" sz="2400" dirty="0" err="1"/>
              <a:t>musst</a:t>
            </a:r>
            <a:endParaRPr lang="en-IE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Risiko</a:t>
            </a:r>
            <a:r>
              <a:rPr lang="en-IE" sz="2400" dirty="0">
                <a:solidFill>
                  <a:srgbClr val="D477B3"/>
                </a:solidFill>
              </a:rPr>
              <a:t> Reputation; </a:t>
            </a:r>
            <a:r>
              <a:rPr lang="en-IE" sz="2400" dirty="0" err="1"/>
              <a:t>wenn</a:t>
            </a:r>
            <a:r>
              <a:rPr lang="en-IE" sz="2400" dirty="0"/>
              <a:t> die </a:t>
            </a:r>
            <a:r>
              <a:rPr lang="en-IE" sz="2400" dirty="0" err="1"/>
              <a:t>Marke</a:t>
            </a:r>
            <a:r>
              <a:rPr lang="en-IE" sz="2400" dirty="0"/>
              <a:t> </a:t>
            </a:r>
            <a:r>
              <a:rPr lang="en-IE" sz="2400" dirty="0" err="1"/>
              <a:t>aufgrund</a:t>
            </a:r>
            <a:r>
              <a:rPr lang="en-IE" sz="2400" dirty="0"/>
              <a:t> </a:t>
            </a:r>
            <a:r>
              <a:rPr lang="en-IE" sz="2400" dirty="0" err="1"/>
              <a:t>anderer</a:t>
            </a:r>
            <a:r>
              <a:rPr lang="en-IE" sz="2400" dirty="0"/>
              <a:t> </a:t>
            </a:r>
            <a:r>
              <a:rPr lang="en-IE" sz="2400" dirty="0" err="1"/>
              <a:t>Standorte</a:t>
            </a:r>
            <a:r>
              <a:rPr lang="en-IE" sz="2400" dirty="0"/>
              <a:t> </a:t>
            </a:r>
            <a:r>
              <a:rPr lang="en-IE" sz="2400" dirty="0" err="1"/>
              <a:t>einen</a:t>
            </a:r>
            <a:r>
              <a:rPr lang="en-IE" sz="2400" dirty="0"/>
              <a:t> </a:t>
            </a:r>
            <a:r>
              <a:rPr lang="en-IE" sz="2400" dirty="0" err="1"/>
              <a:t>schlechten</a:t>
            </a:r>
            <a:r>
              <a:rPr lang="en-IE" sz="2400" dirty="0"/>
              <a:t> </a:t>
            </a:r>
            <a:r>
              <a:rPr lang="en-IE" sz="2400" dirty="0" err="1"/>
              <a:t>Ruf</a:t>
            </a:r>
            <a:r>
              <a:rPr lang="en-IE" sz="2400" dirty="0"/>
              <a:t> </a:t>
            </a:r>
            <a:r>
              <a:rPr lang="en-IE" sz="2400" dirty="0" err="1"/>
              <a:t>bekommt</a:t>
            </a:r>
            <a:endParaRPr lang="en-IE" sz="2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400" dirty="0" err="1">
                <a:solidFill>
                  <a:srgbClr val="D477B3"/>
                </a:solidFill>
              </a:rPr>
              <a:t>Begrenzte</a:t>
            </a:r>
            <a:r>
              <a:rPr lang="en-IE" sz="2400" dirty="0">
                <a:solidFill>
                  <a:srgbClr val="D477B3"/>
                </a:solidFill>
              </a:rPr>
              <a:t> Exit-</a:t>
            </a:r>
            <a:r>
              <a:rPr lang="en-IE" sz="2400" dirty="0" err="1">
                <a:solidFill>
                  <a:srgbClr val="D477B3"/>
                </a:solidFill>
              </a:rPr>
              <a:t>Strategie</a:t>
            </a:r>
            <a:r>
              <a:rPr lang="en-IE" sz="2400" dirty="0">
                <a:solidFill>
                  <a:srgbClr val="D477B3"/>
                </a:solidFill>
              </a:rPr>
              <a:t>; </a:t>
            </a:r>
            <a:r>
              <a:rPr lang="en-IE" sz="2400" dirty="0"/>
              <a:t>es </a:t>
            </a:r>
            <a:r>
              <a:rPr lang="en-IE" sz="2400" dirty="0" err="1"/>
              <a:t>gibt</a:t>
            </a:r>
            <a:r>
              <a:rPr lang="en-IE" sz="2400" dirty="0"/>
              <a:t> </a:t>
            </a:r>
            <a:r>
              <a:rPr lang="en-IE" sz="2400" dirty="0" err="1"/>
              <a:t>strenge</a:t>
            </a:r>
            <a:r>
              <a:rPr lang="en-IE" sz="2400" dirty="0"/>
              <a:t> </a:t>
            </a:r>
            <a:r>
              <a:rPr lang="en-IE" sz="2400" dirty="0" err="1"/>
              <a:t>Regeln</a:t>
            </a:r>
            <a:r>
              <a:rPr lang="en-IE" sz="2400" dirty="0"/>
              <a:t> (</a:t>
            </a:r>
            <a:r>
              <a:rPr lang="en-IE" sz="2400" dirty="0" err="1"/>
              <a:t>ggf</a:t>
            </a:r>
            <a:r>
              <a:rPr lang="en-IE" sz="2400" dirty="0"/>
              <a:t>. </a:t>
            </a:r>
            <a:r>
              <a:rPr lang="en-IE" sz="2400" dirty="0" err="1"/>
              <a:t>Genehmigung</a:t>
            </a:r>
            <a:r>
              <a:rPr lang="en-IE" sz="2400" dirty="0"/>
              <a:t> </a:t>
            </a:r>
            <a:r>
              <a:rPr lang="en-IE" sz="2400" dirty="0" err="1"/>
              <a:t>erforderlich</a:t>
            </a:r>
            <a:r>
              <a:rPr lang="en-I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29144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A95CA3-187F-43A4-BECE-037C94741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857247"/>
            <a:ext cx="8570964" cy="1339080"/>
          </a:xfrm>
        </p:spPr>
        <p:txBody>
          <a:bodyPr>
            <a:normAutofit/>
          </a:bodyPr>
          <a:lstStyle/>
          <a:p>
            <a:r>
              <a:rPr lang="en-US" sz="3200" dirty="0"/>
              <a:t>GEWAPPNET UND VORBEREITET SEIN - VORSCHRIFTEN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E0BFA-E177-4391-8A8A-29431FD96D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836" y="2519543"/>
            <a:ext cx="9000455" cy="3001108"/>
          </a:xfrm>
        </p:spPr>
        <p:txBody>
          <a:bodyPr/>
          <a:lstStyle/>
          <a:p>
            <a:r>
              <a:rPr lang="en-US" b="1" dirty="0" err="1">
                <a:solidFill>
                  <a:srgbClr val="56C6E5"/>
                </a:solidFill>
              </a:rPr>
              <a:t>Besteuerung</a:t>
            </a:r>
            <a:r>
              <a:rPr lang="en-US" b="1" dirty="0">
                <a:solidFill>
                  <a:srgbClr val="56C6E5"/>
                </a:solidFill>
              </a:rPr>
              <a:t>: </a:t>
            </a:r>
            <a:r>
              <a:rPr lang="en-US" dirty="0" err="1"/>
              <a:t>Steueranmeldung</a:t>
            </a:r>
            <a:r>
              <a:rPr lang="en-US" dirty="0"/>
              <a:t>, </a:t>
            </a:r>
            <a:r>
              <a:rPr lang="en-US" dirty="0" err="1"/>
              <a:t>Umsatzsteueranmeldung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und -</a:t>
            </a:r>
            <a:r>
              <a:rPr lang="en-US" dirty="0" err="1"/>
              <a:t>einbehalt</a:t>
            </a:r>
            <a:r>
              <a:rPr lang="en-US" dirty="0"/>
              <a:t>, </a:t>
            </a:r>
            <a:r>
              <a:rPr lang="en-US" dirty="0" err="1"/>
              <a:t>Gewerbesteuer</a:t>
            </a:r>
            <a:r>
              <a:rPr lang="en-US" dirty="0"/>
              <a:t> </a:t>
            </a:r>
            <a:r>
              <a:rPr lang="en-US" dirty="0" err="1"/>
              <a:t>usw</a:t>
            </a:r>
            <a:r>
              <a:rPr lang="en-US" dirty="0"/>
              <a:t>., </a:t>
            </a:r>
            <a:r>
              <a:rPr lang="en-US" dirty="0" err="1"/>
              <a:t>stelle</a:t>
            </a:r>
            <a:r>
              <a:rPr lang="en-US" dirty="0"/>
              <a:t> </a:t>
            </a:r>
            <a:r>
              <a:rPr lang="en-US" dirty="0" err="1"/>
              <a:t>sicher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du </a:t>
            </a:r>
            <a:r>
              <a:rPr lang="en-US" dirty="0" err="1"/>
              <a:t>dir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deine</a:t>
            </a:r>
            <a:r>
              <a:rPr lang="en-US" dirty="0"/>
              <a:t> </a:t>
            </a:r>
            <a:r>
              <a:rPr lang="en-US" dirty="0" err="1"/>
              <a:t>Verpflichtungen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Klaren</a:t>
            </a:r>
            <a:r>
              <a:rPr lang="en-US" dirty="0"/>
              <a:t> </a:t>
            </a:r>
            <a:r>
              <a:rPr lang="en-US" dirty="0" err="1"/>
              <a:t>bist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56C6E5"/>
                </a:solidFill>
              </a:rPr>
              <a:t>Schutz von </a:t>
            </a:r>
            <a:r>
              <a:rPr lang="en-US" b="1" dirty="0" err="1">
                <a:solidFill>
                  <a:srgbClr val="56C6E5"/>
                </a:solidFill>
              </a:rPr>
              <a:t>geistigem</a:t>
            </a:r>
            <a:r>
              <a:rPr lang="en-US" b="1" dirty="0">
                <a:solidFill>
                  <a:srgbClr val="56C6E5"/>
                </a:solidFill>
              </a:rPr>
              <a:t> </a:t>
            </a:r>
            <a:r>
              <a:rPr lang="en-US" b="1" dirty="0" err="1">
                <a:solidFill>
                  <a:srgbClr val="56C6E5"/>
                </a:solidFill>
              </a:rPr>
              <a:t>Eigentum</a:t>
            </a:r>
            <a:r>
              <a:rPr lang="en-US" b="1" dirty="0">
                <a:solidFill>
                  <a:srgbClr val="56C6E5"/>
                </a:solidFill>
              </a:rPr>
              <a:t>:  </a:t>
            </a:r>
            <a:r>
              <a:rPr lang="en-US" dirty="0" err="1"/>
              <a:t>Abhängig</a:t>
            </a:r>
            <a:r>
              <a:rPr lang="en-US" dirty="0"/>
              <a:t> von </a:t>
            </a:r>
            <a:r>
              <a:rPr lang="en-US" dirty="0" err="1"/>
              <a:t>deinem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musst</a:t>
            </a:r>
            <a:r>
              <a:rPr lang="en-US" dirty="0"/>
              <a:t> du </a:t>
            </a:r>
            <a:r>
              <a:rPr lang="en-US" dirty="0" err="1"/>
              <a:t>möglicherweise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Plan </a:t>
            </a:r>
            <a:r>
              <a:rPr lang="en-US" dirty="0" err="1"/>
              <a:t>zum</a:t>
            </a:r>
            <a:r>
              <a:rPr lang="en-US" dirty="0"/>
              <a:t> Schutz und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Aufrechterhaltung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anwendbaren</a:t>
            </a:r>
            <a:r>
              <a:rPr lang="en-US" dirty="0"/>
              <a:t> </a:t>
            </a:r>
            <a:r>
              <a:rPr lang="en-US" dirty="0" err="1"/>
              <a:t>Formen</a:t>
            </a:r>
            <a:r>
              <a:rPr lang="en-US" dirty="0"/>
              <a:t> des </a:t>
            </a:r>
            <a:r>
              <a:rPr lang="en-US" dirty="0" err="1"/>
              <a:t>geistigen</a:t>
            </a:r>
            <a:r>
              <a:rPr lang="en-US" dirty="0"/>
              <a:t> </a:t>
            </a:r>
            <a:r>
              <a:rPr lang="en-US" dirty="0" err="1"/>
              <a:t>Eigentums</a:t>
            </a:r>
            <a:r>
              <a:rPr lang="en-US" dirty="0"/>
              <a:t> </a:t>
            </a:r>
            <a:r>
              <a:rPr lang="en-US" dirty="0" err="1"/>
              <a:t>entwickeln</a:t>
            </a:r>
            <a:r>
              <a:rPr lang="en-US" dirty="0"/>
              <a:t>, </a:t>
            </a:r>
            <a:r>
              <a:rPr lang="en-US" dirty="0" err="1"/>
              <a:t>einschließlich</a:t>
            </a:r>
            <a:r>
              <a:rPr lang="en-US" dirty="0"/>
              <a:t> </a:t>
            </a:r>
            <a:r>
              <a:rPr lang="en-US" dirty="0" err="1"/>
              <a:t>Geschäftsgeheimnissen</a:t>
            </a:r>
            <a:r>
              <a:rPr lang="en-US" dirty="0"/>
              <a:t>, </a:t>
            </a:r>
            <a:r>
              <a:rPr lang="en-US" dirty="0" err="1"/>
              <a:t>Marken</a:t>
            </a:r>
            <a:r>
              <a:rPr lang="en-US" dirty="0"/>
              <a:t>, </a:t>
            </a:r>
            <a:r>
              <a:rPr lang="en-US" dirty="0" err="1"/>
              <a:t>Urheberrechten</a:t>
            </a:r>
            <a:r>
              <a:rPr lang="en-US" dirty="0"/>
              <a:t> und </a:t>
            </a:r>
            <a:r>
              <a:rPr lang="en-US" dirty="0" err="1"/>
              <a:t>Patenten</a:t>
            </a:r>
            <a:r>
              <a:rPr lang="en-US" dirty="0"/>
              <a:t>. In </a:t>
            </a:r>
            <a:r>
              <a:rPr lang="en-US" dirty="0" err="1"/>
              <a:t>einigen</a:t>
            </a:r>
            <a:r>
              <a:rPr lang="en-US" dirty="0"/>
              <a:t> </a:t>
            </a:r>
            <a:r>
              <a:rPr lang="en-US" dirty="0" err="1"/>
              <a:t>Fällen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der Schutz </a:t>
            </a:r>
            <a:r>
              <a:rPr lang="en-US" dirty="0" err="1"/>
              <a:t>deines</a:t>
            </a:r>
            <a:r>
              <a:rPr lang="en-US" dirty="0"/>
              <a:t> </a:t>
            </a:r>
            <a:r>
              <a:rPr lang="en-US" dirty="0" err="1"/>
              <a:t>geistigen</a:t>
            </a:r>
            <a:r>
              <a:rPr lang="en-US" dirty="0"/>
              <a:t> </a:t>
            </a:r>
            <a:r>
              <a:rPr lang="en-US" dirty="0" err="1"/>
              <a:t>Eigentums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kostspielig</a:t>
            </a:r>
            <a:r>
              <a:rPr lang="en-US" dirty="0"/>
              <a:t> sein (z. B. </a:t>
            </a:r>
            <a:r>
              <a:rPr lang="en-US" dirty="0" err="1"/>
              <a:t>Patentanmeldungen</a:t>
            </a:r>
            <a:r>
              <a:rPr lang="en-US" dirty="0"/>
              <a:t>).  </a:t>
            </a:r>
            <a:r>
              <a:rPr lang="en-US" dirty="0" err="1"/>
              <a:t>Berücksichtige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in </a:t>
            </a:r>
            <a:r>
              <a:rPr lang="en-US" dirty="0" err="1"/>
              <a:t>deinem</a:t>
            </a:r>
            <a:r>
              <a:rPr lang="en-US" dirty="0"/>
              <a:t> </a:t>
            </a:r>
            <a:r>
              <a:rPr lang="en-US" dirty="0" err="1"/>
              <a:t>Finanzplan</a:t>
            </a:r>
            <a:r>
              <a:rPr lang="en-US" dirty="0"/>
              <a:t> in Modul 6.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oogle Shape;483;p39">
            <a:extLst>
              <a:ext uri="{FF2B5EF4-FFF2-40B4-BE49-F238E27FC236}">
                <a16:creationId xmlns:a16="http://schemas.microsoft.com/office/drawing/2014/main" id="{E72E6566-E709-4DE0-BD04-095FEB6D0409}"/>
              </a:ext>
            </a:extLst>
          </p:cNvPr>
          <p:cNvGrpSpPr/>
          <p:nvPr/>
        </p:nvGrpSpPr>
        <p:grpSpPr>
          <a:xfrm>
            <a:off x="349687" y="1004023"/>
            <a:ext cx="652225" cy="795357"/>
            <a:chOff x="596350" y="929175"/>
            <a:chExt cx="407950" cy="497475"/>
          </a:xfrm>
        </p:grpSpPr>
        <p:sp>
          <p:nvSpPr>
            <p:cNvPr id="5" name="Google Shape;484;p39">
              <a:extLst>
                <a:ext uri="{FF2B5EF4-FFF2-40B4-BE49-F238E27FC236}">
                  <a16:creationId xmlns:a16="http://schemas.microsoft.com/office/drawing/2014/main" id="{932D8B92-2C2E-487B-8F47-A96E63F5E6D3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5;p39">
              <a:extLst>
                <a:ext uri="{FF2B5EF4-FFF2-40B4-BE49-F238E27FC236}">
                  <a16:creationId xmlns:a16="http://schemas.microsoft.com/office/drawing/2014/main" id="{D7B37552-EF2F-4C04-A280-EC4FE25B2A79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6;p39">
              <a:extLst>
                <a:ext uri="{FF2B5EF4-FFF2-40B4-BE49-F238E27FC236}">
                  <a16:creationId xmlns:a16="http://schemas.microsoft.com/office/drawing/2014/main" id="{30D943C9-60DB-4643-8DED-DAEB730E2A96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7;p39">
              <a:extLst>
                <a:ext uri="{FF2B5EF4-FFF2-40B4-BE49-F238E27FC236}">
                  <a16:creationId xmlns:a16="http://schemas.microsoft.com/office/drawing/2014/main" id="{46E9DEA5-4F45-4D3B-AA23-A629092BF6B4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8;p39">
              <a:extLst>
                <a:ext uri="{FF2B5EF4-FFF2-40B4-BE49-F238E27FC236}">
                  <a16:creationId xmlns:a16="http://schemas.microsoft.com/office/drawing/2014/main" id="{AAC69D7A-A52C-425A-9677-40EA52523B61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9;p39">
              <a:extLst>
                <a:ext uri="{FF2B5EF4-FFF2-40B4-BE49-F238E27FC236}">
                  <a16:creationId xmlns:a16="http://schemas.microsoft.com/office/drawing/2014/main" id="{12C29704-A6A6-4563-89C1-83C45D09D483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0;p39">
              <a:extLst>
                <a:ext uri="{FF2B5EF4-FFF2-40B4-BE49-F238E27FC236}">
                  <a16:creationId xmlns:a16="http://schemas.microsoft.com/office/drawing/2014/main" id="{3C2761EC-B878-4235-85B2-FA80D6054545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2925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F3B25-5305-4774-9FA3-AC7EFDAF1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859" y="2085972"/>
            <a:ext cx="11700281" cy="324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Lizenzen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Einige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Gewerbe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benötigen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Genehmigungen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Lizenzen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z. 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Straßenhandel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Abfallwirtschaft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Lebensmittel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Kosmetiksektor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tätig</a:t>
            </a:r>
            <a:r>
              <a:rPr lang="en-US" dirty="0">
                <a:solidFill>
                  <a:srgbClr val="003841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03841"/>
                </a:solidFill>
                <a:latin typeface="Calibri" panose="020F0502020204030204"/>
              </a:rPr>
              <a:t>bist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gibt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spezielle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Aufsichtsbehörden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3841"/>
                </a:solidFill>
                <a:latin typeface="Calibri" panose="020F0502020204030204"/>
              </a:rPr>
              <a:t>du 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registrieren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Standards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einhalten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Gesundheit und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Sicherheit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3841"/>
                </a:solidFill>
                <a:latin typeface="Calibri" panose="020F0502020204030204"/>
              </a:rPr>
              <a:t>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Dienstleistung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anbietest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z. 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Friseurleistung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Gartenarbeit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rgbClr val="003841"/>
                </a:solidFill>
                <a:latin typeface="Calibri" panose="020F0502020204030204"/>
              </a:rPr>
              <a:t>bist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3841"/>
                </a:solidFill>
                <a:latin typeface="Calibri" panose="020F0502020204030204"/>
              </a:rPr>
              <a:t>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dafür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verantwortlich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3841"/>
                </a:solidFill>
                <a:latin typeface="Calibri" panose="020F0502020204030204"/>
              </a:rPr>
              <a:t>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Gesetze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Sicherheit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Arbeitsplatz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einhältst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Skizziere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notwendigen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Arbeitsplatzinspektionen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Standards.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können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drastisch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auf </a:t>
            </a:r>
            <a:r>
              <a:rPr lang="en-US" dirty="0" err="1">
                <a:solidFill>
                  <a:srgbClr val="003841"/>
                </a:solidFill>
                <a:latin typeface="Calibri" panose="020F0502020204030204"/>
              </a:rPr>
              <a:t>deine</a:t>
            </a:r>
            <a:r>
              <a:rPr lang="en-US" dirty="0">
                <a:solidFill>
                  <a:srgbClr val="003841"/>
                </a:solidFill>
                <a:latin typeface="Calibri" panose="020F0502020204030204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Pläne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verbundenen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auswirken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Zu den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Umweltvorschriften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gehören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ordnungsgemäße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Nachweisführung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Abfälle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Abfall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Umweltuntersuchungen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Standortes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Arbeitsgesetze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C6E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Entwickle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Einhaltung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Arbeitsgesetze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grpSp>
        <p:nvGrpSpPr>
          <p:cNvPr id="4" name="Google Shape;483;p39">
            <a:extLst>
              <a:ext uri="{FF2B5EF4-FFF2-40B4-BE49-F238E27FC236}">
                <a16:creationId xmlns:a16="http://schemas.microsoft.com/office/drawing/2014/main" id="{B36598A7-C799-4203-85DE-926818A05758}"/>
              </a:ext>
            </a:extLst>
          </p:cNvPr>
          <p:cNvGrpSpPr/>
          <p:nvPr/>
        </p:nvGrpSpPr>
        <p:grpSpPr>
          <a:xfrm>
            <a:off x="349687" y="1004023"/>
            <a:ext cx="652225" cy="795357"/>
            <a:chOff x="596350" y="929175"/>
            <a:chExt cx="407950" cy="497475"/>
          </a:xfrm>
        </p:grpSpPr>
        <p:sp>
          <p:nvSpPr>
            <p:cNvPr id="5" name="Google Shape;484;p39">
              <a:extLst>
                <a:ext uri="{FF2B5EF4-FFF2-40B4-BE49-F238E27FC236}">
                  <a16:creationId xmlns:a16="http://schemas.microsoft.com/office/drawing/2014/main" id="{58DCD2DD-08FA-40DC-A4BF-3C109AD90316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5;p39">
              <a:extLst>
                <a:ext uri="{FF2B5EF4-FFF2-40B4-BE49-F238E27FC236}">
                  <a16:creationId xmlns:a16="http://schemas.microsoft.com/office/drawing/2014/main" id="{24628D0D-69A4-40EC-B0C5-011B1465D723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86;p39">
              <a:extLst>
                <a:ext uri="{FF2B5EF4-FFF2-40B4-BE49-F238E27FC236}">
                  <a16:creationId xmlns:a16="http://schemas.microsoft.com/office/drawing/2014/main" id="{1B8112BC-3187-4F36-9BCE-C1B162C20692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7;p39">
              <a:extLst>
                <a:ext uri="{FF2B5EF4-FFF2-40B4-BE49-F238E27FC236}">
                  <a16:creationId xmlns:a16="http://schemas.microsoft.com/office/drawing/2014/main" id="{29AFEE0D-9CA6-4C80-9828-D91CBBED84E5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8;p39">
              <a:extLst>
                <a:ext uri="{FF2B5EF4-FFF2-40B4-BE49-F238E27FC236}">
                  <a16:creationId xmlns:a16="http://schemas.microsoft.com/office/drawing/2014/main" id="{DDC0D31A-91AC-4690-8B0F-FA51C54FF8F7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9;p39">
              <a:extLst>
                <a:ext uri="{FF2B5EF4-FFF2-40B4-BE49-F238E27FC236}">
                  <a16:creationId xmlns:a16="http://schemas.microsoft.com/office/drawing/2014/main" id="{21987805-6EF8-4CC7-AA6D-A0DBEDFBCBEB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0;p39">
              <a:extLst>
                <a:ext uri="{FF2B5EF4-FFF2-40B4-BE49-F238E27FC236}">
                  <a16:creationId xmlns:a16="http://schemas.microsoft.com/office/drawing/2014/main" id="{19F4FDC8-14F4-458F-9A9E-E8611ACC2071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3A194A5-40CC-4939-946B-CA494D25B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36" y="857247"/>
            <a:ext cx="8570964" cy="1339080"/>
          </a:xfrm>
        </p:spPr>
        <p:txBody>
          <a:bodyPr>
            <a:normAutofit/>
          </a:bodyPr>
          <a:lstStyle/>
          <a:p>
            <a:r>
              <a:rPr lang="en-US" sz="3200" dirty="0"/>
              <a:t>GEWAPPNET UND VORBEREITET SEIN - VORSCHRIFTEN</a:t>
            </a:r>
          </a:p>
        </p:txBody>
      </p:sp>
    </p:spTree>
    <p:extLst>
      <p:ext uri="{BB962C8B-B14F-4D97-AF65-F5344CB8AC3E}">
        <p14:creationId xmlns:p14="http://schemas.microsoft.com/office/powerpoint/2010/main" val="793127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81837" y="0"/>
            <a:ext cx="1422400" cy="4057650"/>
          </a:xfrm>
          <a:prstGeom prst="rect">
            <a:avLst/>
          </a:prstGeom>
          <a:solidFill>
            <a:srgbClr val="F26B2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D0CEF-5480-594B-842F-6C552AA6D594}"/>
              </a:ext>
            </a:extLst>
          </p:cNvPr>
          <p:cNvGrpSpPr/>
          <p:nvPr/>
        </p:nvGrpSpPr>
        <p:grpSpPr>
          <a:xfrm>
            <a:off x="6466465" y="821724"/>
            <a:ext cx="5317704" cy="4677840"/>
            <a:chOff x="2639536" y="4480401"/>
            <a:chExt cx="2257853" cy="1986172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F0BA1E2C-0887-E14E-BC6F-BECA63D9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9536" y="4480401"/>
              <a:ext cx="2257853" cy="1986172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FA71FD6B-88CB-214D-9FA8-B0E4BB906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704" y="5678830"/>
              <a:ext cx="204316" cy="222826"/>
            </a:xfrm>
            <a:prstGeom prst="rect">
              <a:avLst/>
            </a:prstGeom>
          </p:spPr>
        </p:pic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6F5332F-E01D-124A-B55F-F58065F8972E}"/>
              </a:ext>
            </a:extLst>
          </p:cNvPr>
          <p:cNvSpPr txBox="1">
            <a:spLocks/>
          </p:cNvSpPr>
          <p:nvPr/>
        </p:nvSpPr>
        <p:spPr>
          <a:xfrm>
            <a:off x="7217192" y="1859279"/>
            <a:ext cx="4060089" cy="178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rgbClr val="142D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nächstes</a:t>
            </a:r>
            <a:r>
              <a:rPr lang="en-US" sz="2600" dirty="0"/>
              <a:t>… Schritt 4 </a:t>
            </a:r>
          </a:p>
          <a:p>
            <a:pPr algn="ctr"/>
            <a:r>
              <a:rPr lang="en-US" sz="2600" b="1" dirty="0" err="1"/>
              <a:t>Finanzen</a:t>
            </a:r>
            <a:r>
              <a:rPr lang="en-US" sz="2600" b="1" dirty="0"/>
              <a:t> und </a:t>
            </a:r>
            <a:r>
              <a:rPr lang="en-US" sz="2600" b="1" dirty="0" err="1"/>
              <a:t>Finanzierung</a:t>
            </a:r>
            <a:r>
              <a:rPr lang="en-US" sz="2600" b="1" dirty="0"/>
              <a:t> </a:t>
            </a:r>
            <a:r>
              <a:rPr lang="en-US" sz="2600" b="1" dirty="0" err="1"/>
              <a:t>deines</a:t>
            </a:r>
            <a:r>
              <a:rPr lang="en-US" sz="2600" b="1" dirty="0"/>
              <a:t> Start-Ups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0241241-019C-4FBB-9499-B48DFE6620E4}"/>
              </a:ext>
            </a:extLst>
          </p:cNvPr>
          <p:cNvSpPr txBox="1"/>
          <p:nvPr/>
        </p:nvSpPr>
        <p:spPr>
          <a:xfrm>
            <a:off x="331926" y="2863113"/>
            <a:ext cx="57610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Hat es dir gefallen, mehr über </a:t>
            </a:r>
            <a:r>
              <a:rPr lang="de-DE" sz="2800"/>
              <a:t>Schritt 3 </a:t>
            </a:r>
            <a:r>
              <a:rPr lang="de-DE" sz="2800" dirty="0"/>
              <a:t>zu erfahren?</a:t>
            </a:r>
          </a:p>
          <a:p>
            <a:endParaRPr lang="en-GB" sz="2800" dirty="0"/>
          </a:p>
          <a:p>
            <a:r>
              <a:rPr lang="en-GB" sz="2400" dirty="0" err="1"/>
              <a:t>Diskutiere</a:t>
            </a:r>
            <a:r>
              <a:rPr lang="en-GB" sz="2400" dirty="0"/>
              <a:t> </a:t>
            </a:r>
            <a:r>
              <a:rPr lang="en-GB" sz="2400" dirty="0" err="1"/>
              <a:t>mit</a:t>
            </a:r>
            <a:r>
              <a:rPr lang="en-GB" sz="2400" dirty="0"/>
              <a:t> Gleichgesinnten in unserer </a:t>
            </a:r>
            <a:r>
              <a:rPr lang="en-GB" sz="2400" dirty="0">
                <a:hlinkClick r:id="rId4"/>
              </a:rPr>
              <a:t>geschlossenen EMINENT Facebook-Gruppe </a:t>
            </a:r>
            <a:r>
              <a:rPr lang="en-GB" sz="2400" dirty="0"/>
              <a:t>!</a:t>
            </a:r>
          </a:p>
          <a:p>
            <a:r>
              <a:rPr lang="en-GB" sz="2400" dirty="0"/>
              <a:t>Sie </a:t>
            </a:r>
            <a:r>
              <a:rPr lang="en-GB" sz="2400" dirty="0" err="1"/>
              <a:t>dient</a:t>
            </a:r>
            <a:r>
              <a:rPr lang="en-GB" sz="2400" dirty="0"/>
              <a:t> </a:t>
            </a:r>
            <a:r>
              <a:rPr lang="en-GB" sz="2400" dirty="0" err="1"/>
              <a:t>als</a:t>
            </a:r>
            <a:r>
              <a:rPr lang="en-GB" sz="2400" dirty="0"/>
              <a:t> sicherer Ort, um </a:t>
            </a:r>
            <a:r>
              <a:rPr lang="en-GB" sz="2400" dirty="0" err="1"/>
              <a:t>sich</a:t>
            </a:r>
            <a:r>
              <a:rPr lang="en-GB" sz="2400" dirty="0"/>
              <a:t> </a:t>
            </a:r>
            <a:r>
              <a:rPr lang="en-GB" sz="2400" dirty="0" err="1"/>
              <a:t>über</a:t>
            </a:r>
            <a:r>
              <a:rPr lang="en-GB" sz="2400" dirty="0"/>
              <a:t> </a:t>
            </a:r>
            <a:r>
              <a:rPr lang="en-GB" sz="2400" dirty="0" err="1"/>
              <a:t>deine</a:t>
            </a:r>
            <a:r>
              <a:rPr lang="en-GB" sz="2400" dirty="0"/>
              <a:t> Chancen und Herausforderungen, </a:t>
            </a:r>
            <a:r>
              <a:rPr lang="en-GB" sz="2400" dirty="0" err="1"/>
              <a:t>Freuden</a:t>
            </a:r>
            <a:r>
              <a:rPr lang="en-GB" sz="2400" dirty="0"/>
              <a:t> und </a:t>
            </a:r>
            <a:r>
              <a:rPr lang="en-GB" sz="2400" dirty="0" err="1"/>
              <a:t>Bedenken</a:t>
            </a:r>
            <a:r>
              <a:rPr lang="en-GB" sz="2400" dirty="0"/>
              <a:t> </a:t>
            </a:r>
            <a:r>
              <a:rPr lang="en-GB" sz="2400" dirty="0" err="1"/>
              <a:t>auszutauschen</a:t>
            </a:r>
            <a:r>
              <a:rPr lang="en-GB" sz="2400" dirty="0"/>
              <a:t>.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3189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A65C1-67B3-4BE6-84EE-19783D291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756" y="359295"/>
            <a:ext cx="8570964" cy="1063105"/>
          </a:xfrm>
        </p:spPr>
        <p:txBody>
          <a:bodyPr>
            <a:normAutofit fontScale="92500" lnSpcReduction="10000"/>
          </a:bodyPr>
          <a:lstStyle/>
          <a:p>
            <a:r>
              <a:rPr lang="en-US" sz="3500"/>
              <a:t>PRODUKTE HERSTELLEN - </a:t>
            </a:r>
            <a:r>
              <a:rPr lang="en-US" sz="3500">
                <a:solidFill>
                  <a:schemeClr val="bg1"/>
                </a:solidFill>
                <a:highlight>
                  <a:srgbClr val="F26B27"/>
                </a:highlight>
              </a:rPr>
              <a:t>ein Beispiel</a:t>
            </a:r>
          </a:p>
          <a:p>
            <a:r>
              <a:rPr lang="en-GB" sz="35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www.soyou.ie </a:t>
            </a:r>
            <a:endParaRPr lang="en-US" sz="3500"/>
          </a:p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3047D-7CC9-4F3C-9770-92931989B1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7756" y="1565421"/>
            <a:ext cx="7975104" cy="3001108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1E494F"/>
                </a:solidFill>
                <a:effectLst/>
              </a:rPr>
              <a:t>'</a:t>
            </a:r>
            <a:r>
              <a:rPr lang="en-GB" b="1" i="0" dirty="0" err="1">
                <a:solidFill>
                  <a:srgbClr val="1E494F"/>
                </a:solidFill>
                <a:effectLst/>
              </a:rPr>
              <a:t>Sprachbarriere</a:t>
            </a:r>
            <a:r>
              <a:rPr lang="en-GB" b="1" i="0" dirty="0">
                <a:solidFill>
                  <a:srgbClr val="1E494F"/>
                </a:solidFill>
                <a:effectLst/>
              </a:rPr>
              <a:t>'</a:t>
            </a:r>
          </a:p>
          <a:p>
            <a:pPr algn="l"/>
            <a:r>
              <a:rPr lang="en-GB" b="0" i="0" dirty="0">
                <a:solidFill>
                  <a:srgbClr val="1E494F"/>
                </a:solidFill>
                <a:effectLst/>
              </a:rPr>
              <a:t>"Es war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nicht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sehr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einfach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denn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die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Sprachbarriere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ist die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erste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Schwierigkeit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",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sagt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Frau Rodrigues. "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Wir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müssen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nach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Wörtern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suchen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b="0" i="0" dirty="0">
                <a:solidFill>
                  <a:srgbClr val="1E494F"/>
                </a:solidFill>
                <a:effectLst/>
              </a:rPr>
              <a:t>und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kennen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nicht</a:t>
            </a:r>
            <a:r>
              <a:rPr lang="en-GB" dirty="0">
                <a:solidFill>
                  <a:srgbClr val="1E494F"/>
                </a:solidFill>
              </a:rPr>
              <a:t> die </a:t>
            </a:r>
            <a:r>
              <a:rPr lang="en-GB" dirty="0" err="1">
                <a:solidFill>
                  <a:srgbClr val="1E494F"/>
                </a:solidFill>
              </a:rPr>
              <a:t>richtigen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Begriffe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für</a:t>
            </a:r>
            <a:r>
              <a:rPr lang="en-GB" dirty="0">
                <a:solidFill>
                  <a:srgbClr val="1E494F"/>
                </a:solidFill>
              </a:rPr>
              <a:t> </a:t>
            </a:r>
            <a:r>
              <a:rPr lang="en-GB" dirty="0" err="1">
                <a:solidFill>
                  <a:srgbClr val="1E494F"/>
                </a:solidFill>
              </a:rPr>
              <a:t>alles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."</a:t>
            </a:r>
          </a:p>
          <a:p>
            <a:pPr algn="l"/>
            <a:r>
              <a:rPr lang="en-GB" dirty="0">
                <a:solidFill>
                  <a:srgbClr val="1E494F"/>
                </a:solidFill>
              </a:rPr>
              <a:t>Ana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stößt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immer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noch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auf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Hindernisse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wie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zum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Beispiel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als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sie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einen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10.000-Euro-Kredit für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Materialien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beantragte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 "Ich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habe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es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einmal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versucht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aber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er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wurde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nicht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genehmigt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und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dann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habe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ich es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nie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wieder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versucht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". </a:t>
            </a:r>
          </a:p>
          <a:p>
            <a:pPr algn="l"/>
            <a:r>
              <a:rPr lang="en-GB" b="0" i="0" dirty="0">
                <a:solidFill>
                  <a:srgbClr val="1E494F"/>
                </a:solidFill>
                <a:effectLst/>
              </a:rPr>
              <a:t>Sie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hofft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eines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Tages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ihre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eigenen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Räumlichkeiten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zu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haben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, in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denen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sie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sowohl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arbeiten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als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auch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ihre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Produkte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ausstellen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kann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</a:t>
            </a:r>
          </a:p>
          <a:p>
            <a:pPr algn="l"/>
            <a:r>
              <a:rPr lang="en-GB" b="0" i="0" dirty="0">
                <a:solidFill>
                  <a:srgbClr val="1E494F"/>
                </a:solidFill>
                <a:effectLst/>
              </a:rPr>
              <a:t>"Ich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würde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gerne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einen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kleinen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Laden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haben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 Das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wäre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mein</a:t>
            </a:r>
            <a:r>
              <a:rPr lang="en-GB" b="0" i="0" dirty="0">
                <a:solidFill>
                  <a:srgbClr val="1E494F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1E494F"/>
                </a:solidFill>
                <a:effectLst/>
              </a:rPr>
              <a:t>Traum</a:t>
            </a:r>
            <a:r>
              <a:rPr lang="en-GB" b="0" i="0" dirty="0">
                <a:solidFill>
                  <a:srgbClr val="1E494F"/>
                </a:solidFill>
                <a:effectLst/>
              </a:rPr>
              <a:t>."</a:t>
            </a:r>
          </a:p>
          <a:p>
            <a:pPr algn="l"/>
            <a:endParaRPr lang="en-GB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n-GB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871204-57BA-415C-BB42-E23BE60E52C2}"/>
              </a:ext>
            </a:extLst>
          </p:cNvPr>
          <p:cNvGrpSpPr/>
          <p:nvPr/>
        </p:nvGrpSpPr>
        <p:grpSpPr>
          <a:xfrm>
            <a:off x="9482860" y="2893377"/>
            <a:ext cx="2201139" cy="1764592"/>
            <a:chOff x="4534941" y="638925"/>
            <a:chExt cx="1499470" cy="1254125"/>
          </a:xfrm>
        </p:grpSpPr>
        <p:pic>
          <p:nvPicPr>
            <p:cNvPr id="5" name="Picture 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3A14DC8-5DC5-4705-82B0-76983EE6A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8037" y="638925"/>
              <a:ext cx="1456374" cy="1254125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B7409EB2-E097-4DF6-8778-29984CF2A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4941" y="1045995"/>
              <a:ext cx="194895" cy="212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59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99160" y="311355"/>
            <a:ext cx="9649486" cy="697353"/>
          </a:xfrm>
        </p:spPr>
        <p:txBody>
          <a:bodyPr>
            <a:normAutofit/>
          </a:bodyPr>
          <a:lstStyle/>
          <a:p>
            <a:r>
              <a:rPr lang="en-US" sz="3200" dirty="0"/>
              <a:t>DIENSTLEISTUNGEN WENN DAS BUDGET KNAPP IST</a:t>
            </a:r>
          </a:p>
          <a:p>
            <a:endParaRPr lang="en-US" sz="3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542286" y="1008708"/>
            <a:ext cx="9319679" cy="1228628"/>
          </a:xfrm>
        </p:spPr>
        <p:txBody>
          <a:bodyPr/>
          <a:lstStyle/>
          <a:p>
            <a:r>
              <a:rPr lang="en-US" dirty="0" err="1">
                <a:solidFill>
                  <a:srgbClr val="1E494F"/>
                </a:solidFill>
              </a:rPr>
              <a:t>Einer</a:t>
            </a:r>
            <a:r>
              <a:rPr lang="en-US" dirty="0">
                <a:solidFill>
                  <a:srgbClr val="1E494F"/>
                </a:solidFill>
              </a:rPr>
              <a:t> der </a:t>
            </a:r>
            <a:r>
              <a:rPr lang="en-US" dirty="0" err="1">
                <a:solidFill>
                  <a:srgbClr val="1E494F"/>
                </a:solidFill>
              </a:rPr>
              <a:t>wichtigsten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Aspekte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für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Unternehmen</a:t>
            </a:r>
            <a:r>
              <a:rPr lang="en-US" dirty="0">
                <a:solidFill>
                  <a:srgbClr val="1E494F"/>
                </a:solidFill>
              </a:rPr>
              <a:t>, das </a:t>
            </a:r>
            <a:r>
              <a:rPr lang="en-US" dirty="0" err="1">
                <a:solidFill>
                  <a:srgbClr val="1E494F"/>
                </a:solidFill>
              </a:rPr>
              <a:t>mit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wenig</a:t>
            </a:r>
            <a:r>
              <a:rPr lang="en-US" dirty="0">
                <a:solidFill>
                  <a:srgbClr val="1E494F"/>
                </a:solidFill>
              </a:rPr>
              <a:t> Geld </a:t>
            </a:r>
            <a:r>
              <a:rPr lang="en-US" dirty="0" err="1">
                <a:solidFill>
                  <a:srgbClr val="1E494F"/>
                </a:solidFill>
              </a:rPr>
              <a:t>auskommen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soll</a:t>
            </a:r>
            <a:r>
              <a:rPr lang="en-US" dirty="0">
                <a:solidFill>
                  <a:srgbClr val="1E494F"/>
                </a:solidFill>
              </a:rPr>
              <a:t>, ist die </a:t>
            </a:r>
            <a:r>
              <a:rPr lang="en-US" dirty="0" err="1">
                <a:solidFill>
                  <a:srgbClr val="1E494F"/>
                </a:solidFill>
              </a:rPr>
              <a:t>große</a:t>
            </a:r>
            <a:r>
              <a:rPr lang="en-US" dirty="0">
                <a:solidFill>
                  <a:srgbClr val="1E494F"/>
                </a:solidFill>
              </a:rPr>
              <a:t> Idee </a:t>
            </a:r>
            <a:r>
              <a:rPr lang="en-US" dirty="0" err="1">
                <a:solidFill>
                  <a:srgbClr val="1E494F"/>
                </a:solidFill>
              </a:rPr>
              <a:t>dahinter</a:t>
            </a:r>
            <a:r>
              <a:rPr lang="en-US" dirty="0">
                <a:solidFill>
                  <a:srgbClr val="1E494F"/>
                </a:solidFill>
              </a:rPr>
              <a:t>. Die </a:t>
            </a:r>
            <a:r>
              <a:rPr lang="en-US" dirty="0" err="1">
                <a:solidFill>
                  <a:srgbClr val="1E494F"/>
                </a:solidFill>
              </a:rPr>
              <a:t>meisten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Dienstleistungsunternehmen</a:t>
            </a:r>
            <a:r>
              <a:rPr lang="en-US" dirty="0">
                <a:solidFill>
                  <a:srgbClr val="1E494F"/>
                </a:solidFill>
              </a:rPr>
              <a:t> sind </a:t>
            </a:r>
            <a:r>
              <a:rPr lang="en-US" dirty="0" err="1">
                <a:solidFill>
                  <a:srgbClr val="1E494F"/>
                </a:solidFill>
              </a:rPr>
              <a:t>kostengünstiger</a:t>
            </a:r>
            <a:r>
              <a:rPr lang="en-US" dirty="0">
                <a:solidFill>
                  <a:srgbClr val="1E494F"/>
                </a:solidFill>
              </a:rPr>
              <a:t> in der </a:t>
            </a:r>
            <a:r>
              <a:rPr lang="en-US" dirty="0" err="1">
                <a:solidFill>
                  <a:srgbClr val="1E494F"/>
                </a:solidFill>
              </a:rPr>
              <a:t>Gründung</a:t>
            </a:r>
            <a:r>
              <a:rPr lang="en-US" dirty="0">
                <a:solidFill>
                  <a:srgbClr val="1E494F"/>
                </a:solidFill>
              </a:rPr>
              <a:t>/ dem Aufbau. </a:t>
            </a:r>
          </a:p>
          <a:p>
            <a:r>
              <a:rPr lang="en-US" dirty="0" err="1">
                <a:solidFill>
                  <a:srgbClr val="1E494F"/>
                </a:solidFill>
              </a:rPr>
              <a:t>Einige</a:t>
            </a:r>
            <a:r>
              <a:rPr lang="en-US" dirty="0">
                <a:solidFill>
                  <a:srgbClr val="1E494F"/>
                </a:solidFill>
              </a:rPr>
              <a:t> der </a:t>
            </a:r>
            <a:r>
              <a:rPr lang="en-US" dirty="0" err="1">
                <a:solidFill>
                  <a:srgbClr val="1E494F"/>
                </a:solidFill>
              </a:rPr>
              <a:t>besten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Unternehmen</a:t>
            </a:r>
            <a:r>
              <a:rPr lang="en-US" dirty="0">
                <a:solidFill>
                  <a:srgbClr val="1E494F"/>
                </a:solidFill>
              </a:rPr>
              <a:t>, die du </a:t>
            </a:r>
            <a:r>
              <a:rPr lang="en-US" dirty="0" err="1">
                <a:solidFill>
                  <a:srgbClr val="1E494F"/>
                </a:solidFill>
              </a:rPr>
              <a:t>mit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keinem</a:t>
            </a:r>
            <a:r>
              <a:rPr lang="en-US" dirty="0">
                <a:solidFill>
                  <a:srgbClr val="1E494F"/>
                </a:solidFill>
              </a:rPr>
              <a:t>/</a:t>
            </a:r>
            <a:r>
              <a:rPr lang="en-US" dirty="0" err="1">
                <a:solidFill>
                  <a:srgbClr val="1E494F"/>
                </a:solidFill>
              </a:rPr>
              <a:t>wenig</a:t>
            </a:r>
            <a:r>
              <a:rPr lang="en-US" dirty="0">
                <a:solidFill>
                  <a:srgbClr val="1E494F"/>
                </a:solidFill>
              </a:rPr>
              <a:t> Geld </a:t>
            </a:r>
            <a:r>
              <a:rPr lang="en-US" dirty="0" err="1">
                <a:solidFill>
                  <a:srgbClr val="1E494F"/>
                </a:solidFill>
              </a:rPr>
              <a:t>starten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kannst</a:t>
            </a:r>
            <a:r>
              <a:rPr lang="en-US" dirty="0">
                <a:solidFill>
                  <a:srgbClr val="1E494F"/>
                </a:solidFill>
              </a:rPr>
              <a:t>, sind </a:t>
            </a:r>
            <a:r>
              <a:rPr lang="en-US" dirty="0" err="1">
                <a:solidFill>
                  <a:srgbClr val="1E494F"/>
                </a:solidFill>
              </a:rPr>
              <a:t>Dienstleistungsunternehmen</a:t>
            </a:r>
            <a:r>
              <a:rPr lang="en-US" dirty="0">
                <a:solidFill>
                  <a:srgbClr val="1E494F"/>
                </a:solidFill>
              </a:rPr>
              <a:t>. </a:t>
            </a:r>
            <a:r>
              <a:rPr lang="en-US" dirty="0" err="1">
                <a:solidFill>
                  <a:srgbClr val="1E494F"/>
                </a:solidFill>
              </a:rPr>
              <a:t>Selbst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wenn</a:t>
            </a:r>
            <a:r>
              <a:rPr lang="en-US" dirty="0">
                <a:solidFill>
                  <a:srgbClr val="1E494F"/>
                </a:solidFill>
              </a:rPr>
              <a:t> du </a:t>
            </a:r>
            <a:r>
              <a:rPr lang="en-US" dirty="0" err="1">
                <a:solidFill>
                  <a:srgbClr val="1E494F"/>
                </a:solidFill>
              </a:rPr>
              <a:t>letztendlich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Produktgeschäft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anstrebst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kann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dir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eigenes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Dienstleistungsgeschäft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dabei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helfen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dorthin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zu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gelangen</a:t>
            </a:r>
            <a:r>
              <a:rPr lang="en-US" dirty="0">
                <a:solidFill>
                  <a:srgbClr val="1E494F"/>
                </a:solidFill>
              </a:rPr>
              <a:t>.    </a:t>
            </a:r>
          </a:p>
          <a:p>
            <a:r>
              <a:rPr lang="bs-Latn-BA" dirty="0" err="1">
                <a:solidFill>
                  <a:srgbClr val="F26B27"/>
                </a:solidFill>
              </a:rPr>
              <a:t>Beispiel</a:t>
            </a:r>
            <a:r>
              <a:rPr lang="bs-Latn-BA" dirty="0">
                <a:solidFill>
                  <a:srgbClr val="F26B27"/>
                </a:solidFill>
              </a:rPr>
              <a:t> </a:t>
            </a:r>
            <a:r>
              <a:rPr lang="bs-Latn-BA" dirty="0" err="1">
                <a:solidFill>
                  <a:srgbClr val="F26B27"/>
                </a:solidFill>
              </a:rPr>
              <a:t>für</a:t>
            </a:r>
            <a:r>
              <a:rPr lang="bs-Latn-BA" dirty="0">
                <a:solidFill>
                  <a:srgbClr val="F26B27"/>
                </a:solidFill>
              </a:rPr>
              <a:t> </a:t>
            </a:r>
            <a:r>
              <a:rPr lang="bs-Latn-BA" dirty="0" err="1">
                <a:solidFill>
                  <a:srgbClr val="F26B27"/>
                </a:solidFill>
              </a:rPr>
              <a:t>ein</a:t>
            </a:r>
            <a:r>
              <a:rPr lang="bs-Latn-BA" dirty="0">
                <a:solidFill>
                  <a:srgbClr val="F26B27"/>
                </a:solidFill>
              </a:rPr>
              <a:t> </a:t>
            </a:r>
            <a:r>
              <a:rPr lang="bs-Latn-BA" dirty="0" err="1">
                <a:solidFill>
                  <a:srgbClr val="F26B27"/>
                </a:solidFill>
              </a:rPr>
              <a:t>Dienstleistungsgeschäft</a:t>
            </a:r>
            <a:r>
              <a:rPr lang="bs-Latn-BA" dirty="0">
                <a:solidFill>
                  <a:srgbClr val="F26B27"/>
                </a:solidFill>
              </a:rPr>
              <a:t>:</a:t>
            </a: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dirty="0" err="1">
                <a:solidFill>
                  <a:srgbClr val="1E494F"/>
                </a:solidFill>
              </a:rPr>
              <a:t>Wenn</a:t>
            </a:r>
            <a:r>
              <a:rPr lang="en-US" dirty="0">
                <a:solidFill>
                  <a:srgbClr val="1E494F"/>
                </a:solidFill>
              </a:rPr>
              <a:t> du </a:t>
            </a:r>
            <a:r>
              <a:rPr lang="en-US" dirty="0" err="1">
                <a:solidFill>
                  <a:srgbClr val="1E494F"/>
                </a:solidFill>
              </a:rPr>
              <a:t>eine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andere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Sprache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beherrschst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bs-Latn-BA" dirty="0">
                <a:solidFill>
                  <a:srgbClr val="1E494F"/>
                </a:solidFill>
              </a:rPr>
              <a:t>– </a:t>
            </a:r>
            <a:r>
              <a:rPr lang="bs-Latn-BA" dirty="0" err="1">
                <a:solidFill>
                  <a:srgbClr val="1E494F"/>
                </a:solidFill>
              </a:rPr>
              <a:t>biete</a:t>
            </a:r>
            <a:r>
              <a:rPr lang="bs-Latn-BA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Übersetzungsdienste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bs-Latn-BA" dirty="0" err="1">
                <a:solidFill>
                  <a:srgbClr val="1E494F"/>
                </a:solidFill>
              </a:rPr>
              <a:t>an</a:t>
            </a:r>
            <a:endParaRPr lang="bs-Latn-BA" dirty="0">
              <a:solidFill>
                <a:srgbClr val="1E494F"/>
              </a:solidFill>
            </a:endParaRP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dirty="0" err="1">
                <a:solidFill>
                  <a:srgbClr val="1E494F"/>
                </a:solidFill>
              </a:rPr>
              <a:t>Wenn</a:t>
            </a:r>
            <a:r>
              <a:rPr lang="en-US" dirty="0">
                <a:solidFill>
                  <a:srgbClr val="1E494F"/>
                </a:solidFill>
              </a:rPr>
              <a:t> du </a:t>
            </a:r>
            <a:r>
              <a:rPr lang="en-US" dirty="0" err="1">
                <a:solidFill>
                  <a:srgbClr val="1E494F"/>
                </a:solidFill>
              </a:rPr>
              <a:t>einen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Abschluss</a:t>
            </a:r>
            <a:r>
              <a:rPr lang="en-US" dirty="0">
                <a:solidFill>
                  <a:srgbClr val="1E494F"/>
                </a:solidFill>
              </a:rPr>
              <a:t> in </a:t>
            </a:r>
            <a:r>
              <a:rPr lang="en-US" dirty="0" err="1">
                <a:solidFill>
                  <a:srgbClr val="1E494F"/>
                </a:solidFill>
              </a:rPr>
              <a:t>Buchhaltung</a:t>
            </a:r>
            <a:r>
              <a:rPr lang="en-US" dirty="0">
                <a:solidFill>
                  <a:srgbClr val="1E494F"/>
                </a:solidFill>
              </a:rPr>
              <a:t> hast </a:t>
            </a:r>
            <a:r>
              <a:rPr lang="bs-Latn-BA" dirty="0">
                <a:solidFill>
                  <a:srgbClr val="1E494F"/>
                </a:solidFill>
              </a:rPr>
              <a:t>- </a:t>
            </a:r>
            <a:r>
              <a:rPr lang="en-US" dirty="0" err="1">
                <a:solidFill>
                  <a:srgbClr val="1E494F"/>
                </a:solidFill>
              </a:rPr>
              <a:t>biete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Buchhaltungsdienstleistungen</a:t>
            </a:r>
            <a:r>
              <a:rPr lang="en-US" dirty="0">
                <a:solidFill>
                  <a:srgbClr val="1E494F"/>
                </a:solidFill>
              </a:rPr>
              <a:t> an</a:t>
            </a:r>
          </a:p>
          <a:p>
            <a:pPr marL="342900" indent="-342900">
              <a:spcBef>
                <a:spcPts val="300"/>
              </a:spcBef>
              <a:buClr>
                <a:srgbClr val="D477B3"/>
              </a:buClr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dirty="0" err="1">
                <a:solidFill>
                  <a:srgbClr val="1E494F"/>
                </a:solidFill>
              </a:rPr>
              <a:t>Wenn</a:t>
            </a:r>
            <a:r>
              <a:rPr lang="en-US" dirty="0">
                <a:solidFill>
                  <a:srgbClr val="1E494F"/>
                </a:solidFill>
              </a:rPr>
              <a:t> du </a:t>
            </a:r>
            <a:r>
              <a:rPr lang="en-US" dirty="0" err="1">
                <a:solidFill>
                  <a:srgbClr val="1E494F"/>
                </a:solidFill>
              </a:rPr>
              <a:t>weißt</a:t>
            </a:r>
            <a:r>
              <a:rPr lang="en-US" dirty="0">
                <a:solidFill>
                  <a:srgbClr val="1E494F"/>
                </a:solidFill>
              </a:rPr>
              <a:t>, </a:t>
            </a:r>
            <a:r>
              <a:rPr lang="en-US" dirty="0" err="1">
                <a:solidFill>
                  <a:srgbClr val="1E494F"/>
                </a:solidFill>
              </a:rPr>
              <a:t>wie</a:t>
            </a:r>
            <a:r>
              <a:rPr lang="en-US" dirty="0">
                <a:solidFill>
                  <a:srgbClr val="1E494F"/>
                </a:solidFill>
              </a:rPr>
              <a:t> man </a:t>
            </a:r>
            <a:r>
              <a:rPr lang="en-US" dirty="0" err="1">
                <a:solidFill>
                  <a:srgbClr val="1E494F"/>
                </a:solidFill>
              </a:rPr>
              <a:t>näht</a:t>
            </a:r>
            <a:r>
              <a:rPr lang="en-US" dirty="0">
                <a:solidFill>
                  <a:srgbClr val="1E494F"/>
                </a:solidFill>
              </a:rPr>
              <a:t> </a:t>
            </a:r>
            <a:r>
              <a:rPr lang="bs-Latn-BA" dirty="0">
                <a:solidFill>
                  <a:srgbClr val="1E494F"/>
                </a:solidFill>
              </a:rPr>
              <a:t>- </a:t>
            </a:r>
            <a:r>
              <a:rPr lang="bs-Latn-BA" dirty="0" err="1">
                <a:solidFill>
                  <a:srgbClr val="1E494F"/>
                </a:solidFill>
              </a:rPr>
              <a:t>richte</a:t>
            </a:r>
            <a:r>
              <a:rPr lang="bs-Latn-BA" dirty="0">
                <a:solidFill>
                  <a:srgbClr val="1E494F"/>
                </a:solidFill>
              </a:rPr>
              <a:t> </a:t>
            </a:r>
            <a:r>
              <a:rPr lang="en-US" dirty="0" err="1">
                <a:solidFill>
                  <a:srgbClr val="1E494F"/>
                </a:solidFill>
              </a:rPr>
              <a:t>einen</a:t>
            </a:r>
            <a:r>
              <a:rPr lang="en-US" dirty="0">
                <a:solidFill>
                  <a:srgbClr val="1E494F"/>
                </a:solidFill>
              </a:rPr>
              <a:t> Mode-Upcycling-Service </a:t>
            </a:r>
            <a:r>
              <a:rPr lang="en-US" dirty="0" err="1">
                <a:solidFill>
                  <a:srgbClr val="1E494F"/>
                </a:solidFill>
              </a:rPr>
              <a:t>ein</a:t>
            </a:r>
            <a:endParaRPr lang="en-US" dirty="0">
              <a:solidFill>
                <a:srgbClr val="1E494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2745" y="2388420"/>
            <a:ext cx="1407911" cy="4469580"/>
          </a:xfrm>
          <a:prstGeom prst="rect">
            <a:avLst/>
          </a:prstGeom>
          <a:solidFill>
            <a:srgbClr val="C54A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84089" y="0"/>
            <a:ext cx="1407911" cy="5042136"/>
          </a:xfrm>
          <a:prstGeom prst="rect">
            <a:avLst/>
          </a:prstGeom>
          <a:solidFill>
            <a:srgbClr val="1EB3D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2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7911</Words>
  <Application>Microsoft Office PowerPoint</Application>
  <PresentationFormat>Breitbild</PresentationFormat>
  <Paragraphs>552</Paragraphs>
  <Slides>74</Slides>
  <Notes>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84" baseType="lpstr">
      <vt:lpstr>Arial</vt:lpstr>
      <vt:lpstr>Calibri</vt:lpstr>
      <vt:lpstr>Calibri Light</vt:lpstr>
      <vt:lpstr>Georgia</vt:lpstr>
      <vt:lpstr>hurmegeometricsans_no3_6</vt:lpstr>
      <vt:lpstr>Inter-Regular</vt:lpstr>
      <vt:lpstr>Poppins</vt:lpstr>
      <vt:lpstr>Quattrocento Sans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Erika Nepp</cp:lastModifiedBy>
  <cp:revision>325</cp:revision>
  <cp:lastPrinted>2021-04-19T12:51:59Z</cp:lastPrinted>
  <dcterms:created xsi:type="dcterms:W3CDTF">2019-11-20T14:08:21Z</dcterms:created>
  <dcterms:modified xsi:type="dcterms:W3CDTF">2021-05-28T14:55:25Z</dcterms:modified>
</cp:coreProperties>
</file>