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342" r:id="rId2"/>
    <p:sldId id="348" r:id="rId3"/>
    <p:sldId id="424" r:id="rId4"/>
    <p:sldId id="266" r:id="rId5"/>
    <p:sldId id="562" r:id="rId6"/>
    <p:sldId id="575" r:id="rId7"/>
    <p:sldId id="561" r:id="rId8"/>
    <p:sldId id="563" r:id="rId9"/>
    <p:sldId id="565" r:id="rId10"/>
    <p:sldId id="564" r:id="rId11"/>
    <p:sldId id="567" r:id="rId12"/>
    <p:sldId id="566" r:id="rId13"/>
    <p:sldId id="568" r:id="rId14"/>
    <p:sldId id="569" r:id="rId15"/>
    <p:sldId id="570" r:id="rId16"/>
    <p:sldId id="571" r:id="rId17"/>
    <p:sldId id="573" r:id="rId18"/>
    <p:sldId id="574" r:id="rId19"/>
    <p:sldId id="438" r:id="rId20"/>
    <p:sldId id="454" r:id="rId21"/>
    <p:sldId id="578" r:id="rId22"/>
    <p:sldId id="579" r:id="rId23"/>
    <p:sldId id="580" r:id="rId24"/>
    <p:sldId id="582" r:id="rId25"/>
    <p:sldId id="583" r:id="rId26"/>
    <p:sldId id="584" r:id="rId27"/>
    <p:sldId id="585" r:id="rId28"/>
    <p:sldId id="581" r:id="rId29"/>
    <p:sldId id="587" r:id="rId30"/>
    <p:sldId id="588" r:id="rId31"/>
    <p:sldId id="590" r:id="rId32"/>
    <p:sldId id="591" r:id="rId33"/>
    <p:sldId id="641" r:id="rId34"/>
    <p:sldId id="592" r:id="rId35"/>
    <p:sldId id="593" r:id="rId36"/>
    <p:sldId id="594" r:id="rId37"/>
    <p:sldId id="595" r:id="rId38"/>
    <p:sldId id="596" r:id="rId39"/>
    <p:sldId id="597" r:id="rId40"/>
    <p:sldId id="632" r:id="rId41"/>
    <p:sldId id="661" r:id="rId42"/>
    <p:sldId id="633" r:id="rId43"/>
    <p:sldId id="634" r:id="rId44"/>
    <p:sldId id="635" r:id="rId45"/>
    <p:sldId id="636" r:id="rId46"/>
    <p:sldId id="637" r:id="rId47"/>
    <p:sldId id="638" r:id="rId48"/>
    <p:sldId id="639" r:id="rId49"/>
    <p:sldId id="643" r:id="rId50"/>
    <p:sldId id="644" r:id="rId51"/>
    <p:sldId id="645" r:id="rId52"/>
    <p:sldId id="646" r:id="rId53"/>
    <p:sldId id="647" r:id="rId54"/>
    <p:sldId id="648" r:id="rId55"/>
    <p:sldId id="650" r:id="rId56"/>
    <p:sldId id="649" r:id="rId57"/>
    <p:sldId id="651" r:id="rId58"/>
    <p:sldId id="652" r:id="rId59"/>
    <p:sldId id="653" r:id="rId60"/>
    <p:sldId id="654" r:id="rId61"/>
    <p:sldId id="655" r:id="rId62"/>
    <p:sldId id="656" r:id="rId63"/>
    <p:sldId id="657" r:id="rId64"/>
    <p:sldId id="658" r:id="rId65"/>
    <p:sldId id="659" r:id="rId66"/>
    <p:sldId id="616" r:id="rId67"/>
    <p:sldId id="660" r:id="rId68"/>
    <p:sldId id="662" r:id="rId69"/>
    <p:sldId id="663" r:id="rId70"/>
    <p:sldId id="664" r:id="rId71"/>
    <p:sldId id="665" r:id="rId72"/>
    <p:sldId id="666" r:id="rId73"/>
    <p:sldId id="413" r:id="rId74"/>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A9A"/>
    <a:srgbClr val="1EB3DD"/>
    <a:srgbClr val="F26B27"/>
    <a:srgbClr val="1E494F"/>
    <a:srgbClr val="142D55"/>
    <a:srgbClr val="FFC652"/>
    <a:srgbClr val="1C9F49"/>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94729"/>
  </p:normalViewPr>
  <p:slideViewPr>
    <p:cSldViewPr snapToGrid="0" snapToObjects="1">
      <p:cViewPr varScale="1">
        <p:scale>
          <a:sx n="63" d="100"/>
          <a:sy n="63" d="100"/>
        </p:scale>
        <p:origin x="696" y="64"/>
      </p:cViewPr>
      <p:guideLst/>
    </p:cSldViewPr>
  </p:slideViewPr>
  <p:notesTextViewPr>
    <p:cViewPr>
      <p:scale>
        <a:sx n="1" d="1"/>
        <a:sy n="1" d="1"/>
      </p:scale>
      <p:origin x="0" y="0"/>
    </p:cViewPr>
  </p:notesTextViewPr>
  <p:sorterViewPr>
    <p:cViewPr>
      <p:scale>
        <a:sx n="66" d="100"/>
        <a:sy n="66" d="100"/>
      </p:scale>
      <p:origin x="0" y="-125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4/25/2021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5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153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Pink">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9"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4892202" cy="4856631"/>
          </a:xfrm>
          <a:prstGeom prst="rect">
            <a:avLst/>
          </a:prstGeom>
          <a:effectLst/>
        </p:spPr>
      </p:pic>
      <p:sp>
        <p:nvSpPr>
          <p:cNvPr id="21" name="Rectangle 20"/>
          <p:cNvSpPr/>
          <p:nvPr userDrawn="1"/>
        </p:nvSpPr>
        <p:spPr>
          <a:xfrm rot="5400000">
            <a:off x="8467688" y="3245230"/>
            <a:ext cx="7124982" cy="461665"/>
          </a:xfrm>
          <a:prstGeom prst="rect">
            <a:avLst/>
          </a:prstGeom>
        </p:spPr>
        <p:txBody>
          <a:bodyPr wrap="square">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5E21B"/>
                </a:solidFill>
              </a:rPr>
              <a:t>⟨ ⟨</a:t>
            </a:r>
            <a:r>
              <a:rPr lang="en-US" sz="2400" baseline="0" dirty="0">
                <a:solidFill>
                  <a:srgbClr val="F5E21B"/>
                </a:solidFill>
              </a:rPr>
              <a:t> </a:t>
            </a:r>
            <a:r>
              <a:rPr lang="en-US" sz="2400" dirty="0">
                <a:solidFill>
                  <a:srgbClr val="F5E21B"/>
                </a:solidFill>
              </a:rPr>
              <a:t>⟨ ⟨ ⟨</a:t>
            </a:r>
            <a:r>
              <a:rPr lang="en-US" sz="2400" baseline="0" dirty="0">
                <a:solidFill>
                  <a:srgbClr val="F5E21B"/>
                </a:solidFill>
              </a:rPr>
              <a:t> </a:t>
            </a:r>
            <a:r>
              <a:rPr lang="en-US" sz="2400" dirty="0">
                <a:solidFill>
                  <a:srgbClr val="F5E21B"/>
                </a:solidFill>
              </a:rPr>
              <a:t>⟨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 ⟨ ⟨</a:t>
            </a:r>
            <a:r>
              <a:rPr lang="en-US" sz="2400" baseline="0" dirty="0">
                <a:solidFill>
                  <a:srgbClr val="F5E21B"/>
                </a:solidFill>
              </a:rPr>
              <a:t> </a:t>
            </a:r>
            <a:r>
              <a:rPr lang="en-US" sz="2400" dirty="0">
                <a:solidFill>
                  <a:srgbClr val="F5E21B"/>
                </a:solidFill>
              </a:rPr>
              <a:t>⟨ ⟨</a:t>
            </a:r>
            <a:r>
              <a:rPr lang="en-US" sz="2400" baseline="0" dirty="0">
                <a:solidFill>
                  <a:srgbClr val="F5E21B"/>
                </a:solidFill>
              </a:rPr>
              <a:t> </a:t>
            </a:r>
            <a:r>
              <a:rPr lang="en-US" sz="2400" dirty="0">
                <a:solidFill>
                  <a:srgbClr val="F5E21B"/>
                </a:solidFill>
              </a:rPr>
              <a:t>⟨</a:t>
            </a:r>
            <a:endParaRPr lang="en-US" dirty="0">
              <a:solidFill>
                <a:srgbClr val="F5E21B"/>
              </a:solidFill>
            </a:endParaRPr>
          </a:p>
        </p:txBody>
      </p:sp>
    </p:spTree>
    <p:extLst>
      <p:ext uri="{BB962C8B-B14F-4D97-AF65-F5344CB8AC3E}">
        <p14:creationId xmlns:p14="http://schemas.microsoft.com/office/powerpoint/2010/main" val="2629037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a:off x="0" y="0"/>
            <a:ext cx="2496457" cy="2452916"/>
          </a:xfrm>
          <a:prstGeom prst="rect">
            <a:avLst/>
          </a:prstGeom>
        </p:spPr>
      </p:pic>
      <p:grpSp>
        <p:nvGrpSpPr>
          <p:cNvPr id="28" name="Group 27"/>
          <p:cNvGrpSpPr/>
          <p:nvPr userDrawn="1"/>
        </p:nvGrpSpPr>
        <p:grpSpPr>
          <a:xfrm>
            <a:off x="7632699" y="6229411"/>
            <a:ext cx="4559301" cy="651129"/>
            <a:chOff x="7632699" y="6229411"/>
            <a:chExt cx="4559301" cy="651129"/>
          </a:xfrm>
        </p:grpSpPr>
        <p:sp>
          <p:nvSpPr>
            <p:cNvPr id="29"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31"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2462407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 only with 1 colum - LEFT">
    <p:spTree>
      <p:nvGrpSpPr>
        <p:cNvPr id="1" name=""/>
        <p:cNvGrpSpPr/>
        <p:nvPr/>
      </p:nvGrpSpPr>
      <p:grpSpPr>
        <a:xfrm>
          <a:off x="0" y="0"/>
          <a:ext cx="0" cy="0"/>
          <a:chOff x="0" y="0"/>
          <a:chExt cx="0" cy="0"/>
        </a:xfrm>
      </p:grpSpPr>
      <p:sp>
        <p:nvSpPr>
          <p:cNvPr id="57" name="Picture Placeholder 56"/>
          <p:cNvSpPr>
            <a:spLocks noGrp="1"/>
          </p:cNvSpPr>
          <p:nvPr>
            <p:ph type="pic" sz="quarter" idx="17"/>
          </p:nvPr>
        </p:nvSpPr>
        <p:spPr>
          <a:xfrm>
            <a:off x="0" y="0"/>
            <a:ext cx="5527675" cy="6858000"/>
          </a:xfrm>
          <a:custGeom>
            <a:avLst/>
            <a:gdLst>
              <a:gd name="connsiteX0" fmla="*/ 0 w 5527675"/>
              <a:gd name="connsiteY0" fmla="*/ 0 h 6858000"/>
              <a:gd name="connsiteX1" fmla="*/ 5527675 w 5527675"/>
              <a:gd name="connsiteY1" fmla="*/ 0 h 6858000"/>
              <a:gd name="connsiteX2" fmla="*/ 5527675 w 5527675"/>
              <a:gd name="connsiteY2" fmla="*/ 572817 h 6858000"/>
              <a:gd name="connsiteX3" fmla="*/ 4339988 w 5527675"/>
              <a:gd name="connsiteY3" fmla="*/ 572817 h 6858000"/>
              <a:gd name="connsiteX4" fmla="*/ 4339988 w 5527675"/>
              <a:gd name="connsiteY4" fmla="*/ 2129051 h 6858000"/>
              <a:gd name="connsiteX5" fmla="*/ 5527675 w 5527675"/>
              <a:gd name="connsiteY5" fmla="*/ 2129051 h 6858000"/>
              <a:gd name="connsiteX6" fmla="*/ 5527675 w 5527675"/>
              <a:gd name="connsiteY6" fmla="*/ 6858000 h 6858000"/>
              <a:gd name="connsiteX7" fmla="*/ 0 w 55276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7675" h="6858000">
                <a:moveTo>
                  <a:pt x="0" y="0"/>
                </a:moveTo>
                <a:lnTo>
                  <a:pt x="5527675" y="0"/>
                </a:lnTo>
                <a:lnTo>
                  <a:pt x="5527675" y="572817"/>
                </a:lnTo>
                <a:lnTo>
                  <a:pt x="4339988" y="572817"/>
                </a:lnTo>
                <a:lnTo>
                  <a:pt x="4339988" y="2129051"/>
                </a:lnTo>
                <a:lnTo>
                  <a:pt x="5527675" y="2129051"/>
                </a:lnTo>
                <a:lnTo>
                  <a:pt x="5527675" y="6858000"/>
                </a:lnTo>
                <a:lnTo>
                  <a:pt x="0" y="6858000"/>
                </a:lnTo>
                <a:close/>
              </a:path>
            </a:pathLst>
          </a:custGeom>
          <a:noFill/>
        </p:spPr>
        <p:txBody>
          <a:bodyPr wrap="square" anchor="ctr">
            <a:noAutofit/>
          </a:bodyPr>
          <a:lstStyle>
            <a:lvl1pPr algn="ctr">
              <a:defRPr sz="1800">
                <a:solidFill>
                  <a:schemeClr val="bg1">
                    <a:lumMod val="50000"/>
                  </a:schemeClr>
                </a:solidFill>
              </a:defRPr>
            </a:lvl1pPr>
          </a:lstStyle>
          <a:p>
            <a:endParaRPr lang="en-US" dirty="0"/>
          </a:p>
          <a:p>
            <a:endParaRPr lang="en-US" dirty="0"/>
          </a:p>
          <a:p>
            <a:endParaRPr lang="en-US" dirty="0"/>
          </a:p>
          <a:p>
            <a:r>
              <a:rPr lang="en-US" dirty="0"/>
              <a:t>Click to add photo</a:t>
            </a:r>
          </a:p>
        </p:txBody>
      </p:sp>
      <p:sp>
        <p:nvSpPr>
          <p:cNvPr id="58" name="Freeform 57"/>
          <p:cNvSpPr/>
          <p:nvPr userDrawn="1"/>
        </p:nvSpPr>
        <p:spPr>
          <a:xfrm>
            <a:off x="4339988" y="572817"/>
            <a:ext cx="7852012" cy="1556234"/>
          </a:xfrm>
          <a:custGeom>
            <a:avLst/>
            <a:gdLst>
              <a:gd name="connsiteX0" fmla="*/ 0 w 1529000"/>
              <a:gd name="connsiteY0" fmla="*/ 0 h 1556234"/>
              <a:gd name="connsiteX1" fmla="*/ 1529000 w 1529000"/>
              <a:gd name="connsiteY1" fmla="*/ 0 h 1556234"/>
              <a:gd name="connsiteX2" fmla="*/ 1529000 w 1529000"/>
              <a:gd name="connsiteY2" fmla="*/ 1556234 h 1556234"/>
              <a:gd name="connsiteX3" fmla="*/ 0 w 1529000"/>
              <a:gd name="connsiteY3" fmla="*/ 1556234 h 1556234"/>
            </a:gdLst>
            <a:ahLst/>
            <a:cxnLst>
              <a:cxn ang="0">
                <a:pos x="connsiteX0" y="connsiteY0"/>
              </a:cxn>
              <a:cxn ang="0">
                <a:pos x="connsiteX1" y="connsiteY1"/>
              </a:cxn>
              <a:cxn ang="0">
                <a:pos x="connsiteX2" y="connsiteY2"/>
              </a:cxn>
              <a:cxn ang="0">
                <a:pos x="connsiteX3" y="connsiteY3"/>
              </a:cxn>
            </a:cxnLst>
            <a:rect l="l" t="t" r="r" b="b"/>
            <a:pathLst>
              <a:path w="1529000" h="1556234">
                <a:moveTo>
                  <a:pt x="0" y="0"/>
                </a:moveTo>
                <a:lnTo>
                  <a:pt x="1529000" y="0"/>
                </a:lnTo>
                <a:lnTo>
                  <a:pt x="1529000" y="1556234"/>
                </a:lnTo>
                <a:lnTo>
                  <a:pt x="0" y="1556234"/>
                </a:lnTo>
                <a:close/>
              </a:path>
            </a:pathLst>
          </a:cu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5"/>
          <p:cNvSpPr>
            <a:spLocks noGrp="1"/>
          </p:cNvSpPr>
          <p:nvPr>
            <p:ph type="body" sz="quarter" idx="16" hasCustomPrompt="1"/>
          </p:nvPr>
        </p:nvSpPr>
        <p:spPr>
          <a:xfrm>
            <a:off x="6096465" y="2569085"/>
            <a:ext cx="5553849" cy="341936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3"/>
          <p:cNvSpPr>
            <a:spLocks noGrp="1"/>
          </p:cNvSpPr>
          <p:nvPr>
            <p:ph type="body" sz="quarter" idx="15" hasCustomPrompt="1"/>
          </p:nvPr>
        </p:nvSpPr>
        <p:spPr>
          <a:xfrm>
            <a:off x="4563499" y="1002258"/>
            <a:ext cx="7628501" cy="697353"/>
          </a:xfrm>
        </p:spPr>
        <p:txBody>
          <a:bodyPr>
            <a:normAutofit/>
          </a:bodyPr>
          <a:lstStyle>
            <a:lvl1pPr marL="0" indent="0" algn="l">
              <a:buNone/>
              <a:defRPr sz="3600">
                <a:solidFill>
                  <a:schemeClr val="bg1"/>
                </a:solidFill>
                <a:latin typeface="+mn-lt"/>
              </a:defRPr>
            </a:lvl1pPr>
          </a:lstStyle>
          <a:p>
            <a:pPr lvl="0"/>
            <a:r>
              <a:rPr lang="en-US" dirty="0"/>
              <a:t>TITLE</a:t>
            </a:r>
          </a:p>
        </p:txBody>
      </p:sp>
      <p:grpSp>
        <p:nvGrpSpPr>
          <p:cNvPr id="59" name="Group 58"/>
          <p:cNvGrpSpPr/>
          <p:nvPr userDrawn="1"/>
        </p:nvGrpSpPr>
        <p:grpSpPr>
          <a:xfrm>
            <a:off x="7632699" y="6229411"/>
            <a:ext cx="4559301" cy="651129"/>
            <a:chOff x="7632699" y="6229411"/>
            <a:chExt cx="4559301" cy="651129"/>
          </a:xfrm>
        </p:grpSpPr>
        <p:sp>
          <p:nvSpPr>
            <p:cNvPr id="60"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61" name="Picture 60"/>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62"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1958354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591051" y="294018"/>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2140477" y="1187991"/>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a:off x="0" y="0"/>
            <a:ext cx="2496457" cy="2452916"/>
          </a:xfrm>
          <a:prstGeom prst="rect">
            <a:avLst/>
          </a:prstGeom>
        </p:spPr>
      </p:pic>
      <p:grpSp>
        <p:nvGrpSpPr>
          <p:cNvPr id="28" name="Group 27"/>
          <p:cNvGrpSpPr/>
          <p:nvPr userDrawn="1"/>
        </p:nvGrpSpPr>
        <p:grpSpPr>
          <a:xfrm>
            <a:off x="7632699" y="6229411"/>
            <a:ext cx="4559301" cy="651129"/>
            <a:chOff x="7632699" y="6229411"/>
            <a:chExt cx="4559301" cy="651129"/>
          </a:xfrm>
        </p:grpSpPr>
        <p:sp>
          <p:nvSpPr>
            <p:cNvPr id="29"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30" name="Picture 29"/>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31"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1536760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flipH="1">
            <a:off x="9695543" y="0"/>
            <a:ext cx="2496457" cy="2452916"/>
          </a:xfrm>
          <a:prstGeom prst="rect">
            <a:avLst/>
          </a:prstGeom>
        </p:spPr>
      </p:pic>
      <p:sp>
        <p:nvSpPr>
          <p:cNvPr id="22" name="Text Placeholder 23"/>
          <p:cNvSpPr>
            <a:spLocks noGrp="1"/>
          </p:cNvSpPr>
          <p:nvPr>
            <p:ph type="body" sz="quarter" idx="15" hasCustomPrompt="1"/>
          </p:nvPr>
        </p:nvSpPr>
        <p:spPr>
          <a:xfrm>
            <a:off x="876300" y="873067"/>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893707" y="1982742"/>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425726" y="1767040"/>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0" y="6238604"/>
            <a:ext cx="4698999" cy="480778"/>
            <a:chOff x="0" y="6238604"/>
            <a:chExt cx="4698999" cy="480778"/>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27"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944746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4044987" y="641056"/>
            <a:ext cx="7628501"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4062394" y="1750731"/>
            <a:ext cx="7613501"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3796485" y="1535029"/>
            <a:ext cx="8093123"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7"/>
          </p:nvPr>
        </p:nvSpPr>
        <p:spPr>
          <a:xfrm>
            <a:off x="0" y="0"/>
            <a:ext cx="3592513" cy="685800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here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to add photo</a:t>
            </a:r>
          </a:p>
          <a:p>
            <a:endParaRPr lang="en-US" dirty="0"/>
          </a:p>
        </p:txBody>
      </p:sp>
      <p:grpSp>
        <p:nvGrpSpPr>
          <p:cNvPr id="11" name="Group 10"/>
          <p:cNvGrpSpPr/>
          <p:nvPr userDrawn="1"/>
        </p:nvGrpSpPr>
        <p:grpSpPr>
          <a:xfrm>
            <a:off x="7632699" y="6229411"/>
            <a:ext cx="4559301" cy="651129"/>
            <a:chOff x="7632699" y="6229411"/>
            <a:chExt cx="4559301" cy="651129"/>
          </a:xfrm>
        </p:grpSpPr>
        <p:sp>
          <p:nvSpPr>
            <p:cNvPr id="12" name="テキスト プレースホルダー 36"/>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a:off x="11443426" y="6229411"/>
              <a:ext cx="748574" cy="397779"/>
            </a:xfrm>
            <a:prstGeom prst="rect">
              <a:avLst/>
            </a:prstGeom>
          </p:spPr>
        </p:pic>
        <p:sp>
          <p:nvSpPr>
            <p:cNvPr id="14" name="テキスト プレースホルダー 36"/>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ja-JP" altLang="en-US" sz="1100" dirty="0">
                <a:solidFill>
                  <a:srgbClr val="003841"/>
                </a:solidFill>
                <a:latin typeface="Calibri" charset="0"/>
              </a:endParaRPr>
            </a:p>
          </p:txBody>
        </p:sp>
      </p:grpSp>
    </p:spTree>
    <p:extLst>
      <p:ext uri="{BB962C8B-B14F-4D97-AF65-F5344CB8AC3E}">
        <p14:creationId xmlns:p14="http://schemas.microsoft.com/office/powerpoint/2010/main" val="838153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ext only with 1 colum -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1455" t="29489" r="46765" b="1230"/>
          <a:stretch/>
        </p:blipFill>
        <p:spPr>
          <a:xfrm flipH="1">
            <a:off x="9695543" y="0"/>
            <a:ext cx="2496457" cy="2452916"/>
          </a:xfrm>
          <a:prstGeom prst="rect">
            <a:avLst/>
          </a:prstGeom>
        </p:spPr>
      </p:pic>
      <p:sp>
        <p:nvSpPr>
          <p:cNvPr id="22" name="Text Placeholder 23"/>
          <p:cNvSpPr>
            <a:spLocks noGrp="1"/>
          </p:cNvSpPr>
          <p:nvPr>
            <p:ph type="body" sz="quarter" idx="15" hasCustomPrompt="1"/>
          </p:nvPr>
        </p:nvSpPr>
        <p:spPr>
          <a:xfrm>
            <a:off x="876301" y="294018"/>
            <a:ext cx="8852375"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893707" y="1982742"/>
            <a:ext cx="8834969"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425727" y="1187991"/>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0" y="6238604"/>
            <a:ext cx="4698999" cy="480778"/>
            <a:chOff x="0" y="6238604"/>
            <a:chExt cx="4698999" cy="480778"/>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27"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62818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ext only with 1 colum - LEFT">
    <p:spTree>
      <p:nvGrpSpPr>
        <p:cNvPr id="1" name=""/>
        <p:cNvGrpSpPr/>
        <p:nvPr/>
      </p:nvGrpSpPr>
      <p:grpSpPr>
        <a:xfrm>
          <a:off x="0" y="0"/>
          <a:ext cx="0" cy="0"/>
          <a:chOff x="0" y="0"/>
          <a:chExt cx="0" cy="0"/>
        </a:xfrm>
      </p:grpSpPr>
      <p:sp>
        <p:nvSpPr>
          <p:cNvPr id="57" name="Picture Placeholder 56"/>
          <p:cNvSpPr>
            <a:spLocks noGrp="1"/>
          </p:cNvSpPr>
          <p:nvPr>
            <p:ph type="pic" sz="quarter" idx="17"/>
          </p:nvPr>
        </p:nvSpPr>
        <p:spPr>
          <a:xfrm flipH="1">
            <a:off x="6646462" y="8892"/>
            <a:ext cx="5527675" cy="6858000"/>
          </a:xfrm>
          <a:custGeom>
            <a:avLst/>
            <a:gdLst>
              <a:gd name="connsiteX0" fmla="*/ 0 w 5527675"/>
              <a:gd name="connsiteY0" fmla="*/ 0 h 6858000"/>
              <a:gd name="connsiteX1" fmla="*/ 5527675 w 5527675"/>
              <a:gd name="connsiteY1" fmla="*/ 0 h 6858000"/>
              <a:gd name="connsiteX2" fmla="*/ 5527675 w 5527675"/>
              <a:gd name="connsiteY2" fmla="*/ 572817 h 6858000"/>
              <a:gd name="connsiteX3" fmla="*/ 4339988 w 5527675"/>
              <a:gd name="connsiteY3" fmla="*/ 572817 h 6858000"/>
              <a:gd name="connsiteX4" fmla="*/ 4339988 w 5527675"/>
              <a:gd name="connsiteY4" fmla="*/ 2129051 h 6858000"/>
              <a:gd name="connsiteX5" fmla="*/ 5527675 w 5527675"/>
              <a:gd name="connsiteY5" fmla="*/ 2129051 h 6858000"/>
              <a:gd name="connsiteX6" fmla="*/ 5527675 w 5527675"/>
              <a:gd name="connsiteY6" fmla="*/ 6858000 h 6858000"/>
              <a:gd name="connsiteX7" fmla="*/ 0 w 55276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7675" h="6858000">
                <a:moveTo>
                  <a:pt x="0" y="0"/>
                </a:moveTo>
                <a:lnTo>
                  <a:pt x="5527675" y="0"/>
                </a:lnTo>
                <a:lnTo>
                  <a:pt x="5527675" y="572817"/>
                </a:lnTo>
                <a:lnTo>
                  <a:pt x="4339988" y="572817"/>
                </a:lnTo>
                <a:lnTo>
                  <a:pt x="4339988" y="2129051"/>
                </a:lnTo>
                <a:lnTo>
                  <a:pt x="5527675" y="2129051"/>
                </a:lnTo>
                <a:lnTo>
                  <a:pt x="5527675" y="6858000"/>
                </a:lnTo>
                <a:lnTo>
                  <a:pt x="0" y="6858000"/>
                </a:lnTo>
                <a:close/>
              </a:path>
            </a:pathLst>
          </a:custGeom>
          <a:noFill/>
        </p:spPr>
        <p:txBody>
          <a:bodyPr wrap="square" anchor="ctr">
            <a:noAutofit/>
          </a:bodyPr>
          <a:lstStyle>
            <a:lvl1pPr algn="ctr">
              <a:defRPr sz="1800">
                <a:solidFill>
                  <a:schemeClr val="bg1">
                    <a:lumMod val="50000"/>
                  </a:schemeClr>
                </a:solidFill>
              </a:defRPr>
            </a:lvl1pPr>
          </a:lstStyle>
          <a:p>
            <a:endParaRPr lang="en-US" dirty="0"/>
          </a:p>
          <a:p>
            <a:endParaRPr lang="en-US" dirty="0"/>
          </a:p>
          <a:p>
            <a:endParaRPr lang="en-US" dirty="0"/>
          </a:p>
          <a:p>
            <a:r>
              <a:rPr lang="en-US" dirty="0"/>
              <a:t>Click to add photo</a:t>
            </a:r>
          </a:p>
        </p:txBody>
      </p:sp>
      <p:sp>
        <p:nvSpPr>
          <p:cNvPr id="58" name="Freeform 57"/>
          <p:cNvSpPr/>
          <p:nvPr userDrawn="1"/>
        </p:nvSpPr>
        <p:spPr>
          <a:xfrm>
            <a:off x="0" y="582061"/>
            <a:ext cx="7852012" cy="1556234"/>
          </a:xfrm>
          <a:custGeom>
            <a:avLst/>
            <a:gdLst>
              <a:gd name="connsiteX0" fmla="*/ 0 w 1529000"/>
              <a:gd name="connsiteY0" fmla="*/ 0 h 1556234"/>
              <a:gd name="connsiteX1" fmla="*/ 1529000 w 1529000"/>
              <a:gd name="connsiteY1" fmla="*/ 0 h 1556234"/>
              <a:gd name="connsiteX2" fmla="*/ 1529000 w 1529000"/>
              <a:gd name="connsiteY2" fmla="*/ 1556234 h 1556234"/>
              <a:gd name="connsiteX3" fmla="*/ 0 w 1529000"/>
              <a:gd name="connsiteY3" fmla="*/ 1556234 h 1556234"/>
            </a:gdLst>
            <a:ahLst/>
            <a:cxnLst>
              <a:cxn ang="0">
                <a:pos x="connsiteX0" y="connsiteY0"/>
              </a:cxn>
              <a:cxn ang="0">
                <a:pos x="connsiteX1" y="connsiteY1"/>
              </a:cxn>
              <a:cxn ang="0">
                <a:pos x="connsiteX2" y="connsiteY2"/>
              </a:cxn>
              <a:cxn ang="0">
                <a:pos x="connsiteX3" y="connsiteY3"/>
              </a:cxn>
            </a:cxnLst>
            <a:rect l="l" t="t" r="r" b="b"/>
            <a:pathLst>
              <a:path w="1529000" h="1556234">
                <a:moveTo>
                  <a:pt x="0" y="0"/>
                </a:moveTo>
                <a:lnTo>
                  <a:pt x="1529000" y="0"/>
                </a:lnTo>
                <a:lnTo>
                  <a:pt x="1529000" y="1556234"/>
                </a:lnTo>
                <a:lnTo>
                  <a:pt x="0" y="1556234"/>
                </a:lnTo>
                <a:close/>
              </a:path>
            </a:pathLst>
          </a:cu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5"/>
          <p:cNvSpPr>
            <a:spLocks noGrp="1"/>
          </p:cNvSpPr>
          <p:nvPr>
            <p:ph type="body" sz="quarter" idx="16" hasCustomPrompt="1"/>
          </p:nvPr>
        </p:nvSpPr>
        <p:spPr>
          <a:xfrm>
            <a:off x="546307" y="2594693"/>
            <a:ext cx="5553849" cy="341936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2" name="Text Placeholder 23"/>
          <p:cNvSpPr>
            <a:spLocks noGrp="1"/>
          </p:cNvSpPr>
          <p:nvPr>
            <p:ph type="body" sz="quarter" idx="15" hasCustomPrompt="1"/>
          </p:nvPr>
        </p:nvSpPr>
        <p:spPr>
          <a:xfrm>
            <a:off x="546307" y="1038798"/>
            <a:ext cx="7305705" cy="697353"/>
          </a:xfrm>
        </p:spPr>
        <p:txBody>
          <a:bodyPr>
            <a:normAutofit/>
          </a:bodyPr>
          <a:lstStyle>
            <a:lvl1pPr marL="0" indent="0" algn="l">
              <a:buNone/>
              <a:defRPr sz="3600">
                <a:solidFill>
                  <a:schemeClr val="bg1"/>
                </a:solidFill>
                <a:latin typeface="+mn-lt"/>
              </a:defRPr>
            </a:lvl1pPr>
          </a:lstStyle>
          <a:p>
            <a:pPr lvl="0"/>
            <a:r>
              <a:rPr lang="en-US" dirty="0"/>
              <a:t>TITLE</a:t>
            </a:r>
          </a:p>
        </p:txBody>
      </p:sp>
      <p:grpSp>
        <p:nvGrpSpPr>
          <p:cNvPr id="10" name="Group 9"/>
          <p:cNvGrpSpPr/>
          <p:nvPr userDrawn="1"/>
        </p:nvGrpSpPr>
        <p:grpSpPr>
          <a:xfrm>
            <a:off x="0" y="6238604"/>
            <a:ext cx="4698999" cy="480778"/>
            <a:chOff x="0" y="6238604"/>
            <a:chExt cx="4698999" cy="480778"/>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2"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2360592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ext only with 1 colum - LEFT">
    <p:spTree>
      <p:nvGrpSpPr>
        <p:cNvPr id="1" name=""/>
        <p:cNvGrpSpPr/>
        <p:nvPr/>
      </p:nvGrpSpPr>
      <p:grpSpPr>
        <a:xfrm>
          <a:off x="0" y="0"/>
          <a:ext cx="0" cy="0"/>
          <a:chOff x="0" y="0"/>
          <a:chExt cx="0" cy="0"/>
        </a:xfrm>
      </p:grpSpPr>
      <p:sp>
        <p:nvSpPr>
          <p:cNvPr id="22" name="Text Placeholder 23"/>
          <p:cNvSpPr>
            <a:spLocks noGrp="1"/>
          </p:cNvSpPr>
          <p:nvPr>
            <p:ph type="body" sz="quarter" idx="15" hasCustomPrompt="1"/>
          </p:nvPr>
        </p:nvSpPr>
        <p:spPr>
          <a:xfrm>
            <a:off x="523865" y="572817"/>
            <a:ext cx="7628501"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23" name="Text Placeholder 25"/>
          <p:cNvSpPr>
            <a:spLocks noGrp="1"/>
          </p:cNvSpPr>
          <p:nvPr>
            <p:ph type="body" sz="quarter" idx="16" hasCustomPrompt="1"/>
          </p:nvPr>
        </p:nvSpPr>
        <p:spPr>
          <a:xfrm>
            <a:off x="541272" y="1682492"/>
            <a:ext cx="7613501" cy="397510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4" name="Straight Connector 23"/>
          <p:cNvCxnSpPr/>
          <p:nvPr userDrawn="1"/>
        </p:nvCxnSpPr>
        <p:spPr>
          <a:xfrm flipH="1">
            <a:off x="275363" y="1466790"/>
            <a:ext cx="8093123"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7"/>
          </p:nvPr>
        </p:nvSpPr>
        <p:spPr>
          <a:xfrm>
            <a:off x="8599487" y="0"/>
            <a:ext cx="3592513" cy="6858000"/>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Click here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to add photo</a:t>
            </a:r>
          </a:p>
          <a:p>
            <a:endParaRPr lang="en-US" dirty="0"/>
          </a:p>
        </p:txBody>
      </p:sp>
      <p:grpSp>
        <p:nvGrpSpPr>
          <p:cNvPr id="10" name="Group 9"/>
          <p:cNvGrpSpPr/>
          <p:nvPr userDrawn="1"/>
        </p:nvGrpSpPr>
        <p:grpSpPr>
          <a:xfrm>
            <a:off x="0" y="6238604"/>
            <a:ext cx="4698999" cy="480778"/>
            <a:chOff x="0" y="6238604"/>
            <a:chExt cx="4698999" cy="48077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6"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398202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003841"/>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grpSp>
        <p:nvGrpSpPr>
          <p:cNvPr id="17" name="Group 16"/>
          <p:cNvGrpSpPr/>
          <p:nvPr userDrawn="1"/>
        </p:nvGrpSpPr>
        <p:grpSpPr>
          <a:xfrm>
            <a:off x="0" y="6238604"/>
            <a:ext cx="4698999" cy="480778"/>
            <a:chOff x="0" y="6238604"/>
            <a:chExt cx="4698999" cy="480778"/>
          </a:xfrm>
        </p:grpSpPr>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9"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2139537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003841"/>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238604"/>
            <a:ext cx="4698999" cy="480778"/>
            <a:chOff x="0" y="6238604"/>
            <a:chExt cx="4698999" cy="480778"/>
          </a:xfrm>
        </p:grpSpPr>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r="12179"/>
            <a:stretch/>
          </p:blipFill>
          <p:spPr>
            <a:xfrm flipH="1">
              <a:off x="0" y="6238604"/>
              <a:ext cx="748574" cy="397779"/>
            </a:xfrm>
            <a:prstGeom prst="rect">
              <a:avLst/>
            </a:prstGeom>
          </p:spPr>
        </p:pic>
        <p:sp>
          <p:nvSpPr>
            <p:cNvPr id="18" name="テキスト プレースホルダー 36"/>
            <p:cNvSpPr txBox="1">
              <a:spLocks/>
            </p:cNvSpPr>
            <p:nvPr userDrawn="1"/>
          </p:nvSpPr>
          <p:spPr bwMode="auto">
            <a:xfrm>
              <a:off x="580570" y="6443155"/>
              <a:ext cx="4118429" cy="27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l" defTabSz="914400" rtl="0" eaLnBrk="1" fontAlgn="auto" latinLnBrk="0" hangingPunct="1">
                <a:lnSpc>
                  <a:spcPct val="100000"/>
                </a:lnSpc>
                <a:spcBef>
                  <a:spcPct val="20000"/>
                </a:spcBef>
                <a:spcAft>
                  <a:spcPts val="0"/>
                </a:spcAft>
                <a:buClrTx/>
                <a:buSzTx/>
                <a:buFontTx/>
                <a:buNone/>
                <a:tabLst/>
                <a:defRPr/>
              </a:pPr>
              <a:r>
                <a:rPr lang="en-US" altLang="ja-JP" sz="1100" b="0" dirty="0">
                  <a:solidFill>
                    <a:srgbClr val="003841"/>
                  </a:solidFill>
                  <a:latin typeface="Calibri" charset="0"/>
                </a:rPr>
                <a:t>THROUGH</a:t>
              </a:r>
              <a:r>
                <a:rPr lang="en-US" altLang="ja-JP" sz="1100" b="1" dirty="0">
                  <a:solidFill>
                    <a:srgbClr val="003841"/>
                  </a:solidFill>
                  <a:latin typeface="Calibri" charset="0"/>
                </a:rPr>
                <a:t> ENTERPRISE </a:t>
              </a:r>
              <a:r>
                <a:rPr lang="en-US" altLang="ja-JP" sz="1100" b="1" dirty="0">
                  <a:solidFill>
                    <a:srgbClr val="EC2179"/>
                  </a:solidFill>
                  <a:latin typeface="Calibri" charset="0"/>
                </a:rPr>
                <a:t> |</a:t>
              </a:r>
              <a:r>
                <a:rPr lang="en-US" altLang="ja-JP" sz="1100" b="1" baseline="0" dirty="0">
                  <a:solidFill>
                    <a:srgbClr val="EC2179"/>
                  </a:solidFill>
                  <a:latin typeface="Calibri" charset="0"/>
                </a:rPr>
                <a:t>  </a:t>
              </a:r>
              <a:r>
                <a:rPr lang="en-US" altLang="ja-JP" sz="1100" b="1" dirty="0">
                  <a:solidFill>
                    <a:srgbClr val="EC2179"/>
                  </a:solidFill>
                  <a:latin typeface="Calibri" charset="0"/>
                </a:rPr>
                <a:t> </a:t>
              </a:r>
              <a:r>
                <a:rPr lang="en-US" sz="1000" b="0" i="1" u="none" strike="noStrike" kern="1200" dirty="0">
                  <a:solidFill>
                    <a:srgbClr val="003841"/>
                  </a:solidFill>
                  <a:effectLst/>
                  <a:latin typeface="+mn-lt"/>
                  <a:ea typeface="MS PGothic" charset="-128"/>
                  <a:cs typeface="Geneva" charset="0"/>
                </a:rPr>
                <a:t>Make your enterprise dreams come through</a:t>
              </a:r>
              <a:endParaRPr lang="en-US" sz="1000" i="1" kern="1200" dirty="0">
                <a:solidFill>
                  <a:srgbClr val="003841"/>
                </a:solidFill>
                <a:latin typeface="+mn-lt"/>
                <a:ea typeface="MS PGothic" charset="-128"/>
                <a:cs typeface="Geneva" charset="0"/>
              </a:endParaRPr>
            </a:p>
          </p:txBody>
        </p:sp>
      </p:grpSp>
    </p:spTree>
    <p:extLst>
      <p:ext uri="{BB962C8B-B14F-4D97-AF65-F5344CB8AC3E}">
        <p14:creationId xmlns:p14="http://schemas.microsoft.com/office/powerpoint/2010/main" val="403550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5390" y="1141350"/>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7968298"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0" r:id="rId5"/>
    <p:sldLayoutId id="2147483665" r:id="rId6"/>
    <p:sldLayoutId id="2147483666" r:id="rId7"/>
    <p:sldLayoutId id="2147483651" r:id="rId8"/>
    <p:sldLayoutId id="2147483661" r:id="rId9"/>
    <p:sldLayoutId id="2147483667" r:id="rId10"/>
    <p:sldLayoutId id="2147483662" r:id="rId11"/>
    <p:sldLayoutId id="2147483652" r:id="rId12"/>
    <p:sldLayoutId id="2147483653" r:id="rId13"/>
    <p:sldLayoutId id="2147483663" r:id="rId14"/>
    <p:sldLayoutId id="2147483664" r:id="rId15"/>
    <p:sldLayoutId id="2147483659" r:id="rId16"/>
    <p:sldLayoutId id="2147483668" r:id="rId17"/>
    <p:sldLayoutId id="2147483656" r:id="rId18"/>
    <p:sldLayoutId id="2147483657" r:id="rId19"/>
    <p:sldLayoutId id="214748365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www.nbv.co.uk/"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5.xml"/><Relationship Id="rId1" Type="http://schemas.openxmlformats.org/officeDocument/2006/relationships/video" Target="https://www.youtube.com/embed/I76rMe4fu-k?feature=oembed" TargetMode="External"/><Relationship Id="rId5" Type="http://schemas.openxmlformats.org/officeDocument/2006/relationships/hyperlink" Target="https://microfinanceireland.ie/" TargetMode="External"/><Relationship Id="rId4" Type="http://schemas.openxmlformats.org/officeDocument/2006/relationships/hyperlink" Target="https://youtu.be/I76rMe4f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theupeffect.com/amaella-sustainable-and-ethical-lingerie/" TargetMode="External"/><Relationship Id="rId2" Type="http://schemas.openxmlformats.org/officeDocument/2006/relationships/hyperlink" Target="https://www.amaella.com/" TargetMode="Externa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inkbusiness.ie/articles/crowdfunding-in-ireland-guide/"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crucialcrowdfunding.com/" TargetMode="External"/><Relationship Id="rId2" Type="http://schemas.openxmlformats.org/officeDocument/2006/relationships/hyperlink" Target="https://www.entrepreneur.com/article/228534" TargetMode="Externa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crucialcrowdfunding.com/download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video" Target="https://www.youtube.com/embed/q13UX4UCmKY?feature=oembed" TargetMode="External"/><Relationship Id="rId4" Type="http://schemas.openxmlformats.org/officeDocument/2006/relationships/hyperlink" Target="https://youtu.be/q13UX4UCmK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entrepreneur.com/article/227191"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femaleangelinvestor.com/women-angel-investors/" TargetMode="External"/><Relationship Id="rId1" Type="http://schemas.openxmlformats.org/officeDocument/2006/relationships/slideLayout" Target="../slideLayouts/slideLayout5.xml"/><Relationship Id="rId4" Type="http://schemas.openxmlformats.org/officeDocument/2006/relationships/hyperlink" Target="https://sifted.eu/articles/europes-top-angel-investor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tartupfunding.co/blog/30-top-angel-groups-venture-capital-firms-for-women-entrepreneurs" TargetMode="Externa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hyperlink" Target="https://www.enterprise-ireland.com/en/Invest-in-Emerging-Companies/Source-of-Private-Capital/Business-Angels-BES,-Angel-Networks-.html#sthash.iRxug024.dpuf"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hyperlink" Target="https://www.forbes.com/sites/allbusiness/2015/02/05/20-things-all-entrepreneurs-should-know-about-angel-investors/?sh=20f04a91c1aa"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hyperlink" Target="http://www.irishinvestmentnetwork.ie/" TargetMode="Externa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20%20Things%20All%20Entrepreneurs%20Should%20Know%20About%20Angel%20Investors"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hyperlink" Target="https://apply.ycombinator.com/" TargetMode="External"/><Relationship Id="rId2" Type="http://schemas.openxmlformats.org/officeDocument/2006/relationships/hyperlink" Target="http://www.ycombinator.com/why/" TargetMode="External"/><Relationship Id="rId1" Type="http://schemas.openxmlformats.org/officeDocument/2006/relationships/slideLayout" Target="../slideLayouts/slideLayout5.xml"/><Relationship Id="rId4" Type="http://schemas.openxmlformats.org/officeDocument/2006/relationships/hyperlink" Target="http://www.ycombinator.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2.xml"/><Relationship Id="rId1" Type="http://schemas.openxmlformats.org/officeDocument/2006/relationships/video" Target="https://www.youtube.com/embed/DJLwTh65AO0?feature=oembed" TargetMode="External"/><Relationship Id="rId4" Type="http://schemas.openxmlformats.org/officeDocument/2006/relationships/hyperlink" Target="https://www.youtube.com/watch?v=DJLwTh65AO0"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22.xml"/><Relationship Id="rId4" Type="http://schemas.openxmlformats.org/officeDocument/2006/relationships/hyperlink" Target="https://www.facebook.com/groups/13096756221564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18" name="Footer Placeholder 6">
            <a:extLst>
              <a:ext uri="{FF2B5EF4-FFF2-40B4-BE49-F238E27FC236}">
                <a16:creationId xmlns:a16="http://schemas.microsoft.com/office/drawing/2014/main" id="{75D30575-47C9-A446-BAAD-CA7BBB5145FB}"/>
              </a:ext>
            </a:extLst>
          </p:cNvPr>
          <p:cNvSpPr txBox="1">
            <a:spLocks noGrp="1"/>
          </p:cNvSpPr>
          <p:nvPr/>
        </p:nvSpPr>
        <p:spPr bwMode="auto">
          <a:xfrm>
            <a:off x="1918247" y="5711910"/>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9" name="Picture 8">
            <a:extLst>
              <a:ext uri="{FF2B5EF4-FFF2-40B4-BE49-F238E27FC236}">
                <a16:creationId xmlns:a16="http://schemas.microsoft.com/office/drawing/2014/main" id="{7E484368-2679-FF49-894F-57FC6437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47" y="5711910"/>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4</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314896" y="1532829"/>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chemeClr val="bg1"/>
                </a:solidFill>
              </a:rPr>
              <a:t>FINANCES AND FUNDING YOUR START UP</a:t>
            </a:r>
            <a:endParaRPr lang="en-US" sz="3200" dirty="0">
              <a:solidFill>
                <a:schemeClr val="bg1"/>
              </a:solidFill>
            </a:endParaRPr>
          </a:p>
        </p:txBody>
      </p:sp>
      <p:sp>
        <p:nvSpPr>
          <p:cNvPr id="11" name="TextBox 10">
            <a:extLst>
              <a:ext uri="{FF2B5EF4-FFF2-40B4-BE49-F238E27FC236}">
                <a16:creationId xmlns:a16="http://schemas.microsoft.com/office/drawing/2014/main" id="{E5832AA3-D9B0-4987-A7D3-27CB22B8ED09}"/>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sp>
        <p:nvSpPr>
          <p:cNvPr id="16" name="TextBox 15">
            <a:extLst>
              <a:ext uri="{FF2B5EF4-FFF2-40B4-BE49-F238E27FC236}">
                <a16:creationId xmlns:a16="http://schemas.microsoft.com/office/drawing/2014/main" id="{E3FF7010-B9D3-4AF7-A634-5C811A631882}"/>
              </a:ext>
            </a:extLst>
          </p:cNvPr>
          <p:cNvSpPr txBox="1"/>
          <p:nvPr/>
        </p:nvSpPr>
        <p:spPr>
          <a:xfrm>
            <a:off x="408940" y="3439516"/>
            <a:ext cx="5498262" cy="1246495"/>
          </a:xfrm>
          <a:prstGeom prst="rect">
            <a:avLst/>
          </a:prstGeom>
          <a:noFill/>
        </p:spPr>
        <p:txBody>
          <a:bodyPr wrap="square">
            <a:spAutoFit/>
          </a:bodyPr>
          <a:lstStyle/>
          <a:p>
            <a:pPr>
              <a:lnSpc>
                <a:spcPts val="3000"/>
              </a:lnSpc>
            </a:pPr>
            <a:r>
              <a:rPr lang="en-US" sz="3200" dirty="0"/>
              <a:t>LET'S GET PRACTICAL</a:t>
            </a:r>
          </a:p>
          <a:p>
            <a:pPr>
              <a:lnSpc>
                <a:spcPts val="3000"/>
              </a:lnSpc>
            </a:pPr>
            <a:r>
              <a:rPr lang="en-US" sz="2800" dirty="0"/>
              <a:t>Managing &amp; raising project finance to start your business</a:t>
            </a:r>
          </a:p>
        </p:txBody>
      </p:sp>
      <p:pic>
        <p:nvPicPr>
          <p:cNvPr id="17" name="Picture 16" descr="Graphical user interface&#10;&#10;Description automatically generated">
            <a:extLst>
              <a:ext uri="{FF2B5EF4-FFF2-40B4-BE49-F238E27FC236}">
                <a16:creationId xmlns:a16="http://schemas.microsoft.com/office/drawing/2014/main" id="{D9012AA6-0A9D-4DC1-86B9-94977ECF4D15}"/>
              </a:ext>
            </a:extLst>
          </p:cNvPr>
          <p:cNvPicPr>
            <a:picLocks noChangeAspect="1"/>
          </p:cNvPicPr>
          <p:nvPr/>
        </p:nvPicPr>
        <p:blipFill rotWithShape="1">
          <a:blip r:embed="rId4"/>
          <a:srcRect l="18909" t="13226" r="19291" b="21112"/>
          <a:stretch/>
        </p:blipFill>
        <p:spPr>
          <a:xfrm>
            <a:off x="6284799" y="2870652"/>
            <a:ext cx="4044887" cy="3199806"/>
          </a:xfrm>
          <a:prstGeom prst="rect">
            <a:avLst/>
          </a:prstGeom>
        </p:spPr>
      </p:pic>
    </p:spTree>
    <p:extLst>
      <p:ext uri="{BB962C8B-B14F-4D97-AF65-F5344CB8AC3E}">
        <p14:creationId xmlns:p14="http://schemas.microsoft.com/office/powerpoint/2010/main" val="38474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0226040" cy="923330"/>
          </a:xfrm>
          <a:prstGeom prst="rect">
            <a:avLst/>
          </a:prstGeom>
          <a:noFill/>
        </p:spPr>
        <p:txBody>
          <a:bodyPr wrap="square" rtlCol="0">
            <a:spAutoFit/>
          </a:bodyPr>
          <a:lstStyle/>
          <a:p>
            <a:r>
              <a:rPr lang="en-US" sz="3600" dirty="0">
                <a:solidFill>
                  <a:srgbClr val="1E494F"/>
                </a:solidFill>
              </a:rPr>
              <a:t> TYPES OF COSTS</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1" y="1409841"/>
            <a:ext cx="6749766" cy="5847755"/>
          </a:xfrm>
          <a:prstGeom prst="rect">
            <a:avLst/>
          </a:prstGeom>
          <a:noFill/>
        </p:spPr>
        <p:txBody>
          <a:bodyPr wrap="square">
            <a:spAutoFit/>
          </a:bodyPr>
          <a:lstStyle/>
          <a:p>
            <a:pPr marL="1466850" indent="-1466850"/>
            <a:r>
              <a:rPr lang="en-US" sz="2200" b="1" dirty="0">
                <a:solidFill>
                  <a:srgbClr val="EC2179"/>
                </a:solidFill>
              </a:rPr>
              <a:t>Fixed: 	</a:t>
            </a:r>
            <a:r>
              <a:rPr lang="en-US" sz="2200" dirty="0">
                <a:solidFill>
                  <a:srgbClr val="1E494F"/>
                </a:solidFill>
              </a:rPr>
              <a:t>Fixed costs remain the same, no matter how much you produce e.g. rent, loans on equipment.  </a:t>
            </a:r>
          </a:p>
          <a:p>
            <a:pPr marL="1466850" indent="-1466850"/>
            <a:endParaRPr lang="en-US" sz="2200" b="1" dirty="0">
              <a:solidFill>
                <a:srgbClr val="EC2179"/>
              </a:solidFill>
            </a:endParaRPr>
          </a:p>
          <a:p>
            <a:pPr marL="1466850" indent="-1466850"/>
            <a:r>
              <a:rPr lang="en-US" sz="2200" b="1" dirty="0">
                <a:solidFill>
                  <a:srgbClr val="EC2179"/>
                </a:solidFill>
              </a:rPr>
              <a:t>Variable: 	</a:t>
            </a:r>
            <a:r>
              <a:rPr lang="en-US" sz="2200" dirty="0">
                <a:solidFill>
                  <a:srgbClr val="1E494F"/>
                </a:solidFill>
              </a:rPr>
              <a:t>Variable costs relate to the amount of goods or services you produce. They are directly linked with changes in activity e.g. materials, stock, packaging, utilities. The more you sell, your variable costs increase. For example, you produce ceramic mugs for a cost of €2 a mug. If you produce 500 units, your variable cost will be €1,000. </a:t>
            </a:r>
          </a:p>
          <a:p>
            <a:pPr marL="1466850" indent="-1466850"/>
            <a:endParaRPr lang="en-US" sz="2200" dirty="0">
              <a:solidFill>
                <a:srgbClr val="1E494F"/>
              </a:solidFill>
            </a:endParaRPr>
          </a:p>
          <a:p>
            <a:pPr marL="1466850" indent="-1466850"/>
            <a:r>
              <a:rPr lang="en-US" sz="2200" dirty="0">
                <a:solidFill>
                  <a:srgbClr val="1E494F"/>
                </a:solidFill>
              </a:rPr>
              <a:t>Backed to fixed costs, </a:t>
            </a:r>
            <a:r>
              <a:rPr lang="en-GB" sz="2200" dirty="0">
                <a:solidFill>
                  <a:srgbClr val="1E494F"/>
                </a:solidFill>
              </a:rPr>
              <a:t>-f your rent is €100 per month, then</a:t>
            </a:r>
          </a:p>
          <a:p>
            <a:pPr marL="1466850" indent="-1466850"/>
            <a:r>
              <a:rPr lang="en-GB" sz="2200" dirty="0">
                <a:solidFill>
                  <a:srgbClr val="1E494F"/>
                </a:solidFill>
              </a:rPr>
              <a:t>that does not change if you sell 10 mugs or 1,000 mugs.</a:t>
            </a:r>
          </a:p>
          <a:p>
            <a:pPr marL="1466850" indent="-1466850"/>
            <a:endParaRPr lang="en-US" sz="2200" dirty="0">
              <a:solidFill>
                <a:srgbClr val="1E494F"/>
              </a:solidFill>
            </a:endParaRPr>
          </a:p>
          <a:p>
            <a:pPr marL="342900" indent="-342900">
              <a:buClr>
                <a:srgbClr val="EC2179"/>
              </a:buClr>
              <a:buFont typeface="Arial" charset="0"/>
              <a:buChar char="•"/>
            </a:pPr>
            <a:endParaRPr lang="en-US" sz="2200" dirty="0">
              <a:solidFill>
                <a:srgbClr val="1E494F"/>
              </a:solidFill>
            </a:endParaRPr>
          </a:p>
        </p:txBody>
      </p:sp>
      <p:pic>
        <p:nvPicPr>
          <p:cNvPr id="12" name="Picture 11">
            <a:extLst>
              <a:ext uri="{FF2B5EF4-FFF2-40B4-BE49-F238E27FC236}">
                <a16:creationId xmlns:a16="http://schemas.microsoft.com/office/drawing/2014/main" id="{93FF5FCD-0259-433A-B863-CACC073E3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306" y="1401997"/>
            <a:ext cx="2724254" cy="2179403"/>
          </a:xfrm>
          <a:prstGeom prst="rect">
            <a:avLst/>
          </a:prstGeom>
        </p:spPr>
      </p:pic>
      <p:sp>
        <p:nvSpPr>
          <p:cNvPr id="14" name="Rectangle 13">
            <a:extLst>
              <a:ext uri="{FF2B5EF4-FFF2-40B4-BE49-F238E27FC236}">
                <a16:creationId xmlns:a16="http://schemas.microsoft.com/office/drawing/2014/main" id="{ACE0C14A-FEE8-4741-80E0-8BADE59E2B07}"/>
              </a:ext>
            </a:extLst>
          </p:cNvPr>
          <p:cNvSpPr/>
          <p:nvPr/>
        </p:nvSpPr>
        <p:spPr>
          <a:xfrm>
            <a:off x="10224993" y="3148728"/>
            <a:ext cx="1118191" cy="369332"/>
          </a:xfrm>
          <a:prstGeom prst="rect">
            <a:avLst/>
          </a:prstGeom>
        </p:spPr>
        <p:txBody>
          <a:bodyPr wrap="none">
            <a:spAutoFit/>
          </a:bodyPr>
          <a:lstStyle/>
          <a:p>
            <a:pPr algn="ctr"/>
            <a:r>
              <a:rPr lang="en-US" b="1" dirty="0">
                <a:solidFill>
                  <a:srgbClr val="EC2179"/>
                </a:solidFill>
              </a:rPr>
              <a:t>VARIABLE</a:t>
            </a:r>
          </a:p>
        </p:txBody>
      </p:sp>
      <p:sp>
        <p:nvSpPr>
          <p:cNvPr id="15" name="Rectangle 14">
            <a:extLst>
              <a:ext uri="{FF2B5EF4-FFF2-40B4-BE49-F238E27FC236}">
                <a16:creationId xmlns:a16="http://schemas.microsoft.com/office/drawing/2014/main" id="{EFEDDFEB-8B70-4C21-BEF4-0E3767F6F03E}"/>
              </a:ext>
            </a:extLst>
          </p:cNvPr>
          <p:cNvSpPr/>
          <p:nvPr/>
        </p:nvSpPr>
        <p:spPr>
          <a:xfrm>
            <a:off x="8603371" y="3134440"/>
            <a:ext cx="736099" cy="369332"/>
          </a:xfrm>
          <a:prstGeom prst="rect">
            <a:avLst/>
          </a:prstGeom>
        </p:spPr>
        <p:txBody>
          <a:bodyPr wrap="none">
            <a:spAutoFit/>
          </a:bodyPr>
          <a:lstStyle/>
          <a:p>
            <a:pPr algn="ctr"/>
            <a:r>
              <a:rPr lang="en-US" b="1" dirty="0">
                <a:solidFill>
                  <a:srgbClr val="EC2179"/>
                </a:solidFill>
              </a:rPr>
              <a:t>FIXED</a:t>
            </a:r>
          </a:p>
        </p:txBody>
      </p:sp>
    </p:spTree>
    <p:extLst>
      <p:ext uri="{BB962C8B-B14F-4D97-AF65-F5344CB8AC3E}">
        <p14:creationId xmlns:p14="http://schemas.microsoft.com/office/powerpoint/2010/main" val="118681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1477328"/>
          </a:xfrm>
          <a:prstGeom prst="rect">
            <a:avLst/>
          </a:prstGeom>
          <a:noFill/>
        </p:spPr>
        <p:txBody>
          <a:bodyPr wrap="square" rtlCol="0">
            <a:spAutoFit/>
          </a:bodyPr>
          <a:lstStyle/>
          <a:p>
            <a:r>
              <a:rPr lang="en-US" sz="3600" dirty="0">
                <a:solidFill>
                  <a:srgbClr val="1E494F"/>
                </a:solidFill>
              </a:rPr>
              <a:t> PRICING AND MAKING A PROFIT</a:t>
            </a: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0" y="1409841"/>
            <a:ext cx="8901257" cy="5232202"/>
          </a:xfrm>
          <a:prstGeom prst="rect">
            <a:avLst/>
          </a:prstGeom>
          <a:noFill/>
        </p:spPr>
        <p:txBody>
          <a:bodyPr wrap="square">
            <a:spAutoFit/>
          </a:bodyPr>
          <a:lstStyle/>
          <a:p>
            <a:pPr marL="342900" indent="-342900">
              <a:buClr>
                <a:srgbClr val="EC2179"/>
              </a:buClr>
              <a:buFont typeface="Arial" charset="0"/>
              <a:buChar char="•"/>
            </a:pPr>
            <a:r>
              <a:rPr lang="en-US" sz="2400" dirty="0">
                <a:solidFill>
                  <a:srgbClr val="1E494F"/>
                </a:solidFill>
              </a:rPr>
              <a:t>Pricing your product or service is one of the most important business decisions you will make.</a:t>
            </a:r>
          </a:p>
          <a:p>
            <a:pPr marL="342900" indent="-342900">
              <a:buClr>
                <a:srgbClr val="EC2179"/>
              </a:buClr>
              <a:buFont typeface="Arial" charset="0"/>
              <a:buChar char="•"/>
            </a:pPr>
            <a:r>
              <a:rPr lang="en-US" sz="2400" dirty="0">
                <a:solidFill>
                  <a:srgbClr val="1E494F"/>
                </a:solidFill>
              </a:rPr>
              <a:t>You must offer your products for a price your target market is willing to pay–and one that produces a profit for you–or you won't be in business for long!</a:t>
            </a:r>
          </a:p>
          <a:p>
            <a:pPr marL="342900" indent="-342900">
              <a:buClr>
                <a:srgbClr val="EC2179"/>
              </a:buClr>
              <a:buFont typeface="Arial" charset="0"/>
              <a:buChar char="•"/>
            </a:pPr>
            <a:r>
              <a:rPr lang="en-US" sz="2400" dirty="0">
                <a:solidFill>
                  <a:srgbClr val="1E494F"/>
                </a:solidFill>
              </a:rPr>
              <a:t>Your pricing must take into account your costs, but it also needs to consider the effects of competition and the customer's perception of value.</a:t>
            </a:r>
          </a:p>
          <a:p>
            <a:pPr marL="342900" indent="-342900">
              <a:buClr>
                <a:srgbClr val="EC2179"/>
              </a:buClr>
              <a:buFont typeface="Arial" charset="0"/>
              <a:buChar char="•"/>
            </a:pPr>
            <a:r>
              <a:rPr lang="en-US" sz="2400" b="1" dirty="0">
                <a:solidFill>
                  <a:srgbClr val="EC2179"/>
                </a:solidFill>
              </a:rPr>
              <a:t>Bundle </a:t>
            </a:r>
            <a:r>
              <a:rPr lang="en-US" sz="2400" dirty="0"/>
              <a:t>- </a:t>
            </a:r>
            <a:r>
              <a:rPr lang="en-US" sz="2400" dirty="0">
                <a:solidFill>
                  <a:srgbClr val="1E494F"/>
                </a:solidFill>
              </a:rPr>
              <a:t>Combining products and services can be a way of increasing the up-front price (and therefore profit) by offering added value that costs you nothing in the short term. For example, maintenance and support packages sold when goods are bought</a:t>
            </a:r>
          </a:p>
          <a:p>
            <a:pPr marL="342900" indent="-342900">
              <a:buClr>
                <a:srgbClr val="EC2179"/>
              </a:buClr>
              <a:buFont typeface="Arial" charset="0"/>
              <a:buChar char="•"/>
            </a:pPr>
            <a:endParaRPr lang="en-US" sz="2400" dirty="0">
              <a:solidFill>
                <a:srgbClr val="1E494F"/>
              </a:solidFill>
            </a:endParaRPr>
          </a:p>
          <a:p>
            <a:pPr marL="342900" indent="-342900">
              <a:buClr>
                <a:srgbClr val="EC2179"/>
              </a:buClr>
              <a:buFont typeface="Arial" charset="0"/>
              <a:buChar char="•"/>
            </a:pPr>
            <a:endParaRPr lang="en-US" sz="2200" dirty="0">
              <a:solidFill>
                <a:srgbClr val="1E494F"/>
              </a:solidFill>
            </a:endParaRPr>
          </a:p>
        </p:txBody>
      </p:sp>
    </p:spTree>
    <p:extLst>
      <p:ext uri="{BB962C8B-B14F-4D97-AF65-F5344CB8AC3E}">
        <p14:creationId xmlns:p14="http://schemas.microsoft.com/office/powerpoint/2010/main" val="288722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2031325"/>
          </a:xfrm>
          <a:prstGeom prst="rect">
            <a:avLst/>
          </a:prstGeom>
          <a:noFill/>
        </p:spPr>
        <p:txBody>
          <a:bodyPr wrap="square" rtlCol="0">
            <a:spAutoFit/>
          </a:bodyPr>
          <a:lstStyle/>
          <a:p>
            <a:r>
              <a:rPr lang="en-US" sz="3600" dirty="0">
                <a:solidFill>
                  <a:srgbClr val="1E494F"/>
                </a:solidFill>
              </a:rPr>
              <a:t> THERE ARE 2 MAIN WAYS OF COSTING/PRICING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78772" y="1430346"/>
            <a:ext cx="5821680" cy="3570208"/>
          </a:xfrm>
          <a:prstGeom prst="rect">
            <a:avLst/>
          </a:prstGeom>
          <a:noFill/>
        </p:spPr>
        <p:txBody>
          <a:bodyPr wrap="square">
            <a:spAutoFit/>
          </a:bodyPr>
          <a:lstStyle/>
          <a:p>
            <a:r>
              <a:rPr lang="en-US" sz="2400" dirty="0">
                <a:solidFill>
                  <a:srgbClr val="EC2179"/>
                </a:solidFill>
              </a:rPr>
              <a:t>TOTAL COST APPROACH</a:t>
            </a:r>
          </a:p>
          <a:p>
            <a:endParaRPr lang="en-US" sz="2400" dirty="0">
              <a:solidFill>
                <a:srgbClr val="EC2179"/>
              </a:solidFill>
            </a:endParaRPr>
          </a:p>
          <a:p>
            <a:pPr marL="342900" indent="-342900">
              <a:buClr>
                <a:srgbClr val="EC2179"/>
              </a:buClr>
              <a:buFont typeface="Arial" charset="0"/>
              <a:buChar char="•"/>
            </a:pPr>
            <a:r>
              <a:rPr lang="en-US" sz="2200" dirty="0">
                <a:solidFill>
                  <a:srgbClr val="1E494F"/>
                </a:solidFill>
              </a:rPr>
              <a:t>Calculate all costs for a product</a:t>
            </a:r>
          </a:p>
          <a:p>
            <a:pPr marL="342900" indent="-342900">
              <a:buClr>
                <a:srgbClr val="EC2179"/>
              </a:buClr>
              <a:buFont typeface="Arial" charset="0"/>
              <a:buChar char="•"/>
            </a:pPr>
            <a:r>
              <a:rPr lang="en-US" sz="2200" dirty="0">
                <a:solidFill>
                  <a:srgbClr val="1E494F"/>
                </a:solidFill>
              </a:rPr>
              <a:t>Determine number of units - how many can you make and importantly how many can you sell (there is a difference!)</a:t>
            </a:r>
          </a:p>
          <a:p>
            <a:pPr marL="342900" indent="-342900">
              <a:buClr>
                <a:srgbClr val="EC2179"/>
              </a:buClr>
              <a:buFont typeface="Arial" charset="0"/>
              <a:buChar char="•"/>
            </a:pPr>
            <a:r>
              <a:rPr lang="en-US" sz="2200" dirty="0">
                <a:solidFill>
                  <a:srgbClr val="1E494F"/>
                </a:solidFill>
              </a:rPr>
              <a:t>Divide total costs by number of units</a:t>
            </a:r>
          </a:p>
          <a:p>
            <a:pPr marL="342900" indent="-342900">
              <a:buClr>
                <a:srgbClr val="EC2179"/>
              </a:buClr>
              <a:buFont typeface="Arial" charset="0"/>
              <a:buChar char="•"/>
            </a:pPr>
            <a:r>
              <a:rPr lang="en-US" sz="2200" dirty="0">
                <a:solidFill>
                  <a:srgbClr val="1E494F"/>
                </a:solidFill>
              </a:rPr>
              <a:t>Add profit figure - the magic number generating the price to customer</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pic>
        <p:nvPicPr>
          <p:cNvPr id="16" name="Picture 15" descr="Graphical user interface&#10;&#10;Description automatically generated">
            <a:extLst>
              <a:ext uri="{FF2B5EF4-FFF2-40B4-BE49-F238E27FC236}">
                <a16:creationId xmlns:a16="http://schemas.microsoft.com/office/drawing/2014/main" id="{4015545D-7644-42CD-93DB-6F3C5B209A1C}"/>
              </a:ext>
            </a:extLst>
          </p:cNvPr>
          <p:cNvPicPr>
            <a:picLocks noChangeAspect="1"/>
          </p:cNvPicPr>
          <p:nvPr/>
        </p:nvPicPr>
        <p:blipFill rotWithShape="1">
          <a:blip r:embed="rId2"/>
          <a:srcRect l="18909" t="13226" r="19291" b="21112"/>
          <a:stretch/>
        </p:blipFill>
        <p:spPr>
          <a:xfrm>
            <a:off x="8934928" y="1818551"/>
            <a:ext cx="2362788" cy="1869141"/>
          </a:xfrm>
          <a:prstGeom prst="rect">
            <a:avLst/>
          </a:prstGeom>
        </p:spPr>
      </p:pic>
      <p:sp>
        <p:nvSpPr>
          <p:cNvPr id="17" name="TextBox 16">
            <a:extLst>
              <a:ext uri="{FF2B5EF4-FFF2-40B4-BE49-F238E27FC236}">
                <a16:creationId xmlns:a16="http://schemas.microsoft.com/office/drawing/2014/main" id="{F9E4767B-5939-4A5C-A039-602F944089A5}"/>
              </a:ext>
            </a:extLst>
          </p:cNvPr>
          <p:cNvSpPr txBox="1"/>
          <p:nvPr/>
        </p:nvSpPr>
        <p:spPr>
          <a:xfrm>
            <a:off x="2680923" y="4769781"/>
            <a:ext cx="3154680" cy="1315745"/>
          </a:xfrm>
          <a:prstGeom prst="rect">
            <a:avLst/>
          </a:prstGeom>
          <a:noFill/>
        </p:spPr>
        <p:txBody>
          <a:bodyPr wrap="square">
            <a:spAutoFit/>
          </a:bodyPr>
          <a:lstStyle/>
          <a:p>
            <a:pPr>
              <a:lnSpc>
                <a:spcPct val="100000"/>
              </a:lnSpc>
              <a:spcBef>
                <a:spcPts val="300"/>
              </a:spcBef>
            </a:pPr>
            <a:r>
              <a:rPr lang="en-US" b="1" dirty="0">
                <a:solidFill>
                  <a:srgbClr val="EC2179"/>
                </a:solidFill>
              </a:rPr>
              <a:t>Advantages </a:t>
            </a:r>
          </a:p>
          <a:p>
            <a:pPr marL="342900" indent="-342900">
              <a:lnSpc>
                <a:spcPct val="100000"/>
              </a:lnSpc>
              <a:spcBef>
                <a:spcPts val="300"/>
              </a:spcBef>
              <a:buClr>
                <a:srgbClr val="EC2179"/>
              </a:buClr>
              <a:buFont typeface="Arial" charset="0"/>
              <a:buChar char="•"/>
            </a:pPr>
            <a:r>
              <a:rPr lang="en-US" dirty="0">
                <a:solidFill>
                  <a:srgbClr val="1E494F"/>
                </a:solidFill>
              </a:rPr>
              <a:t>Simple to operate</a:t>
            </a:r>
          </a:p>
          <a:p>
            <a:pPr marL="342900" indent="-342900">
              <a:lnSpc>
                <a:spcPct val="100000"/>
              </a:lnSpc>
              <a:spcBef>
                <a:spcPts val="300"/>
              </a:spcBef>
              <a:buClr>
                <a:srgbClr val="EC2179"/>
              </a:buClr>
              <a:buFont typeface="Arial" charset="0"/>
              <a:buChar char="•"/>
            </a:pPr>
            <a:r>
              <a:rPr lang="en-US" dirty="0">
                <a:solidFill>
                  <a:srgbClr val="1E494F"/>
                </a:solidFill>
              </a:rPr>
              <a:t>Ensures you make a profit</a:t>
            </a:r>
          </a:p>
          <a:p>
            <a:pPr marL="342900" indent="-342900">
              <a:lnSpc>
                <a:spcPct val="100000"/>
              </a:lnSpc>
              <a:spcBef>
                <a:spcPts val="300"/>
              </a:spcBef>
              <a:buFont typeface="Arial" charset="0"/>
              <a:buChar char="•"/>
            </a:pPr>
            <a:endParaRPr lang="en-US" dirty="0"/>
          </a:p>
        </p:txBody>
      </p:sp>
      <p:sp>
        <p:nvSpPr>
          <p:cNvPr id="18" name="TextBox 17">
            <a:extLst>
              <a:ext uri="{FF2B5EF4-FFF2-40B4-BE49-F238E27FC236}">
                <a16:creationId xmlns:a16="http://schemas.microsoft.com/office/drawing/2014/main" id="{814EE2F7-A4D2-45E8-AC01-C12413F91F15}"/>
              </a:ext>
            </a:extLst>
          </p:cNvPr>
          <p:cNvSpPr txBox="1"/>
          <p:nvPr/>
        </p:nvSpPr>
        <p:spPr>
          <a:xfrm>
            <a:off x="6133554" y="4795581"/>
            <a:ext cx="4054632" cy="1554272"/>
          </a:xfrm>
          <a:prstGeom prst="rect">
            <a:avLst/>
          </a:prstGeom>
          <a:noFill/>
        </p:spPr>
        <p:txBody>
          <a:bodyPr wrap="square">
            <a:spAutoFit/>
          </a:bodyPr>
          <a:lstStyle/>
          <a:p>
            <a:pPr>
              <a:lnSpc>
                <a:spcPct val="100000"/>
              </a:lnSpc>
              <a:spcBef>
                <a:spcPts val="300"/>
              </a:spcBef>
            </a:pPr>
            <a:r>
              <a:rPr lang="en-US" b="1" dirty="0">
                <a:solidFill>
                  <a:srgbClr val="EC2179"/>
                </a:solidFill>
              </a:rPr>
              <a:t>Disadvantages</a:t>
            </a:r>
            <a:endParaRPr lang="en-US" dirty="0"/>
          </a:p>
          <a:p>
            <a:pPr marL="342900" indent="-342900">
              <a:lnSpc>
                <a:spcPct val="100000"/>
              </a:lnSpc>
              <a:spcBef>
                <a:spcPts val="300"/>
              </a:spcBef>
              <a:buClr>
                <a:srgbClr val="EC2179"/>
              </a:buClr>
              <a:buFont typeface="Arial" charset="0"/>
              <a:buChar char="•"/>
            </a:pPr>
            <a:r>
              <a:rPr lang="en-US" dirty="0">
                <a:solidFill>
                  <a:srgbClr val="1E494F"/>
                </a:solidFill>
              </a:rPr>
              <a:t>Not suitable for fluctuating businesses</a:t>
            </a:r>
          </a:p>
          <a:p>
            <a:pPr marL="342900" indent="-342900">
              <a:lnSpc>
                <a:spcPct val="100000"/>
              </a:lnSpc>
              <a:spcBef>
                <a:spcPts val="300"/>
              </a:spcBef>
              <a:buClr>
                <a:srgbClr val="EC2179"/>
              </a:buClr>
              <a:buFont typeface="Arial" charset="0"/>
              <a:buChar char="•"/>
            </a:pPr>
            <a:r>
              <a:rPr lang="en-US" dirty="0">
                <a:solidFill>
                  <a:srgbClr val="1E494F"/>
                </a:solidFill>
              </a:rPr>
              <a:t>Lacks flexibility for new business decision making</a:t>
            </a:r>
          </a:p>
        </p:txBody>
      </p:sp>
    </p:spTree>
    <p:extLst>
      <p:ext uri="{BB962C8B-B14F-4D97-AF65-F5344CB8AC3E}">
        <p14:creationId xmlns:p14="http://schemas.microsoft.com/office/powerpoint/2010/main" val="101168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2031325"/>
          </a:xfrm>
          <a:prstGeom prst="rect">
            <a:avLst/>
          </a:prstGeom>
          <a:noFill/>
        </p:spPr>
        <p:txBody>
          <a:bodyPr wrap="square" rtlCol="0">
            <a:spAutoFit/>
          </a:bodyPr>
          <a:lstStyle/>
          <a:p>
            <a:r>
              <a:rPr lang="en-US" sz="3600" dirty="0">
                <a:solidFill>
                  <a:srgbClr val="1E494F"/>
                </a:solidFill>
              </a:rPr>
              <a:t> THERE ARE 2 MAIN WAYS OF COSTING/PRICING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78772" y="1430346"/>
            <a:ext cx="5821680" cy="4031873"/>
          </a:xfrm>
          <a:prstGeom prst="rect">
            <a:avLst/>
          </a:prstGeom>
          <a:noFill/>
        </p:spPr>
        <p:txBody>
          <a:bodyPr wrap="square">
            <a:spAutoFit/>
          </a:bodyPr>
          <a:lstStyle/>
          <a:p>
            <a:r>
              <a:rPr lang="en-US" sz="2400" dirty="0">
                <a:solidFill>
                  <a:srgbClr val="EC2179"/>
                </a:solidFill>
              </a:rPr>
              <a:t>TOTAL COST APPROACH EXAMPLE</a:t>
            </a:r>
          </a:p>
          <a:p>
            <a:endParaRPr lang="en-US" sz="3200" b="1" dirty="0">
              <a:solidFill>
                <a:srgbClr val="EC2179"/>
              </a:solidFill>
            </a:endParaRPr>
          </a:p>
          <a:p>
            <a:pPr marL="342900" indent="-342900">
              <a:buClr>
                <a:srgbClr val="EC2179"/>
              </a:buClr>
              <a:buFont typeface="Arial" charset="0"/>
              <a:buChar char="•"/>
            </a:pPr>
            <a:r>
              <a:rPr lang="en-US" sz="2200" dirty="0">
                <a:solidFill>
                  <a:srgbClr val="1E494F"/>
                </a:solidFill>
              </a:rPr>
              <a:t>Total cost including all fixed and variable costs to run my mug business for 1 year is </a:t>
            </a:r>
            <a:r>
              <a:rPr lang="en-US" sz="2200" b="1" dirty="0">
                <a:solidFill>
                  <a:srgbClr val="1E494F"/>
                </a:solidFill>
              </a:rPr>
              <a:t>€10,000 </a:t>
            </a:r>
          </a:p>
          <a:p>
            <a:pPr marL="342900" indent="-342900">
              <a:buClr>
                <a:srgbClr val="EC2179"/>
              </a:buClr>
              <a:buFont typeface="Arial" charset="0"/>
              <a:buChar char="•"/>
            </a:pPr>
            <a:r>
              <a:rPr lang="en-US" sz="2200" dirty="0">
                <a:solidFill>
                  <a:srgbClr val="1E494F"/>
                </a:solidFill>
              </a:rPr>
              <a:t>I forecast I can sell </a:t>
            </a:r>
            <a:r>
              <a:rPr lang="en-US" sz="2200" b="1" dirty="0">
                <a:solidFill>
                  <a:srgbClr val="1E494F"/>
                </a:solidFill>
              </a:rPr>
              <a:t>10,000</a:t>
            </a:r>
            <a:r>
              <a:rPr lang="en-US" sz="2200" dirty="0">
                <a:solidFill>
                  <a:srgbClr val="1E494F"/>
                </a:solidFill>
              </a:rPr>
              <a:t> mugs (units)</a:t>
            </a:r>
          </a:p>
          <a:p>
            <a:pPr marL="342900" indent="-342900">
              <a:buClr>
                <a:srgbClr val="EC2179"/>
              </a:buClr>
              <a:buFont typeface="Arial" charset="0"/>
              <a:buChar char="•"/>
            </a:pPr>
            <a:r>
              <a:rPr lang="en-US" sz="2200" dirty="0">
                <a:solidFill>
                  <a:srgbClr val="1E494F"/>
                </a:solidFill>
              </a:rPr>
              <a:t>I want to make a profit of </a:t>
            </a:r>
            <a:r>
              <a:rPr lang="en-US" sz="2200" b="1" dirty="0">
                <a:solidFill>
                  <a:srgbClr val="1E494F"/>
                </a:solidFill>
              </a:rPr>
              <a:t>40 %</a:t>
            </a:r>
          </a:p>
          <a:p>
            <a:pPr marL="342900" indent="-342900">
              <a:buClr>
                <a:srgbClr val="EC2179"/>
              </a:buClr>
              <a:buFont typeface="Arial" charset="0"/>
              <a:buChar char="•"/>
            </a:pPr>
            <a:r>
              <a:rPr lang="en-US" sz="2200" dirty="0">
                <a:solidFill>
                  <a:srgbClr val="1E494F"/>
                </a:solidFill>
              </a:rPr>
              <a:t>Price quoted to customer is</a:t>
            </a:r>
            <a:r>
              <a:rPr lang="en-US" sz="2200" b="1" dirty="0">
                <a:solidFill>
                  <a:srgbClr val="1E494F"/>
                </a:solidFill>
              </a:rPr>
              <a:t> €1.40 </a:t>
            </a:r>
            <a:r>
              <a:rPr lang="en-US" sz="2200" dirty="0">
                <a:solidFill>
                  <a:srgbClr val="1E494F"/>
                </a:solidFill>
              </a:rPr>
              <a:t>per unit</a:t>
            </a:r>
          </a:p>
          <a:p>
            <a:pPr marL="342900" indent="-342900">
              <a:buClr>
                <a:srgbClr val="EC2179"/>
              </a:buClr>
              <a:buFont typeface="Arial" charset="0"/>
              <a:buChar char="•"/>
            </a:pPr>
            <a:endParaRPr lang="en-US" sz="2200" dirty="0"/>
          </a:p>
          <a:p>
            <a:r>
              <a:rPr lang="en-US" sz="2200" i="1" dirty="0">
                <a:solidFill>
                  <a:srgbClr val="EC2179"/>
                </a:solidFill>
              </a:rPr>
              <a:t>€10,000 divided by 10,000 mugs = €1 per mug Add profit 100% - €1   Price €2.00</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pic>
        <p:nvPicPr>
          <p:cNvPr id="16" name="Picture 15" descr="Graphical user interface&#10;&#10;Description automatically generated">
            <a:extLst>
              <a:ext uri="{FF2B5EF4-FFF2-40B4-BE49-F238E27FC236}">
                <a16:creationId xmlns:a16="http://schemas.microsoft.com/office/drawing/2014/main" id="{4015545D-7644-42CD-93DB-6F3C5B209A1C}"/>
              </a:ext>
            </a:extLst>
          </p:cNvPr>
          <p:cNvPicPr>
            <a:picLocks noChangeAspect="1"/>
          </p:cNvPicPr>
          <p:nvPr/>
        </p:nvPicPr>
        <p:blipFill rotWithShape="1">
          <a:blip r:embed="rId2"/>
          <a:srcRect l="18909" t="13226" r="19291" b="21112"/>
          <a:stretch/>
        </p:blipFill>
        <p:spPr>
          <a:xfrm>
            <a:off x="8934928" y="1818551"/>
            <a:ext cx="2362788" cy="1869141"/>
          </a:xfrm>
          <a:prstGeom prst="rect">
            <a:avLst/>
          </a:prstGeom>
        </p:spPr>
      </p:pic>
    </p:spTree>
    <p:extLst>
      <p:ext uri="{BB962C8B-B14F-4D97-AF65-F5344CB8AC3E}">
        <p14:creationId xmlns:p14="http://schemas.microsoft.com/office/powerpoint/2010/main" val="292031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2031325"/>
          </a:xfrm>
          <a:prstGeom prst="rect">
            <a:avLst/>
          </a:prstGeom>
          <a:noFill/>
        </p:spPr>
        <p:txBody>
          <a:bodyPr wrap="square" rtlCol="0">
            <a:spAutoFit/>
          </a:bodyPr>
          <a:lstStyle/>
          <a:p>
            <a:r>
              <a:rPr lang="en-US" sz="3600" dirty="0">
                <a:solidFill>
                  <a:srgbClr val="1E494F"/>
                </a:solidFill>
              </a:rPr>
              <a:t> THERE ARE 2 MAIN WAYS OF COSTING/PRICING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78772" y="1430346"/>
            <a:ext cx="5821680" cy="4031873"/>
          </a:xfrm>
          <a:prstGeom prst="rect">
            <a:avLst/>
          </a:prstGeom>
          <a:noFill/>
        </p:spPr>
        <p:txBody>
          <a:bodyPr wrap="square">
            <a:spAutoFit/>
          </a:bodyPr>
          <a:lstStyle/>
          <a:p>
            <a:r>
              <a:rPr lang="en-US" sz="2400" dirty="0">
                <a:solidFill>
                  <a:srgbClr val="EC2179"/>
                </a:solidFill>
              </a:rPr>
              <a:t>TOTAL COST APPROACH EXAMPLE</a:t>
            </a:r>
          </a:p>
          <a:p>
            <a:endParaRPr lang="en-US" sz="3200" b="1" dirty="0">
              <a:solidFill>
                <a:srgbClr val="EC2179"/>
              </a:solidFill>
            </a:endParaRPr>
          </a:p>
          <a:p>
            <a:pPr marL="342900" indent="-342900">
              <a:buClr>
                <a:srgbClr val="EC2179"/>
              </a:buClr>
              <a:buFont typeface="Arial" charset="0"/>
              <a:buChar char="•"/>
            </a:pPr>
            <a:r>
              <a:rPr lang="en-US" sz="2200" dirty="0">
                <a:solidFill>
                  <a:srgbClr val="1E494F"/>
                </a:solidFill>
              </a:rPr>
              <a:t>Total cost including all fixed and variable costs to run my mug business for 1 year is </a:t>
            </a:r>
            <a:r>
              <a:rPr lang="en-US" sz="2200" b="1" dirty="0">
                <a:solidFill>
                  <a:srgbClr val="1E494F"/>
                </a:solidFill>
              </a:rPr>
              <a:t>€10,000 </a:t>
            </a:r>
          </a:p>
          <a:p>
            <a:pPr marL="342900" indent="-342900">
              <a:buClr>
                <a:srgbClr val="EC2179"/>
              </a:buClr>
              <a:buFont typeface="Arial" charset="0"/>
              <a:buChar char="•"/>
            </a:pPr>
            <a:r>
              <a:rPr lang="en-US" sz="2200" dirty="0">
                <a:solidFill>
                  <a:srgbClr val="1E494F"/>
                </a:solidFill>
              </a:rPr>
              <a:t>I forecast I can sell </a:t>
            </a:r>
            <a:r>
              <a:rPr lang="en-US" sz="2200" b="1" dirty="0">
                <a:solidFill>
                  <a:srgbClr val="1E494F"/>
                </a:solidFill>
              </a:rPr>
              <a:t>10,000</a:t>
            </a:r>
            <a:r>
              <a:rPr lang="en-US" sz="2200" dirty="0">
                <a:solidFill>
                  <a:srgbClr val="1E494F"/>
                </a:solidFill>
              </a:rPr>
              <a:t> mugs (units)</a:t>
            </a:r>
          </a:p>
          <a:p>
            <a:pPr marL="342900" indent="-342900">
              <a:buClr>
                <a:srgbClr val="EC2179"/>
              </a:buClr>
              <a:buFont typeface="Arial" charset="0"/>
              <a:buChar char="•"/>
            </a:pPr>
            <a:r>
              <a:rPr lang="en-US" sz="2200" dirty="0">
                <a:solidFill>
                  <a:srgbClr val="1E494F"/>
                </a:solidFill>
              </a:rPr>
              <a:t>I want to make a profit of </a:t>
            </a:r>
            <a:r>
              <a:rPr lang="en-US" sz="2200" b="1" dirty="0">
                <a:solidFill>
                  <a:srgbClr val="1E494F"/>
                </a:solidFill>
              </a:rPr>
              <a:t>40 %</a:t>
            </a:r>
          </a:p>
          <a:p>
            <a:pPr marL="342900" indent="-342900">
              <a:buClr>
                <a:srgbClr val="EC2179"/>
              </a:buClr>
              <a:buFont typeface="Arial" charset="0"/>
              <a:buChar char="•"/>
            </a:pPr>
            <a:r>
              <a:rPr lang="en-US" sz="2200" dirty="0">
                <a:solidFill>
                  <a:srgbClr val="1E494F"/>
                </a:solidFill>
              </a:rPr>
              <a:t>Price quoted to customer is</a:t>
            </a:r>
            <a:r>
              <a:rPr lang="en-US" sz="2200" b="1" dirty="0">
                <a:solidFill>
                  <a:srgbClr val="1E494F"/>
                </a:solidFill>
              </a:rPr>
              <a:t> €1.40 </a:t>
            </a:r>
            <a:r>
              <a:rPr lang="en-US" sz="2200" dirty="0">
                <a:solidFill>
                  <a:srgbClr val="1E494F"/>
                </a:solidFill>
              </a:rPr>
              <a:t>per unit</a:t>
            </a:r>
          </a:p>
          <a:p>
            <a:pPr marL="342900" indent="-342900">
              <a:buClr>
                <a:srgbClr val="EC2179"/>
              </a:buClr>
              <a:buFont typeface="Arial" charset="0"/>
              <a:buChar char="•"/>
            </a:pPr>
            <a:endParaRPr lang="en-US" sz="2200" dirty="0"/>
          </a:p>
          <a:p>
            <a:r>
              <a:rPr lang="en-US" sz="2200" i="1" dirty="0">
                <a:solidFill>
                  <a:srgbClr val="EC2179"/>
                </a:solidFill>
              </a:rPr>
              <a:t>€10,000 divided by 10,000 mugs = €1 per mug Add profit 100% - €1   Price €2.00</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pic>
        <p:nvPicPr>
          <p:cNvPr id="16" name="Picture 15" descr="Graphical user interface&#10;&#10;Description automatically generated">
            <a:extLst>
              <a:ext uri="{FF2B5EF4-FFF2-40B4-BE49-F238E27FC236}">
                <a16:creationId xmlns:a16="http://schemas.microsoft.com/office/drawing/2014/main" id="{4015545D-7644-42CD-93DB-6F3C5B209A1C}"/>
              </a:ext>
            </a:extLst>
          </p:cNvPr>
          <p:cNvPicPr>
            <a:picLocks noChangeAspect="1"/>
          </p:cNvPicPr>
          <p:nvPr/>
        </p:nvPicPr>
        <p:blipFill rotWithShape="1">
          <a:blip r:embed="rId2"/>
          <a:srcRect l="18909" t="13226" r="19291" b="21112"/>
          <a:stretch/>
        </p:blipFill>
        <p:spPr>
          <a:xfrm>
            <a:off x="8934928" y="1818551"/>
            <a:ext cx="2362788" cy="1869141"/>
          </a:xfrm>
          <a:prstGeom prst="rect">
            <a:avLst/>
          </a:prstGeom>
        </p:spPr>
      </p:pic>
    </p:spTree>
    <p:extLst>
      <p:ext uri="{BB962C8B-B14F-4D97-AF65-F5344CB8AC3E}">
        <p14:creationId xmlns:p14="http://schemas.microsoft.com/office/powerpoint/2010/main" val="322125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2031325"/>
          </a:xfrm>
          <a:prstGeom prst="rect">
            <a:avLst/>
          </a:prstGeom>
          <a:noFill/>
        </p:spPr>
        <p:txBody>
          <a:bodyPr wrap="square" rtlCol="0">
            <a:spAutoFit/>
          </a:bodyPr>
          <a:lstStyle/>
          <a:p>
            <a:r>
              <a:rPr lang="en-US" sz="3600" dirty="0">
                <a:solidFill>
                  <a:srgbClr val="1E494F"/>
                </a:solidFill>
              </a:rPr>
              <a:t> THERE ARE 2 MAIN WAYS OF COSTING/PRICING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197913"/>
            <a:ext cx="7656239" cy="5727209"/>
          </a:xfrm>
          <a:prstGeom prst="rect">
            <a:avLst/>
          </a:prstGeom>
          <a:noFill/>
        </p:spPr>
        <p:txBody>
          <a:bodyPr wrap="square">
            <a:spAutoFit/>
          </a:bodyPr>
          <a:lstStyle/>
          <a:p>
            <a:r>
              <a:rPr lang="en-US" sz="2400" dirty="0">
                <a:solidFill>
                  <a:srgbClr val="EC2179"/>
                </a:solidFill>
              </a:rPr>
              <a:t>TOTAL COST APPROACH EXAMPLE</a:t>
            </a:r>
          </a:p>
          <a:p>
            <a:endParaRPr lang="en-US" sz="1600" b="1" dirty="0">
              <a:solidFill>
                <a:srgbClr val="EC2179"/>
              </a:solidFill>
            </a:endParaRPr>
          </a:p>
          <a:p>
            <a:pPr>
              <a:spcBef>
                <a:spcPts val="500"/>
              </a:spcBef>
            </a:pPr>
            <a:r>
              <a:rPr lang="en-US" sz="2200" b="1" dirty="0">
                <a:solidFill>
                  <a:srgbClr val="EC2179"/>
                </a:solidFill>
              </a:rPr>
              <a:t>Calculate Breakeven</a:t>
            </a:r>
          </a:p>
          <a:p>
            <a:pPr>
              <a:spcBef>
                <a:spcPts val="500"/>
              </a:spcBef>
            </a:pPr>
            <a:r>
              <a:rPr lang="en-US" sz="2200" dirty="0">
                <a:solidFill>
                  <a:srgbClr val="1E494F"/>
                </a:solidFill>
              </a:rPr>
              <a:t>To be profitable in business, it is important to know what your break-even point is. Your break-even point is the point at which total sales equals total costs or expenses. At this point there is no profit or loss - in other words, you 'break even’.</a:t>
            </a:r>
          </a:p>
          <a:p>
            <a:pPr>
              <a:spcBef>
                <a:spcPts val="500"/>
              </a:spcBef>
            </a:pPr>
            <a:endParaRPr lang="en-US" sz="1100" dirty="0"/>
          </a:p>
          <a:p>
            <a:pPr>
              <a:spcBef>
                <a:spcPts val="500"/>
              </a:spcBef>
            </a:pPr>
            <a:r>
              <a:rPr lang="en-US" sz="2200" b="1" dirty="0">
                <a:solidFill>
                  <a:srgbClr val="EC2179"/>
                </a:solidFill>
              </a:rPr>
              <a:t>Why your break-even point is important ?</a:t>
            </a:r>
          </a:p>
          <a:p>
            <a:pPr>
              <a:spcBef>
                <a:spcPts val="500"/>
              </a:spcBef>
            </a:pPr>
            <a:r>
              <a:rPr lang="en-US" sz="2200" dirty="0">
                <a:solidFill>
                  <a:srgbClr val="1E494F"/>
                </a:solidFill>
              </a:rPr>
              <a:t>Your business could be turning over a lot of money, but still be making a loss. Knowing the break-even point is vital in deciding prices, setting sales budgets and preparing a business plan.</a:t>
            </a:r>
          </a:p>
          <a:p>
            <a:pPr>
              <a:spcBef>
                <a:spcPts val="500"/>
              </a:spcBef>
            </a:pPr>
            <a:endParaRPr lang="en-US" sz="800" dirty="0"/>
          </a:p>
          <a:p>
            <a:pPr>
              <a:spcBef>
                <a:spcPts val="500"/>
              </a:spcBef>
            </a:pPr>
            <a:r>
              <a:rPr lang="en-US" sz="2200" i="1" dirty="0">
                <a:solidFill>
                  <a:srgbClr val="EC2179"/>
                </a:solidFill>
              </a:rPr>
              <a:t>The second costing method (Contribution Approach) is a better reflection of break even.</a:t>
            </a: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Tree>
    <p:extLst>
      <p:ext uri="{BB962C8B-B14F-4D97-AF65-F5344CB8AC3E}">
        <p14:creationId xmlns:p14="http://schemas.microsoft.com/office/powerpoint/2010/main" val="177562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2031325"/>
          </a:xfrm>
          <a:prstGeom prst="rect">
            <a:avLst/>
          </a:prstGeom>
          <a:noFill/>
        </p:spPr>
        <p:txBody>
          <a:bodyPr wrap="square" rtlCol="0">
            <a:spAutoFit/>
          </a:bodyPr>
          <a:lstStyle/>
          <a:p>
            <a:r>
              <a:rPr lang="en-US" sz="3600" dirty="0">
                <a:solidFill>
                  <a:srgbClr val="1E494F"/>
                </a:solidFill>
              </a:rPr>
              <a:t> THERE ARE 2 MAIN WAYS OF COSTING/PRICING</a:t>
            </a:r>
          </a:p>
          <a:p>
            <a:endParaRPr lang="en-US" sz="3600" dirty="0">
              <a:solidFill>
                <a:srgbClr val="1E494F"/>
              </a:solidFill>
            </a:endParaRPr>
          </a:p>
          <a:p>
            <a:endParaRPr lang="en-US" sz="3600" dirty="0">
              <a:solidFill>
                <a:srgbClr val="1E494F"/>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422585"/>
            <a:ext cx="7656239" cy="1077218"/>
          </a:xfrm>
          <a:prstGeom prst="rect">
            <a:avLst/>
          </a:prstGeom>
          <a:noFill/>
        </p:spPr>
        <p:txBody>
          <a:bodyPr wrap="square">
            <a:spAutoFit/>
          </a:bodyPr>
          <a:lstStyle/>
          <a:p>
            <a:r>
              <a:rPr lang="en-US" sz="2400" b="1" dirty="0">
                <a:solidFill>
                  <a:srgbClr val="EC2179"/>
                </a:solidFill>
              </a:rPr>
              <a:t>CONTRIBUTION APPROACH</a:t>
            </a:r>
          </a:p>
          <a:p>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8" y="1867067"/>
            <a:ext cx="7607184" cy="4647426"/>
          </a:xfrm>
          <a:prstGeom prst="rect">
            <a:avLst/>
          </a:prstGeom>
          <a:noFill/>
        </p:spPr>
        <p:txBody>
          <a:bodyPr wrap="square">
            <a:spAutoFit/>
          </a:bodyPr>
          <a:lstStyle/>
          <a:p>
            <a:pPr marL="342900" indent="-342900">
              <a:buClr>
                <a:srgbClr val="EC2179"/>
              </a:buClr>
              <a:buFont typeface="Arial" charset="0"/>
              <a:buChar char="•"/>
            </a:pPr>
            <a:r>
              <a:rPr lang="en-US" sz="2200" dirty="0">
                <a:solidFill>
                  <a:srgbClr val="1E494F"/>
                </a:solidFill>
              </a:rPr>
              <a:t>Determine Selling Price – influenced by the marketplace e.g. what the customer will pay + what competition are charging</a:t>
            </a:r>
          </a:p>
          <a:p>
            <a:pPr marL="342900" indent="-342900">
              <a:buClr>
                <a:srgbClr val="EC2179"/>
              </a:buClr>
              <a:buFont typeface="Arial" charset="0"/>
              <a:buChar char="•"/>
            </a:pPr>
            <a:r>
              <a:rPr lang="en-US" sz="2200" dirty="0">
                <a:solidFill>
                  <a:srgbClr val="1E494F"/>
                </a:solidFill>
              </a:rPr>
              <a:t>Split Costs into Variable and Fixed</a:t>
            </a:r>
          </a:p>
          <a:p>
            <a:pPr marL="342900" indent="-342900">
              <a:buClr>
                <a:srgbClr val="EC2179"/>
              </a:buClr>
              <a:buFont typeface="Arial" charset="0"/>
              <a:buChar char="•"/>
            </a:pPr>
            <a:r>
              <a:rPr lang="en-US" sz="2200" dirty="0">
                <a:solidFill>
                  <a:srgbClr val="1E494F"/>
                </a:solidFill>
              </a:rPr>
              <a:t>Calculate “Contribution” - selling price less variable costs.</a:t>
            </a:r>
          </a:p>
          <a:p>
            <a:pPr marL="342900" indent="-342900">
              <a:buClr>
                <a:srgbClr val="EC2179"/>
              </a:buClr>
              <a:buFont typeface="Arial" charset="0"/>
              <a:buChar char="•"/>
            </a:pPr>
            <a:endParaRPr lang="en-US" sz="2200" dirty="0">
              <a:solidFill>
                <a:srgbClr val="1E494F"/>
              </a:solidFill>
            </a:endParaRPr>
          </a:p>
          <a:p>
            <a:r>
              <a:rPr lang="en-US" sz="2200" b="1" dirty="0">
                <a:solidFill>
                  <a:srgbClr val="EC2179"/>
                </a:solidFill>
              </a:rPr>
              <a:t>Example</a:t>
            </a:r>
          </a:p>
          <a:p>
            <a:pPr marL="342900" indent="-342900">
              <a:buClr>
                <a:srgbClr val="EC2179"/>
              </a:buClr>
              <a:buFont typeface="Arial" charset="0"/>
              <a:buChar char="•"/>
            </a:pPr>
            <a:r>
              <a:rPr lang="en-US" sz="2200" dirty="0">
                <a:solidFill>
                  <a:srgbClr val="1E494F"/>
                </a:solidFill>
              </a:rPr>
              <a:t>Our competitors sell their mug for €2.50 and customers seem happy to pay this price</a:t>
            </a:r>
          </a:p>
          <a:p>
            <a:pPr marL="342900" indent="-342900">
              <a:buClr>
                <a:srgbClr val="EC2179"/>
              </a:buClr>
              <a:buFont typeface="Arial" charset="0"/>
              <a:buChar char="•"/>
            </a:pPr>
            <a:r>
              <a:rPr lang="en-US" sz="2200" dirty="0">
                <a:solidFill>
                  <a:srgbClr val="1E494F"/>
                </a:solidFill>
              </a:rPr>
              <a:t>Our variable costs to produce the mug is €0.75</a:t>
            </a:r>
          </a:p>
          <a:p>
            <a:pPr marL="342900" indent="-342900">
              <a:buClr>
                <a:srgbClr val="EC2179"/>
              </a:buClr>
              <a:buFont typeface="Arial" charset="0"/>
              <a:buChar char="•"/>
            </a:pPr>
            <a:r>
              <a:rPr lang="en-US" sz="2200" dirty="0">
                <a:solidFill>
                  <a:srgbClr val="1E494F"/>
                </a:solidFill>
              </a:rPr>
              <a:t>Therefore, contribution is €1.25 which is used to pay off our fixed costs (rent etc.) and once the fixed costs have been paid in full, the contribution balance is profit.</a:t>
            </a:r>
          </a:p>
          <a:p>
            <a:pPr>
              <a:buClr>
                <a:srgbClr val="EC2179"/>
              </a:buClr>
            </a:pPr>
            <a:endParaRPr lang="en-US" sz="2200" dirty="0">
              <a:solidFill>
                <a:srgbClr val="1E494F"/>
              </a:solidFill>
            </a:endParaRPr>
          </a:p>
        </p:txBody>
      </p:sp>
    </p:spTree>
    <p:extLst>
      <p:ext uri="{BB962C8B-B14F-4D97-AF65-F5344CB8AC3E}">
        <p14:creationId xmlns:p14="http://schemas.microsoft.com/office/powerpoint/2010/main" val="250068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1815882"/>
          </a:xfrm>
          <a:prstGeom prst="rect">
            <a:avLst/>
          </a:prstGeom>
          <a:noFill/>
        </p:spPr>
        <p:txBody>
          <a:bodyPr wrap="square" rtlCol="0">
            <a:spAutoFit/>
          </a:bodyPr>
          <a:lstStyle/>
          <a:p>
            <a:r>
              <a:rPr lang="en-US" sz="3600" dirty="0">
                <a:solidFill>
                  <a:srgbClr val="1E494F"/>
                </a:solidFill>
              </a:rPr>
              <a:t> 4 THINGS TO KNOW IN PRICING                                                          </a:t>
            </a:r>
            <a:r>
              <a:rPr lang="en-US" sz="2200" dirty="0">
                <a:solidFill>
                  <a:srgbClr val="1E494F"/>
                </a:solidFill>
              </a:rPr>
              <a:t>There are some key considerations when pricing. Make sure to</a:t>
            </a:r>
            <a:r>
              <a:rPr lang="is-IS" sz="2200" dirty="0">
                <a:solidFill>
                  <a:srgbClr val="1E494F"/>
                </a:solidFill>
              </a:rPr>
              <a:t>…</a:t>
            </a:r>
            <a:endParaRPr lang="en-US" sz="2200" dirty="0">
              <a:solidFill>
                <a:srgbClr val="1E494F"/>
              </a:solidFill>
            </a:endParaRPr>
          </a:p>
          <a:p>
            <a:endParaRPr lang="en-US" sz="3600" dirty="0">
              <a:solidFill>
                <a:srgbClr val="1E494F"/>
              </a:solidFill>
            </a:endParaRPr>
          </a:p>
          <a:p>
            <a:endParaRPr lang="en-IE" dirty="0"/>
          </a:p>
        </p:txBody>
      </p:sp>
      <p:sp>
        <p:nvSpPr>
          <p:cNvPr id="11" name="TextBox 10">
            <a:extLst>
              <a:ext uri="{FF2B5EF4-FFF2-40B4-BE49-F238E27FC236}">
                <a16:creationId xmlns:a16="http://schemas.microsoft.com/office/drawing/2014/main" id="{EEA35A60-B484-4838-87FE-D938C25B1793}"/>
              </a:ext>
            </a:extLst>
          </p:cNvPr>
          <p:cNvSpPr txBox="1"/>
          <p:nvPr/>
        </p:nvSpPr>
        <p:spPr>
          <a:xfrm>
            <a:off x="1618851" y="1690264"/>
            <a:ext cx="7616590" cy="4493538"/>
          </a:xfrm>
          <a:prstGeom prst="rect">
            <a:avLst/>
          </a:prstGeom>
          <a:noFill/>
        </p:spPr>
        <p:txBody>
          <a:bodyPr wrap="square">
            <a:spAutoFit/>
          </a:bodyPr>
          <a:lstStyle/>
          <a:p>
            <a:pPr marL="457200" indent="-457200">
              <a:buFont typeface="+mj-lt"/>
              <a:buAutoNum type="arabicPeriod"/>
            </a:pPr>
            <a:r>
              <a:rPr lang="en-US" sz="2200" b="1" dirty="0">
                <a:solidFill>
                  <a:srgbClr val="1EB3DD"/>
                </a:solidFill>
              </a:rPr>
              <a:t>Be vigilant about the time it takes</a:t>
            </a:r>
          </a:p>
          <a:p>
            <a:pPr marL="493713"/>
            <a:r>
              <a:rPr lang="en-US" sz="2200" dirty="0">
                <a:solidFill>
                  <a:srgbClr val="1E494F"/>
                </a:solidFill>
              </a:rPr>
              <a:t>Track your time over weeks/months to find out the average amount of time it actually takes to create/provide your main services that you offer. In time you will get quicker and better at what you do – you do need to know how much time you spend at a particular task to ensure that all of your work time is accounted for. Your hourly rate is very important to use for estimating purposes.</a:t>
            </a:r>
          </a:p>
          <a:p>
            <a:pPr marL="493713"/>
            <a:endParaRPr lang="en-US" sz="2200" dirty="0"/>
          </a:p>
          <a:p>
            <a:pPr marL="457200" indent="-457200">
              <a:buFont typeface="+mj-lt"/>
              <a:buAutoNum type="arabicPeriod" startAt="2"/>
            </a:pPr>
            <a:r>
              <a:rPr lang="en-US" sz="2200" b="1" dirty="0">
                <a:solidFill>
                  <a:srgbClr val="1EB3DD"/>
                </a:solidFill>
              </a:rPr>
              <a:t>What is your clients/customers budget range and what are your competitors charging? </a:t>
            </a:r>
          </a:p>
          <a:p>
            <a:pPr marL="493713"/>
            <a:r>
              <a:rPr lang="en-US" sz="2200" dirty="0">
                <a:solidFill>
                  <a:srgbClr val="1E494F"/>
                </a:solidFill>
              </a:rPr>
              <a:t>You need to what your competitors are charging.</a:t>
            </a:r>
          </a:p>
          <a:p>
            <a:pPr>
              <a:buClr>
                <a:srgbClr val="EC2179"/>
              </a:buClr>
            </a:pPr>
            <a:endParaRPr lang="en-US" sz="2200" dirty="0">
              <a:solidFill>
                <a:srgbClr val="1E494F"/>
              </a:solidFill>
            </a:endParaRPr>
          </a:p>
        </p:txBody>
      </p:sp>
      <p:pic>
        <p:nvPicPr>
          <p:cNvPr id="12" name="Picture 11" descr="A picture containing text, silhouette&#10;&#10;Description automatically generated">
            <a:extLst>
              <a:ext uri="{FF2B5EF4-FFF2-40B4-BE49-F238E27FC236}">
                <a16:creationId xmlns:a16="http://schemas.microsoft.com/office/drawing/2014/main" id="{ABD27587-D0A2-4F18-B98E-DD7D85C09412}"/>
              </a:ext>
            </a:extLst>
          </p:cNvPr>
          <p:cNvPicPr>
            <a:picLocks noChangeAspect="1"/>
          </p:cNvPicPr>
          <p:nvPr/>
        </p:nvPicPr>
        <p:blipFill rotWithShape="1">
          <a:blip r:embed="rId2"/>
          <a:srcRect l="20018" t="14370" r="18181" b="20440"/>
          <a:stretch/>
        </p:blipFill>
        <p:spPr>
          <a:xfrm>
            <a:off x="9373268" y="2473528"/>
            <a:ext cx="2601218" cy="2042953"/>
          </a:xfrm>
          <a:prstGeom prst="rect">
            <a:avLst/>
          </a:prstGeom>
        </p:spPr>
      </p:pic>
    </p:spTree>
    <p:extLst>
      <p:ext uri="{BB962C8B-B14F-4D97-AF65-F5344CB8AC3E}">
        <p14:creationId xmlns:p14="http://schemas.microsoft.com/office/powerpoint/2010/main" val="268473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1060748" cy="1815882"/>
          </a:xfrm>
          <a:prstGeom prst="rect">
            <a:avLst/>
          </a:prstGeom>
          <a:noFill/>
        </p:spPr>
        <p:txBody>
          <a:bodyPr wrap="square" rtlCol="0">
            <a:spAutoFit/>
          </a:bodyPr>
          <a:lstStyle/>
          <a:p>
            <a:r>
              <a:rPr lang="en-US" sz="3600" dirty="0">
                <a:solidFill>
                  <a:srgbClr val="1E494F"/>
                </a:solidFill>
              </a:rPr>
              <a:t> 4 THINGS TO KNOW IN PRICING                                                          </a:t>
            </a:r>
            <a:r>
              <a:rPr lang="en-US" sz="2200" dirty="0">
                <a:solidFill>
                  <a:srgbClr val="1E494F"/>
                </a:solidFill>
              </a:rPr>
              <a:t>There are some key considerations when pricing. Make sure to</a:t>
            </a:r>
            <a:r>
              <a:rPr lang="is-IS" sz="2200" dirty="0">
                <a:solidFill>
                  <a:srgbClr val="1E494F"/>
                </a:solidFill>
              </a:rPr>
              <a:t>…</a:t>
            </a:r>
            <a:endParaRPr lang="en-US" sz="2200" dirty="0">
              <a:solidFill>
                <a:srgbClr val="1E494F"/>
              </a:solidFill>
            </a:endParaRPr>
          </a:p>
          <a:p>
            <a:endParaRPr lang="en-US" sz="3600" dirty="0">
              <a:solidFill>
                <a:srgbClr val="1E494F"/>
              </a:solidFill>
            </a:endParaRPr>
          </a:p>
          <a:p>
            <a:endParaRPr lang="en-IE" dirty="0"/>
          </a:p>
        </p:txBody>
      </p:sp>
      <p:sp>
        <p:nvSpPr>
          <p:cNvPr id="11" name="TextBox 10">
            <a:extLst>
              <a:ext uri="{FF2B5EF4-FFF2-40B4-BE49-F238E27FC236}">
                <a16:creationId xmlns:a16="http://schemas.microsoft.com/office/drawing/2014/main" id="{EEA35A60-B484-4838-87FE-D938C25B1793}"/>
              </a:ext>
            </a:extLst>
          </p:cNvPr>
          <p:cNvSpPr txBox="1"/>
          <p:nvPr/>
        </p:nvSpPr>
        <p:spPr>
          <a:xfrm>
            <a:off x="1570922" y="1476904"/>
            <a:ext cx="7877878" cy="5170646"/>
          </a:xfrm>
          <a:prstGeom prst="rect">
            <a:avLst/>
          </a:prstGeom>
          <a:noFill/>
        </p:spPr>
        <p:txBody>
          <a:bodyPr wrap="square">
            <a:spAutoFit/>
          </a:bodyPr>
          <a:lstStyle/>
          <a:p>
            <a:pPr marL="457200" indent="-457200">
              <a:buFont typeface="+mj-lt"/>
              <a:buAutoNum type="arabicPeriod" startAt="3"/>
            </a:pPr>
            <a:r>
              <a:rPr lang="en-US" sz="2200" b="1" dirty="0">
                <a:solidFill>
                  <a:srgbClr val="1EB3DD"/>
                </a:solidFill>
              </a:rPr>
              <a:t>Pay Yourself A Salary</a:t>
            </a:r>
          </a:p>
          <a:p>
            <a:pPr marL="450850"/>
            <a:r>
              <a:rPr lang="en-US" sz="2200" dirty="0"/>
              <a:t>Starting and running your own business is such a powerful feeling. However, it is very important to separate your personal and business finances. It is wise to pay yourself a salary. Just to be clear, your salary as the business owner may or may not be fixed. But include a fixed labour cost in your costings - even if you start with minimum cost rate. In practice, in the early days, a good method is to pay yourself a portion of the profits you make in a month (commission basis).</a:t>
            </a:r>
          </a:p>
          <a:p>
            <a:pPr marL="450850"/>
            <a:endParaRPr lang="en-US" sz="2200" dirty="0"/>
          </a:p>
          <a:p>
            <a:pPr marL="457200" indent="-457200">
              <a:buFont typeface="+mj-lt"/>
              <a:buAutoNum type="arabicPeriod" startAt="4"/>
            </a:pPr>
            <a:r>
              <a:rPr lang="en-US" sz="2200" b="1" dirty="0">
                <a:solidFill>
                  <a:srgbClr val="1EB3DD"/>
                </a:solidFill>
              </a:rPr>
              <a:t>Keep clear records </a:t>
            </a:r>
            <a:r>
              <a:rPr lang="en-US" sz="2200" dirty="0"/>
              <a:t>of all your incomings and outgoings on a daily basis relating to your business. You need these to be in control of your business and check that you’re covering all your bills</a:t>
            </a:r>
          </a:p>
          <a:p>
            <a:pPr>
              <a:buClr>
                <a:srgbClr val="EC2179"/>
              </a:buClr>
            </a:pPr>
            <a:endParaRPr lang="en-US" sz="2200" dirty="0">
              <a:solidFill>
                <a:srgbClr val="1E494F"/>
              </a:solidFill>
            </a:endParaRPr>
          </a:p>
        </p:txBody>
      </p:sp>
      <p:pic>
        <p:nvPicPr>
          <p:cNvPr id="12" name="Picture 11" descr="A picture containing text, silhouette&#10;&#10;Description automatically generated">
            <a:extLst>
              <a:ext uri="{FF2B5EF4-FFF2-40B4-BE49-F238E27FC236}">
                <a16:creationId xmlns:a16="http://schemas.microsoft.com/office/drawing/2014/main" id="{ABD27587-D0A2-4F18-B98E-DD7D85C09412}"/>
              </a:ext>
            </a:extLst>
          </p:cNvPr>
          <p:cNvPicPr>
            <a:picLocks noChangeAspect="1"/>
          </p:cNvPicPr>
          <p:nvPr/>
        </p:nvPicPr>
        <p:blipFill rotWithShape="1">
          <a:blip r:embed="rId2"/>
          <a:srcRect l="20018" t="14370" r="18181" b="20440"/>
          <a:stretch/>
        </p:blipFill>
        <p:spPr>
          <a:xfrm>
            <a:off x="9373268" y="2473528"/>
            <a:ext cx="2601218" cy="2042953"/>
          </a:xfrm>
          <a:prstGeom prst="rect">
            <a:avLst/>
          </a:prstGeom>
        </p:spPr>
      </p:pic>
    </p:spTree>
    <p:extLst>
      <p:ext uri="{BB962C8B-B14F-4D97-AF65-F5344CB8AC3E}">
        <p14:creationId xmlns:p14="http://schemas.microsoft.com/office/powerpoint/2010/main" val="2974965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82614" y="2602858"/>
            <a:ext cx="5311108" cy="1402471"/>
          </a:xfrm>
        </p:spPr>
        <p:txBody>
          <a:bodyPr/>
          <a:lstStyle/>
          <a:p>
            <a:r>
              <a:rPr lang="en-US" dirty="0"/>
              <a:t>WHAT FINANCIAL RESOURCES DO YOU NEED TO START UP?</a:t>
            </a:r>
          </a:p>
        </p:txBody>
      </p:sp>
      <p:grpSp>
        <p:nvGrpSpPr>
          <p:cNvPr id="4" name="Group 3">
            <a:extLst>
              <a:ext uri="{FF2B5EF4-FFF2-40B4-BE49-F238E27FC236}">
                <a16:creationId xmlns:a16="http://schemas.microsoft.com/office/drawing/2014/main" id="{CCC943E7-CFB6-482D-923A-8A7CEDFB51CB}"/>
              </a:ext>
            </a:extLst>
          </p:cNvPr>
          <p:cNvGrpSpPr/>
          <p:nvPr/>
        </p:nvGrpSpPr>
        <p:grpSpPr>
          <a:xfrm>
            <a:off x="1771957" y="2283998"/>
            <a:ext cx="3328363" cy="2074642"/>
            <a:chOff x="2950517" y="2985038"/>
            <a:chExt cx="2842847" cy="1218363"/>
          </a:xfrm>
        </p:grpSpPr>
        <p:pic>
          <p:nvPicPr>
            <p:cNvPr id="5" name="Picture 4" descr="A picture containing text, clipart&#10;&#10;Description automatically generated">
              <a:extLst>
                <a:ext uri="{FF2B5EF4-FFF2-40B4-BE49-F238E27FC236}">
                  <a16:creationId xmlns:a16="http://schemas.microsoft.com/office/drawing/2014/main" id="{0668EF88-56B0-4606-AE3D-6C4543FEEA99}"/>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7" name="Picture 6" descr="Icon&#10;&#10;Description automatically generated">
              <a:extLst>
                <a:ext uri="{FF2B5EF4-FFF2-40B4-BE49-F238E27FC236}">
                  <a16:creationId xmlns:a16="http://schemas.microsoft.com/office/drawing/2014/main" id="{BA9D4E1D-9ED9-4DA0-AE6B-AABAEBD10671}"/>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181881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EMIMENT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a:t>
            </a:r>
            <a:r>
              <a:rPr lang="en-IE" sz="2400" b="0" i="0" u="sng" strike="noStrike" baseline="0" dirty="0">
                <a:solidFill>
                  <a:srgbClr val="1EB3DD"/>
                </a:solidFill>
              </a:rPr>
              <a:t>gain the </a:t>
            </a:r>
            <a:r>
              <a:rPr lang="en-GB" sz="2400" b="0" i="0" u="sng" strike="noStrike" baseline="0" dirty="0">
                <a:solidFill>
                  <a:srgbClr val="1EB3DD"/>
                </a:solidFill>
              </a:rPr>
              <a:t>knowledge and skills you need to gain the confidence to establish and successfully run your own business</a:t>
            </a:r>
            <a:r>
              <a:rPr lang="en-IE" sz="2400" u="sng" dirty="0">
                <a:solidFill>
                  <a:srgbClr val="1EB3DD"/>
                </a:solidFill>
              </a:rPr>
              <a:t>.  </a:t>
            </a:r>
          </a:p>
          <a:p>
            <a:endParaRPr lang="en-IE" sz="1200" dirty="0">
              <a:solidFill>
                <a:srgbClr val="1EB3DD"/>
              </a:solidFill>
            </a:endParaRPr>
          </a:p>
          <a:p>
            <a:r>
              <a:rPr lang="en-IE" sz="2400" dirty="0">
                <a:solidFill>
                  <a:srgbClr val="1EB3DD"/>
                </a:solidFill>
              </a:rPr>
              <a:t>Can you? Of course, you can. Open your mind and let us bring you on </a:t>
            </a:r>
            <a:r>
              <a:rPr lang="en-IE" sz="2400" b="1" dirty="0">
                <a:solidFill>
                  <a:srgbClr val="1EB3DD"/>
                </a:solidFill>
              </a:rPr>
              <a:t>Your Entrepreneurial Learning  Journey…….</a:t>
            </a:r>
            <a:endParaRPr lang="en-US" sz="2400" b="1" dirty="0">
              <a:solidFill>
                <a:srgbClr val="1EB3DD"/>
              </a:solidFill>
            </a:endParaRPr>
          </a:p>
          <a:p>
            <a:endParaRPr lang="en-IE" dirty="0"/>
          </a:p>
        </p:txBody>
      </p:sp>
      <p:pic>
        <p:nvPicPr>
          <p:cNvPr id="3" name="Picture 2">
            <a:extLst>
              <a:ext uri="{FF2B5EF4-FFF2-40B4-BE49-F238E27FC236}">
                <a16:creationId xmlns:a16="http://schemas.microsoft.com/office/drawing/2014/main" id="{3F93D945-11E4-40A4-AF14-85C784241A21}"/>
              </a:ext>
            </a:extLst>
          </p:cNvPr>
          <p:cNvPicPr>
            <a:picLocks noChangeAspect="1"/>
          </p:cNvPicPr>
          <p:nvPr/>
        </p:nvPicPr>
        <p:blipFill>
          <a:blip r:embed="rId2"/>
          <a:stretch>
            <a:fillRect/>
          </a:stretch>
        </p:blipFill>
        <p:spPr>
          <a:xfrm>
            <a:off x="610667" y="2521068"/>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14DC1-796F-4608-B2A1-DA1E5E514DE3}"/>
              </a:ext>
            </a:extLst>
          </p:cNvPr>
          <p:cNvSpPr>
            <a:spLocks noGrp="1"/>
          </p:cNvSpPr>
          <p:nvPr>
            <p:ph type="body" sz="quarter" idx="13"/>
          </p:nvPr>
        </p:nvSpPr>
        <p:spPr>
          <a:xfrm>
            <a:off x="1675006" y="997584"/>
            <a:ext cx="9685252" cy="1126103"/>
          </a:xfrm>
        </p:spPr>
        <p:txBody>
          <a:bodyPr>
            <a:normAutofit/>
          </a:bodyPr>
          <a:lstStyle/>
          <a:p>
            <a:r>
              <a:rPr lang="en-US" dirty="0"/>
              <a:t>THE 4 AREAS  OF YOUR BUSINESS THAT YOU NEED FUNDING FOR</a:t>
            </a:r>
          </a:p>
          <a:p>
            <a:endParaRPr lang="en-GB" dirty="0"/>
          </a:p>
        </p:txBody>
      </p:sp>
      <p:grpSp>
        <p:nvGrpSpPr>
          <p:cNvPr id="5" name="Google Shape;534;p39">
            <a:extLst>
              <a:ext uri="{FF2B5EF4-FFF2-40B4-BE49-F238E27FC236}">
                <a16:creationId xmlns:a16="http://schemas.microsoft.com/office/drawing/2014/main" id="{AB097C61-6B6C-4979-91D0-787D62696EC0}"/>
              </a:ext>
            </a:extLst>
          </p:cNvPr>
          <p:cNvGrpSpPr/>
          <p:nvPr/>
        </p:nvGrpSpPr>
        <p:grpSpPr>
          <a:xfrm>
            <a:off x="198032" y="1043571"/>
            <a:ext cx="991447" cy="697353"/>
            <a:chOff x="4595425" y="1707325"/>
            <a:chExt cx="470075" cy="288625"/>
          </a:xfrm>
        </p:grpSpPr>
        <p:sp>
          <p:nvSpPr>
            <p:cNvPr id="6" name="Google Shape;535;p39">
              <a:extLst>
                <a:ext uri="{FF2B5EF4-FFF2-40B4-BE49-F238E27FC236}">
                  <a16:creationId xmlns:a16="http://schemas.microsoft.com/office/drawing/2014/main" id="{84E13BC0-31F8-4878-83CD-3095212631B2}"/>
                </a:ext>
              </a:extLst>
            </p:cNvPr>
            <p:cNvSpPr/>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6;p39">
              <a:extLst>
                <a:ext uri="{FF2B5EF4-FFF2-40B4-BE49-F238E27FC236}">
                  <a16:creationId xmlns:a16="http://schemas.microsoft.com/office/drawing/2014/main" id="{1999BE1E-05F1-4411-9179-930B39F99801}"/>
                </a:ext>
              </a:extLst>
            </p:cNvPr>
            <p:cNvSpPr/>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7;p39">
              <a:extLst>
                <a:ext uri="{FF2B5EF4-FFF2-40B4-BE49-F238E27FC236}">
                  <a16:creationId xmlns:a16="http://schemas.microsoft.com/office/drawing/2014/main" id="{C9A4EEBB-A9F8-4100-8D8D-7D3A1A198970}"/>
                </a:ext>
              </a:extLst>
            </p:cNvPr>
            <p:cNvSpPr/>
            <p:nvPr/>
          </p:nvSpPr>
          <p:spPr>
            <a:xfrm>
              <a:off x="4628900" y="1760300"/>
              <a:ext cx="403100" cy="177825"/>
            </a:xfrm>
            <a:custGeom>
              <a:avLst/>
              <a:gdLst/>
              <a:ahLst/>
              <a:cxnLst/>
              <a:rect l="l" t="t" r="r" b="b"/>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8;p39">
              <a:extLst>
                <a:ext uri="{FF2B5EF4-FFF2-40B4-BE49-F238E27FC236}">
                  <a16:creationId xmlns:a16="http://schemas.microsoft.com/office/drawing/2014/main" id="{A08C8885-99F4-49B8-8FAB-DF6075F50B9A}"/>
                </a:ext>
              </a:extLst>
            </p:cNvPr>
            <p:cNvSpPr/>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9;p39">
              <a:extLst>
                <a:ext uri="{FF2B5EF4-FFF2-40B4-BE49-F238E27FC236}">
                  <a16:creationId xmlns:a16="http://schemas.microsoft.com/office/drawing/2014/main" id="{37E37405-C6C8-49D6-8157-565930C7CDA2}"/>
                </a:ext>
              </a:extLst>
            </p:cNvPr>
            <p:cNvSpPr/>
            <p:nvPr/>
          </p:nvSpPr>
          <p:spPr>
            <a:xfrm>
              <a:off x="4667275" y="1951475"/>
              <a:ext cx="326375" cy="44475"/>
            </a:xfrm>
            <a:custGeom>
              <a:avLst/>
              <a:gdLst/>
              <a:ahLst/>
              <a:cxnLst/>
              <a:rect l="l" t="t" r="r" b="b"/>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9" name="TextBox 18">
            <a:extLst>
              <a:ext uri="{FF2B5EF4-FFF2-40B4-BE49-F238E27FC236}">
                <a16:creationId xmlns:a16="http://schemas.microsoft.com/office/drawing/2014/main" id="{1FBFD278-19D7-4A13-A0FE-CF8CB5EF0524}"/>
              </a:ext>
            </a:extLst>
          </p:cNvPr>
          <p:cNvSpPr txBox="1"/>
          <p:nvPr/>
        </p:nvSpPr>
        <p:spPr>
          <a:xfrm>
            <a:off x="737440" y="2418429"/>
            <a:ext cx="6496479" cy="3477875"/>
          </a:xfrm>
          <a:prstGeom prst="rect">
            <a:avLst/>
          </a:prstGeom>
          <a:noFill/>
        </p:spPr>
        <p:txBody>
          <a:bodyPr wrap="square">
            <a:spAutoFit/>
          </a:bodyPr>
          <a:lstStyle/>
          <a:p>
            <a:r>
              <a:rPr lang="en-US" sz="2200" dirty="0">
                <a:solidFill>
                  <a:srgbClr val="1E494F"/>
                </a:solidFill>
              </a:rPr>
              <a:t>While many businesses can be started on a shoestring, it is almost impossible to start a business with zero budget. You must establish what funds you need to start your business and how you will raise those funds. </a:t>
            </a:r>
          </a:p>
          <a:p>
            <a:endParaRPr lang="en-US" sz="2200" dirty="0">
              <a:solidFill>
                <a:srgbClr val="1E494F"/>
              </a:solidFill>
            </a:endParaRPr>
          </a:p>
          <a:p>
            <a:r>
              <a:rPr lang="en-US" sz="2200" b="1" dirty="0">
                <a:solidFill>
                  <a:srgbClr val="1EB3DD"/>
                </a:solidFill>
              </a:rPr>
              <a:t>Basically, you need money for 4 key phases…</a:t>
            </a:r>
          </a:p>
          <a:p>
            <a:r>
              <a:rPr lang="en-US" sz="2200" dirty="0">
                <a:solidFill>
                  <a:srgbClr val="1E494F"/>
                </a:solidFill>
              </a:rPr>
              <a:t>1) The initial development of your product or service</a:t>
            </a:r>
          </a:p>
          <a:p>
            <a:r>
              <a:rPr lang="en-US" sz="2200" dirty="0">
                <a:solidFill>
                  <a:srgbClr val="1E494F"/>
                </a:solidFill>
              </a:rPr>
              <a:t>2) The market launch of your product or service</a:t>
            </a:r>
          </a:p>
          <a:p>
            <a:r>
              <a:rPr lang="en-US" sz="2200" dirty="0">
                <a:solidFill>
                  <a:srgbClr val="1E494F"/>
                </a:solidFill>
              </a:rPr>
              <a:t>3) Cashflow to run your business</a:t>
            </a:r>
          </a:p>
          <a:p>
            <a:r>
              <a:rPr lang="en-US" sz="2200" dirty="0">
                <a:solidFill>
                  <a:srgbClr val="1E494F"/>
                </a:solidFill>
              </a:rPr>
              <a:t>4) Funding for you to live !</a:t>
            </a:r>
          </a:p>
        </p:txBody>
      </p:sp>
      <p:pic>
        <p:nvPicPr>
          <p:cNvPr id="20" name="Picture 19" descr="Graphical user interface&#10;&#10;Description automatically generated">
            <a:extLst>
              <a:ext uri="{FF2B5EF4-FFF2-40B4-BE49-F238E27FC236}">
                <a16:creationId xmlns:a16="http://schemas.microsoft.com/office/drawing/2014/main" id="{847C84F0-1F05-48E6-AD36-D99C7434B74C}"/>
              </a:ext>
            </a:extLst>
          </p:cNvPr>
          <p:cNvPicPr>
            <a:picLocks noChangeAspect="1"/>
          </p:cNvPicPr>
          <p:nvPr/>
        </p:nvPicPr>
        <p:blipFill rotWithShape="1">
          <a:blip r:embed="rId2"/>
          <a:srcRect l="18909" t="13226" r="19291" b="21112"/>
          <a:stretch/>
        </p:blipFill>
        <p:spPr>
          <a:xfrm>
            <a:off x="8436748" y="2865173"/>
            <a:ext cx="2362788" cy="1869141"/>
          </a:xfrm>
          <a:prstGeom prst="rect">
            <a:avLst/>
          </a:prstGeom>
        </p:spPr>
      </p:pic>
    </p:spTree>
    <p:extLst>
      <p:ext uri="{BB962C8B-B14F-4D97-AF65-F5344CB8AC3E}">
        <p14:creationId xmlns:p14="http://schemas.microsoft.com/office/powerpoint/2010/main" val="153671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Clr>
                <a:srgbClr val="EC2179"/>
              </a:buClr>
              <a:buFont typeface="Arial" charset="0"/>
              <a:buChar char="•"/>
            </a:pPr>
            <a:r>
              <a:rPr lang="en-US"/>
              <a:t>Calculate all costs for a product</a:t>
            </a:r>
          </a:p>
          <a:p>
            <a:pPr marL="342900" indent="-342900">
              <a:buClr>
                <a:srgbClr val="EC2179"/>
              </a:buClr>
              <a:buFont typeface="Arial" charset="0"/>
              <a:buChar char="•"/>
            </a:pPr>
            <a:r>
              <a:rPr lang="en-US"/>
              <a:t>Determine number of units - how many can you make and importantly how many can you sell (there is a difference!)</a:t>
            </a:r>
          </a:p>
          <a:p>
            <a:pPr marL="342900" indent="-342900">
              <a:buClr>
                <a:srgbClr val="EC2179"/>
              </a:buClr>
              <a:buFont typeface="Arial" charset="0"/>
              <a:buChar char="•"/>
            </a:pPr>
            <a:r>
              <a:rPr lang="en-US"/>
              <a:t>Divide total costs by number of units</a:t>
            </a:r>
          </a:p>
          <a:p>
            <a:pPr marL="342900" indent="-342900">
              <a:buClr>
                <a:srgbClr val="EC2179"/>
              </a:buClr>
              <a:buFont typeface="Arial" charset="0"/>
              <a:buChar char="•"/>
            </a:pPr>
            <a:r>
              <a:rPr lang="en-US"/>
              <a:t>Add profit figure - the magic number generating the price to customer</a:t>
            </a:r>
            <a:endParaRPr lang="en-US"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2818720" y="1422585"/>
            <a:ext cx="7656239" cy="830997"/>
          </a:xfrm>
          <a:prstGeom prst="rect">
            <a:avLst/>
          </a:prstGeom>
          <a:noFill/>
        </p:spPr>
        <p:txBody>
          <a:bodyPr wrap="square">
            <a:spAutoFit/>
          </a:bodyPr>
          <a:lstStyle/>
          <a:p>
            <a:r>
              <a:rPr lang="en-US" sz="2400" b="1" dirty="0">
                <a:solidFill>
                  <a:srgbClr val="EC2179"/>
                </a:solidFill>
              </a:rPr>
              <a:t>COST OF DEVELOPMENT </a:t>
            </a:r>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8" y="1867067"/>
            <a:ext cx="7906982" cy="4832092"/>
          </a:xfrm>
          <a:prstGeom prst="rect">
            <a:avLst/>
          </a:prstGeom>
          <a:noFill/>
        </p:spPr>
        <p:txBody>
          <a:bodyPr wrap="square">
            <a:spAutoFit/>
          </a:bodyPr>
          <a:lstStyle/>
          <a:p>
            <a:pPr>
              <a:spcBef>
                <a:spcPts val="0"/>
              </a:spcBef>
            </a:pPr>
            <a:r>
              <a:rPr lang="en-US" sz="2200" dirty="0">
                <a:solidFill>
                  <a:srgbClr val="1E494F"/>
                </a:solidFill>
              </a:rPr>
              <a:t>The cost of developing your product or service will vary according to your business type. For physical products, you need to factor in the cost of prototypes, purchasing equipment and materials, developing initial stock for sale, packaging, and branding.</a:t>
            </a:r>
          </a:p>
          <a:p>
            <a:pPr>
              <a:spcBef>
                <a:spcPts val="0"/>
              </a:spcBef>
            </a:pPr>
            <a:endParaRPr lang="en-US" sz="2200" dirty="0">
              <a:solidFill>
                <a:srgbClr val="1E494F"/>
              </a:solidFill>
            </a:endParaRPr>
          </a:p>
          <a:p>
            <a:pPr>
              <a:spcBef>
                <a:spcPts val="0"/>
              </a:spcBef>
            </a:pPr>
            <a:r>
              <a:rPr lang="en-US" sz="2200" dirty="0">
                <a:solidFill>
                  <a:srgbClr val="1E494F"/>
                </a:solidFill>
              </a:rPr>
              <a:t>If you need a physical premises, you need to factor in the cost of the deposit, monthly rent/lease and fit out costs. Before committing to physical premises, consider what you need</a:t>
            </a:r>
            <a:r>
              <a:rPr lang="en-US" sz="2200" i="1" dirty="0">
                <a:solidFill>
                  <a:srgbClr val="EC2179"/>
                </a:solidFill>
              </a:rPr>
              <a:t>. </a:t>
            </a:r>
            <a:r>
              <a:rPr lang="en-US" sz="2200" dirty="0">
                <a:solidFill>
                  <a:srgbClr val="1E494F"/>
                </a:solidFill>
              </a:rPr>
              <a:t>You need space for 3 activities – production/service delivery, storage and administration. </a:t>
            </a:r>
          </a:p>
          <a:p>
            <a:pPr>
              <a:spcBef>
                <a:spcPts val="0"/>
              </a:spcBef>
            </a:pPr>
            <a:endParaRPr lang="en-US" sz="2200" dirty="0">
              <a:solidFill>
                <a:srgbClr val="1E494F"/>
              </a:solidFill>
            </a:endParaRPr>
          </a:p>
          <a:p>
            <a:pPr>
              <a:spcBef>
                <a:spcPts val="0"/>
              </a:spcBef>
            </a:pPr>
            <a:r>
              <a:rPr lang="en-US" sz="2200" dirty="0">
                <a:solidFill>
                  <a:srgbClr val="1E494F"/>
                </a:solidFill>
              </a:rPr>
              <a:t>The amount of space you need will depend on your product type. If you are setting up from home, be realistic about what you can achieve.</a:t>
            </a:r>
          </a:p>
          <a:p>
            <a:pPr>
              <a:buClr>
                <a:srgbClr val="EC2179"/>
              </a:buClr>
            </a:pPr>
            <a:endParaRPr lang="en-US" sz="2200" dirty="0">
              <a:solidFill>
                <a:srgbClr val="1E494F"/>
              </a:solidFill>
            </a:endParaRP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1126103"/>
          </a:xfrm>
        </p:spPr>
        <p:txBody>
          <a:bodyPr>
            <a:normAutofit/>
          </a:bodyPr>
          <a:lstStyle/>
          <a:p>
            <a:r>
              <a:rPr lang="en-US" dirty="0"/>
              <a:t>FUNDING NEEDED FOR 4 KEY PHASES </a:t>
            </a:r>
          </a:p>
          <a:p>
            <a:endParaRPr lang="en-GB" dirty="0"/>
          </a:p>
        </p:txBody>
      </p:sp>
    </p:spTree>
    <p:extLst>
      <p:ext uri="{BB962C8B-B14F-4D97-AF65-F5344CB8AC3E}">
        <p14:creationId xmlns:p14="http://schemas.microsoft.com/office/powerpoint/2010/main" val="2410652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791498" y="1481950"/>
            <a:ext cx="7656239" cy="1200329"/>
          </a:xfrm>
          <a:prstGeom prst="rect">
            <a:avLst/>
          </a:prstGeom>
          <a:noFill/>
        </p:spPr>
        <p:txBody>
          <a:bodyPr wrap="square">
            <a:spAutoFit/>
          </a:bodyPr>
          <a:lstStyle/>
          <a:p>
            <a:r>
              <a:rPr lang="en-US" sz="2400" b="1" dirty="0">
                <a:solidFill>
                  <a:srgbClr val="1EB3DD"/>
                </a:solidFill>
              </a:rPr>
              <a:t>THE MARKET LAUNCH OF YOUR PRODUCT OR SERVICE</a:t>
            </a:r>
          </a:p>
          <a:p>
            <a:r>
              <a:rPr lang="en-US" sz="2400" b="1" dirty="0">
                <a:solidFill>
                  <a:srgbClr val="EC2179"/>
                </a:solidFill>
              </a:rPr>
              <a:t> </a:t>
            </a:r>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791498" y="1867067"/>
            <a:ext cx="6230582" cy="4832092"/>
          </a:xfrm>
          <a:prstGeom prst="rect">
            <a:avLst/>
          </a:prstGeom>
          <a:noFill/>
        </p:spPr>
        <p:txBody>
          <a:bodyPr wrap="square">
            <a:spAutoFit/>
          </a:bodyPr>
          <a:lstStyle/>
          <a:p>
            <a:r>
              <a:rPr lang="en-US" sz="2200" dirty="0">
                <a:solidFill>
                  <a:srgbClr val="1E494F"/>
                </a:solidFill>
              </a:rPr>
              <a:t>Launching a new product/service into the market can be the beginning of an exciting phase… or an expensive experience.  As in many aspects of business, preparation is key to success.  </a:t>
            </a:r>
          </a:p>
          <a:p>
            <a:endParaRPr lang="en-US" sz="2200" dirty="0">
              <a:solidFill>
                <a:srgbClr val="1E494F"/>
              </a:solidFill>
            </a:endParaRPr>
          </a:p>
          <a:p>
            <a:r>
              <a:rPr lang="en-US" sz="2200" dirty="0">
                <a:solidFill>
                  <a:srgbClr val="1E494F"/>
                </a:solidFill>
              </a:rPr>
              <a:t>You need to balance the need to create a feeling of expectation and excitement for your project launch,  starting weeks or even months in advance, with being as cost effective as possible. Be as creative as possible and spend time in getting your messages right in terms of meeting a need. </a:t>
            </a:r>
          </a:p>
          <a:p>
            <a:endParaRPr lang="en-US" sz="2200" dirty="0">
              <a:solidFill>
                <a:srgbClr val="1E494F"/>
              </a:solidFill>
            </a:endParaRPr>
          </a:p>
          <a:p>
            <a:r>
              <a:rPr lang="en-US" sz="2200" dirty="0">
                <a:solidFill>
                  <a:srgbClr val="1E494F"/>
                </a:solidFill>
              </a:rPr>
              <a:t>Set out a budget and stick to it.</a:t>
            </a:r>
          </a:p>
          <a:p>
            <a:pPr>
              <a:buClr>
                <a:srgbClr val="EC2179"/>
              </a:buClr>
            </a:pPr>
            <a:endParaRPr lang="en-US" sz="2200" dirty="0">
              <a:solidFill>
                <a:srgbClr val="1E494F"/>
              </a:solidFill>
            </a:endParaRP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1126103"/>
          </a:xfrm>
        </p:spPr>
        <p:txBody>
          <a:bodyPr>
            <a:normAutofit/>
          </a:bodyPr>
          <a:lstStyle/>
          <a:p>
            <a:r>
              <a:rPr lang="en-US" dirty="0"/>
              <a:t>FUNDING NEEDED FOR 4 KEY PHASES </a:t>
            </a:r>
          </a:p>
          <a:p>
            <a:endParaRPr lang="en-GB" dirty="0"/>
          </a:p>
        </p:txBody>
      </p:sp>
      <p:pic>
        <p:nvPicPr>
          <p:cNvPr id="14" name="Picture 13" descr="Icon&#10;&#10;Description automatically generated">
            <a:extLst>
              <a:ext uri="{FF2B5EF4-FFF2-40B4-BE49-F238E27FC236}">
                <a16:creationId xmlns:a16="http://schemas.microsoft.com/office/drawing/2014/main" id="{9830ED63-DD47-440E-8741-30F4A937E7B1}"/>
              </a:ext>
            </a:extLst>
          </p:cNvPr>
          <p:cNvPicPr>
            <a:picLocks noChangeAspect="1"/>
          </p:cNvPicPr>
          <p:nvPr/>
        </p:nvPicPr>
        <p:blipFill>
          <a:blip r:embed="rId2"/>
          <a:stretch>
            <a:fillRect/>
          </a:stretch>
        </p:blipFill>
        <p:spPr>
          <a:xfrm>
            <a:off x="9231603" y="2847319"/>
            <a:ext cx="2760700" cy="2194817"/>
          </a:xfrm>
          <a:prstGeom prst="rect">
            <a:avLst/>
          </a:prstGeom>
        </p:spPr>
      </p:pic>
    </p:spTree>
    <p:extLst>
      <p:ext uri="{BB962C8B-B14F-4D97-AF65-F5344CB8AC3E}">
        <p14:creationId xmlns:p14="http://schemas.microsoft.com/office/powerpoint/2010/main" val="10137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TO RUN YOUR BUSINESS</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FUNDING NEEDED FOR 4 KEY PHASES </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632996" cy="3652282"/>
          </a:xfrm>
          <a:prstGeom prst="rect">
            <a:avLst/>
          </a:prstGeom>
          <a:noFill/>
        </p:spPr>
        <p:txBody>
          <a:bodyPr wrap="square">
            <a:spAutoFit/>
          </a:bodyPr>
          <a:lstStyle/>
          <a:p>
            <a:pPr>
              <a:spcBef>
                <a:spcPts val="2000"/>
              </a:spcBef>
            </a:pPr>
            <a:r>
              <a:rPr lang="en-US" sz="2200" dirty="0">
                <a:solidFill>
                  <a:srgbClr val="1E494F"/>
                </a:solidFill>
              </a:rPr>
              <a:t>Keeping a healthy cashflow going is vital for your business start up. ‘Cash is King’ as the dangers of running short of cash are very real most start up businesses.</a:t>
            </a:r>
          </a:p>
          <a:p>
            <a:pPr>
              <a:spcBef>
                <a:spcPts val="2000"/>
              </a:spcBef>
            </a:pPr>
            <a:r>
              <a:rPr lang="en-US" sz="2200" i="1" dirty="0">
                <a:solidFill>
                  <a:srgbClr val="F26B27"/>
                </a:solidFill>
              </a:rPr>
              <a:t>A basic cash flow forecast will help you identify where your business is going to need support, either from your own resources or from another source of finance (see next section).</a:t>
            </a:r>
          </a:p>
          <a:p>
            <a:pPr>
              <a:spcBef>
                <a:spcPts val="2000"/>
              </a:spcBef>
            </a:pPr>
            <a:r>
              <a:rPr lang="en-US" sz="2200" dirty="0">
                <a:solidFill>
                  <a:srgbClr val="1E494F"/>
                </a:solidFill>
              </a:rPr>
              <a:t>Forecasting cashflow is about educated guesswork, and it is very important to gather evidence to support the numbers you calculate.</a:t>
            </a:r>
          </a:p>
        </p:txBody>
      </p:sp>
    </p:spTree>
    <p:extLst>
      <p:ext uri="{BB962C8B-B14F-4D97-AF65-F5344CB8AC3E}">
        <p14:creationId xmlns:p14="http://schemas.microsoft.com/office/powerpoint/2010/main" val="145451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TO RUN YOUR BUSINESS – SOME TIPS</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FUNDING NEEDED FOR 4 KEY PHASES </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8171476" cy="4973156"/>
          </a:xfrm>
          <a:prstGeom prst="rect">
            <a:avLst/>
          </a:prstGeom>
          <a:noFill/>
        </p:spPr>
        <p:txBody>
          <a:bodyPr wrap="square">
            <a:spAutoFit/>
          </a:bodyPr>
          <a:lstStyle/>
          <a:p>
            <a:pPr>
              <a:spcBef>
                <a:spcPts val="300"/>
              </a:spcBef>
            </a:pPr>
            <a:endParaRPr lang="en-IE" sz="700" dirty="0">
              <a:solidFill>
                <a:srgbClr val="EC2179"/>
              </a:solidFill>
            </a:endParaRPr>
          </a:p>
          <a:p>
            <a:pPr marL="266700" indent="-266700">
              <a:spcBef>
                <a:spcPts val="300"/>
              </a:spcBef>
              <a:buClr>
                <a:srgbClr val="EC2179"/>
              </a:buClr>
              <a:buFont typeface="Arial" panose="020B0604020202020204" pitchFamily="34" charset="0"/>
              <a:buChar char="•"/>
            </a:pPr>
            <a:r>
              <a:rPr lang="en-IE" sz="2200" dirty="0">
                <a:solidFill>
                  <a:srgbClr val="1E494F"/>
                </a:solidFill>
              </a:rPr>
              <a:t>Talk to potential clients and find out what their requirements are. Ideally you want pre-orders (and deposits if suitable in your business). </a:t>
            </a:r>
            <a:r>
              <a:rPr lang="en-IE" sz="2200" b="1" dirty="0">
                <a:solidFill>
                  <a:srgbClr val="F26B27"/>
                </a:solidFill>
              </a:rPr>
              <a:t>Pre-selling - </a:t>
            </a:r>
            <a:r>
              <a:rPr lang="en-IE" sz="2200" dirty="0">
                <a:solidFill>
                  <a:srgbClr val="1E494F"/>
                </a:solidFill>
              </a:rPr>
              <a:t>Customers will sometimes pre-order, at a preferential rate, buying (and sometimes even paying) in advance in order to ensure that they have the product when they want it. </a:t>
            </a:r>
          </a:p>
          <a:p>
            <a:pPr marL="266700" indent="-266700">
              <a:spcBef>
                <a:spcPts val="300"/>
              </a:spcBef>
              <a:buClr>
                <a:srgbClr val="EC2179"/>
              </a:buClr>
              <a:buFont typeface="Arial" panose="020B0604020202020204" pitchFamily="34" charset="0"/>
              <a:buChar char="•"/>
            </a:pPr>
            <a:endParaRPr lang="en-IE" sz="2200" dirty="0"/>
          </a:p>
          <a:p>
            <a:pPr marL="266700" indent="-266700">
              <a:spcBef>
                <a:spcPts val="300"/>
              </a:spcBef>
              <a:buClr>
                <a:srgbClr val="EC2179"/>
              </a:buClr>
              <a:buFont typeface="Arial" panose="020B0604020202020204" pitchFamily="34" charset="0"/>
              <a:buChar char="•"/>
            </a:pPr>
            <a:r>
              <a:rPr lang="en-IE" sz="2200" b="1" dirty="0">
                <a:solidFill>
                  <a:schemeClr val="bg1"/>
                </a:solidFill>
                <a:highlight>
                  <a:srgbClr val="F26B27"/>
                </a:highlight>
              </a:rPr>
              <a:t>EXERCISE</a:t>
            </a:r>
            <a:r>
              <a:rPr lang="en-IE" sz="2200" dirty="0"/>
              <a:t> - </a:t>
            </a:r>
            <a:r>
              <a:rPr lang="en-IE" sz="2200" dirty="0">
                <a:solidFill>
                  <a:srgbClr val="1E494F"/>
                </a:solidFill>
              </a:rPr>
              <a:t>Draw up a simple cash flow forecast on a monthly spreadsheet showing how much you expect to collect from sales (your  debtors) based on your sales forecast), how much it costs to support the sales, and all the fixed costs needed to run the business (rent, utility bills, wages, insurance etc). For more information and a sample cash flow forecast, visit </a:t>
            </a:r>
            <a:r>
              <a:rPr lang="en-IE" sz="2200" dirty="0">
                <a:solidFill>
                  <a:srgbClr val="1E494F"/>
                </a:solidFill>
                <a:hlinkClick r:id="rId2">
                  <a:extLst>
                    <a:ext uri="{A12FA001-AC4F-418D-AE19-62706E023703}">
                      <ahyp:hlinkClr xmlns:ahyp="http://schemas.microsoft.com/office/drawing/2018/hyperlinkcolor" val="tx"/>
                    </a:ext>
                  </a:extLst>
                </a:hlinkClick>
              </a:rPr>
              <a:t>http://www.nbv.co.uk/</a:t>
            </a:r>
            <a:r>
              <a:rPr lang="en-IE" sz="2200" dirty="0">
                <a:solidFill>
                  <a:srgbClr val="1E494F"/>
                </a:solidFill>
              </a:rPr>
              <a:t> </a:t>
            </a:r>
            <a:endParaRPr lang="en-IE" sz="2200" b="1" dirty="0">
              <a:solidFill>
                <a:srgbClr val="1E494F"/>
              </a:solidFill>
            </a:endParaRPr>
          </a:p>
          <a:p>
            <a:pPr>
              <a:spcBef>
                <a:spcPts val="2000"/>
              </a:spcBef>
            </a:pPr>
            <a:endParaRPr lang="en-US" sz="2200" b="1" dirty="0"/>
          </a:p>
        </p:txBody>
      </p:sp>
    </p:spTree>
    <p:extLst>
      <p:ext uri="{BB962C8B-B14F-4D97-AF65-F5344CB8AC3E}">
        <p14:creationId xmlns:p14="http://schemas.microsoft.com/office/powerpoint/2010/main" val="140631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TO RUN YOUR BUSINESS – SOME TIPS</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FUNDING NEEDED FOR 4 KEY PHASES </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663476" cy="5965736"/>
          </a:xfrm>
          <a:prstGeom prst="rect">
            <a:avLst/>
          </a:prstGeom>
          <a:noFill/>
        </p:spPr>
        <p:txBody>
          <a:bodyPr wrap="square">
            <a:spAutoFit/>
          </a:bodyPr>
          <a:lstStyle/>
          <a:p>
            <a:pPr>
              <a:spcBef>
                <a:spcPts val="300"/>
              </a:spcBef>
            </a:pPr>
            <a:endParaRPr lang="en-IE" sz="2200" dirty="0">
              <a:solidFill>
                <a:srgbClr val="1E494F"/>
              </a:solidFill>
            </a:endParaRPr>
          </a:p>
          <a:p>
            <a:pPr marL="323850" indent="-323850">
              <a:spcBef>
                <a:spcPts val="300"/>
              </a:spcBef>
              <a:buClr>
                <a:srgbClr val="EC2179"/>
              </a:buClr>
              <a:buFont typeface="Arial" panose="020B0604020202020204" pitchFamily="34" charset="0"/>
              <a:buChar char="•"/>
            </a:pPr>
            <a:r>
              <a:rPr lang="en-IE" sz="2200" dirty="0">
                <a:solidFill>
                  <a:srgbClr val="1E494F"/>
                </a:solidFill>
              </a:rPr>
              <a:t>Carefully monitor all expenditure and be frugal as possible. Reduce monthly expenditure - buy supplies in bulk to get a discount, rent smaller premises, switch utility companies</a:t>
            </a:r>
          </a:p>
          <a:p>
            <a:pPr marL="323850" indent="-323850">
              <a:spcBef>
                <a:spcPts val="300"/>
              </a:spcBef>
              <a:buClr>
                <a:srgbClr val="EC2179"/>
              </a:buClr>
              <a:buFont typeface="Arial" panose="020B0604020202020204" pitchFamily="34" charset="0"/>
              <a:buChar char="•"/>
            </a:pPr>
            <a:endParaRPr lang="en-IE" sz="2200" dirty="0">
              <a:solidFill>
                <a:srgbClr val="1E494F"/>
              </a:solidFill>
            </a:endParaRPr>
          </a:p>
          <a:p>
            <a:pPr marL="323850" indent="-323850">
              <a:spcBef>
                <a:spcPts val="300"/>
              </a:spcBef>
              <a:buClr>
                <a:srgbClr val="EC2179"/>
              </a:buClr>
              <a:buFont typeface="Arial" panose="020B0604020202020204" pitchFamily="34" charset="0"/>
              <a:buChar char="•"/>
            </a:pPr>
            <a:r>
              <a:rPr lang="en-IE" sz="2200" dirty="0">
                <a:solidFill>
                  <a:srgbClr val="1E494F"/>
                </a:solidFill>
              </a:rPr>
              <a:t>Collect payment from customers more quickly (perhaps give a % discount to incentivize this.)</a:t>
            </a:r>
          </a:p>
          <a:p>
            <a:pPr>
              <a:spcBef>
                <a:spcPts val="300"/>
              </a:spcBef>
              <a:buClr>
                <a:srgbClr val="EC2179"/>
              </a:buClr>
            </a:pPr>
            <a:endParaRPr lang="en-IE" sz="2200" dirty="0">
              <a:solidFill>
                <a:srgbClr val="1E494F"/>
              </a:solidFill>
            </a:endParaRPr>
          </a:p>
          <a:p>
            <a:pPr marL="342900" indent="-342900">
              <a:buClr>
                <a:srgbClr val="EC2179"/>
              </a:buClr>
              <a:buFont typeface="Arial" charset="0"/>
              <a:buChar char="•"/>
            </a:pPr>
            <a:r>
              <a:rPr lang="en-IE" sz="2200" dirty="0">
                <a:solidFill>
                  <a:srgbClr val="1E494F"/>
                </a:solidFill>
              </a:rPr>
              <a:t>When cash is running low, you must look closely at how to release slow-moving stock and convert it into cash. How do you reduce stock so that you are running lean and mean without jeopardising future sales by being under stocked?</a:t>
            </a:r>
          </a:p>
          <a:p>
            <a:pPr marL="323850" indent="-323850">
              <a:spcBef>
                <a:spcPts val="300"/>
              </a:spcBef>
              <a:buClr>
                <a:srgbClr val="EC2179"/>
              </a:buClr>
              <a:buFont typeface="Arial" panose="020B0604020202020204" pitchFamily="34" charset="0"/>
              <a:buChar char="•"/>
            </a:pPr>
            <a:endParaRPr lang="en-IE" sz="3200" dirty="0"/>
          </a:p>
          <a:p>
            <a:pPr marL="323850" indent="-323850">
              <a:spcBef>
                <a:spcPts val="300"/>
              </a:spcBef>
            </a:pPr>
            <a:r>
              <a:rPr lang="en-IE" sz="3200" dirty="0"/>
              <a:t> </a:t>
            </a:r>
            <a:endParaRPr lang="en-IE" sz="3200" b="1" dirty="0"/>
          </a:p>
          <a:p>
            <a:pPr>
              <a:spcBef>
                <a:spcPts val="2000"/>
              </a:spcBef>
            </a:pPr>
            <a:endParaRPr lang="en-US" sz="2200" b="1" dirty="0"/>
          </a:p>
        </p:txBody>
      </p:sp>
    </p:spTree>
    <p:extLst>
      <p:ext uri="{BB962C8B-B14F-4D97-AF65-F5344CB8AC3E}">
        <p14:creationId xmlns:p14="http://schemas.microsoft.com/office/powerpoint/2010/main" val="366843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TO RUN YOUR BUSINESS – SOME TIPS</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FUNDING NEEDED FOR 4 KEY PHASES </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2801324" y="1922401"/>
            <a:ext cx="7663476" cy="2233945"/>
          </a:xfrm>
          <a:prstGeom prst="rect">
            <a:avLst/>
          </a:prstGeom>
          <a:noFill/>
        </p:spPr>
        <p:txBody>
          <a:bodyPr wrap="square">
            <a:spAutoFit/>
          </a:bodyPr>
          <a:lstStyle/>
          <a:p>
            <a:pPr>
              <a:buClr>
                <a:srgbClr val="EC2179"/>
              </a:buClr>
            </a:pPr>
            <a:r>
              <a:rPr lang="en-IE" sz="2200" dirty="0">
                <a:solidFill>
                  <a:srgbClr val="1E494F"/>
                </a:solidFill>
              </a:rPr>
              <a:t>The Management of Stock …. Basic principle .. Keep stocks as low as possible. you must justify higher stock holding against the cost attaching</a:t>
            </a:r>
            <a:endParaRPr lang="en-IE" sz="2200" b="1" dirty="0">
              <a:solidFill>
                <a:srgbClr val="1E494F"/>
              </a:solidFill>
            </a:endParaRPr>
          </a:p>
          <a:p>
            <a:pPr marL="323850" indent="-323850">
              <a:spcBef>
                <a:spcPts val="300"/>
              </a:spcBef>
            </a:pPr>
            <a:r>
              <a:rPr lang="en-IE" sz="3200" dirty="0"/>
              <a:t> </a:t>
            </a:r>
            <a:endParaRPr lang="en-IE" sz="3200" b="1" dirty="0"/>
          </a:p>
          <a:p>
            <a:pPr>
              <a:spcBef>
                <a:spcPts val="2000"/>
              </a:spcBef>
            </a:pPr>
            <a:endParaRPr lang="en-US" sz="2200" b="1" dirty="0"/>
          </a:p>
        </p:txBody>
      </p:sp>
      <p:sp>
        <p:nvSpPr>
          <p:cNvPr id="10" name="TextBox 9">
            <a:extLst>
              <a:ext uri="{FF2B5EF4-FFF2-40B4-BE49-F238E27FC236}">
                <a16:creationId xmlns:a16="http://schemas.microsoft.com/office/drawing/2014/main" id="{75FED054-BF25-4AA5-B025-393BEC36560B}"/>
              </a:ext>
            </a:extLst>
          </p:cNvPr>
          <p:cNvSpPr txBox="1"/>
          <p:nvPr/>
        </p:nvSpPr>
        <p:spPr>
          <a:xfrm>
            <a:off x="2906425" y="3069711"/>
            <a:ext cx="7453274" cy="3447098"/>
          </a:xfrm>
          <a:prstGeom prst="rect">
            <a:avLst/>
          </a:prstGeom>
          <a:noFill/>
        </p:spPr>
        <p:txBody>
          <a:bodyPr wrap="square">
            <a:spAutoFit/>
          </a:bodyPr>
          <a:lstStyle/>
          <a:p>
            <a:pPr>
              <a:spcBef>
                <a:spcPts val="300"/>
              </a:spcBef>
              <a:buClr>
                <a:srgbClr val="EC2179"/>
              </a:buClr>
            </a:pPr>
            <a:r>
              <a:rPr lang="en-IE" sz="2200" b="1" dirty="0">
                <a:solidFill>
                  <a:srgbClr val="F26B27"/>
                </a:solidFill>
              </a:rPr>
              <a:t>Risks of over-stocking</a:t>
            </a:r>
            <a:r>
              <a:rPr lang="en-IE" sz="2200" dirty="0">
                <a:solidFill>
                  <a:srgbClr val="F26B27"/>
                </a:solidFill>
              </a:rPr>
              <a:t> </a:t>
            </a:r>
          </a:p>
          <a:p>
            <a:pPr marL="342900" indent="-342900">
              <a:spcBef>
                <a:spcPts val="300"/>
              </a:spcBef>
              <a:buClr>
                <a:srgbClr val="EC2179"/>
              </a:buClr>
              <a:buFont typeface="Arial" charset="0"/>
              <a:buChar char="•"/>
            </a:pPr>
            <a:r>
              <a:rPr lang="en-IE" sz="2200" dirty="0">
                <a:solidFill>
                  <a:srgbClr val="1E494F"/>
                </a:solidFill>
              </a:rPr>
              <a:t>Inefficient use of cash</a:t>
            </a:r>
          </a:p>
          <a:p>
            <a:pPr marL="342900" indent="-342900">
              <a:spcBef>
                <a:spcPts val="300"/>
              </a:spcBef>
              <a:buClr>
                <a:srgbClr val="EC2179"/>
              </a:buClr>
              <a:buFont typeface="Arial" charset="0"/>
              <a:buChar char="•"/>
            </a:pPr>
            <a:r>
              <a:rPr lang="en-IE" sz="2200" dirty="0">
                <a:solidFill>
                  <a:srgbClr val="1E494F"/>
                </a:solidFill>
              </a:rPr>
              <a:t>Risk of obsolescence/ deterioration</a:t>
            </a:r>
          </a:p>
          <a:p>
            <a:pPr marL="342900" indent="-342900">
              <a:spcBef>
                <a:spcPts val="300"/>
              </a:spcBef>
              <a:buClr>
                <a:srgbClr val="EC2179"/>
              </a:buClr>
              <a:buFont typeface="Arial" charset="0"/>
              <a:buChar char="•"/>
            </a:pPr>
            <a:r>
              <a:rPr lang="en-IE" sz="2200" dirty="0">
                <a:solidFill>
                  <a:srgbClr val="1E494F"/>
                </a:solidFill>
              </a:rPr>
              <a:t>You may have to discount to clear</a:t>
            </a:r>
          </a:p>
          <a:p>
            <a:pPr marL="342900" indent="-342900">
              <a:spcBef>
                <a:spcPts val="300"/>
              </a:spcBef>
              <a:buClr>
                <a:srgbClr val="EC2179"/>
              </a:buClr>
              <a:buFont typeface="Arial" charset="0"/>
              <a:buChar char="•"/>
            </a:pPr>
            <a:endParaRPr lang="en-IE" sz="2200" dirty="0"/>
          </a:p>
          <a:p>
            <a:pPr>
              <a:spcBef>
                <a:spcPts val="300"/>
              </a:spcBef>
              <a:buClr>
                <a:srgbClr val="EC2179"/>
              </a:buClr>
            </a:pPr>
            <a:r>
              <a:rPr lang="en-IE" sz="2200" b="1" dirty="0">
                <a:solidFill>
                  <a:srgbClr val="F26B27"/>
                </a:solidFill>
              </a:rPr>
              <a:t>Risks of under-stocking </a:t>
            </a:r>
          </a:p>
          <a:p>
            <a:pPr marL="342900" indent="-342900">
              <a:spcBef>
                <a:spcPts val="300"/>
              </a:spcBef>
              <a:buClr>
                <a:srgbClr val="EC2179"/>
              </a:buClr>
              <a:buFont typeface="Arial" charset="0"/>
              <a:buChar char="•"/>
            </a:pPr>
            <a:r>
              <a:rPr lang="en-IE" sz="2200" dirty="0">
                <a:solidFill>
                  <a:srgbClr val="1E494F"/>
                </a:solidFill>
              </a:rPr>
              <a:t>High delivery costs of frequent restocking</a:t>
            </a:r>
          </a:p>
          <a:p>
            <a:pPr marL="342900" indent="-342900">
              <a:spcBef>
                <a:spcPts val="300"/>
              </a:spcBef>
              <a:buClr>
                <a:srgbClr val="EC2179"/>
              </a:buClr>
              <a:buFont typeface="Arial" charset="0"/>
              <a:buChar char="•"/>
            </a:pPr>
            <a:r>
              <a:rPr lang="en-IE" sz="2200" dirty="0">
                <a:solidFill>
                  <a:srgbClr val="1E494F"/>
                </a:solidFill>
              </a:rPr>
              <a:t>Not qualifying for bulk discounts</a:t>
            </a:r>
          </a:p>
          <a:p>
            <a:pPr marL="342900" indent="-342900">
              <a:spcBef>
                <a:spcPts val="300"/>
              </a:spcBef>
              <a:buClr>
                <a:srgbClr val="EC2179"/>
              </a:buClr>
              <a:buFont typeface="Arial" charset="0"/>
              <a:buChar char="•"/>
            </a:pPr>
            <a:r>
              <a:rPr lang="en-IE" sz="2200" dirty="0">
                <a:solidFill>
                  <a:srgbClr val="1E494F"/>
                </a:solidFill>
              </a:rPr>
              <a:t>Lost orders, delayed production awaiting stocks</a:t>
            </a:r>
          </a:p>
        </p:txBody>
      </p:sp>
      <p:grpSp>
        <p:nvGrpSpPr>
          <p:cNvPr id="14" name="Group 13">
            <a:extLst>
              <a:ext uri="{FF2B5EF4-FFF2-40B4-BE49-F238E27FC236}">
                <a16:creationId xmlns:a16="http://schemas.microsoft.com/office/drawing/2014/main" id="{29E14271-49A5-4C38-A54F-47755A506779}"/>
              </a:ext>
            </a:extLst>
          </p:cNvPr>
          <p:cNvGrpSpPr/>
          <p:nvPr/>
        </p:nvGrpSpPr>
        <p:grpSpPr>
          <a:xfrm>
            <a:off x="8731557" y="3547164"/>
            <a:ext cx="2842847" cy="1218363"/>
            <a:chOff x="2950517" y="2985038"/>
            <a:chExt cx="2842847" cy="1218363"/>
          </a:xfrm>
        </p:grpSpPr>
        <p:pic>
          <p:nvPicPr>
            <p:cNvPr id="16" name="Picture 15" descr="A picture containing text, clipart&#10;&#10;Description automatically generated">
              <a:extLst>
                <a:ext uri="{FF2B5EF4-FFF2-40B4-BE49-F238E27FC236}">
                  <a16:creationId xmlns:a16="http://schemas.microsoft.com/office/drawing/2014/main" id="{756734C5-090D-4569-8008-29286F29F76F}"/>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17" name="Picture 16" descr="Icon&#10;&#10;Description automatically generated">
              <a:extLst>
                <a:ext uri="{FF2B5EF4-FFF2-40B4-BE49-F238E27FC236}">
                  <a16:creationId xmlns:a16="http://schemas.microsoft.com/office/drawing/2014/main" id="{A258BABE-9D35-4F20-9793-CBD368CD39CC}"/>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2476209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01324" y="1422585"/>
            <a:ext cx="6230582" cy="430887"/>
          </a:xfrm>
          <a:prstGeom prst="rect">
            <a:avLst/>
          </a:prstGeom>
          <a:noFill/>
        </p:spPr>
        <p:txBody>
          <a:bodyPr wrap="square">
            <a:spAutoFit/>
          </a:bodyPr>
          <a:lstStyle/>
          <a:p>
            <a:r>
              <a:rPr lang="en-US" sz="2200" b="1" dirty="0">
                <a:solidFill>
                  <a:srgbClr val="F26B27"/>
                </a:solidFill>
              </a:rPr>
              <a:t>CASHFLOW TO RUN YOUR BUSINESS – SOME TIPS</a:t>
            </a: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FUNDING NEEDED FOR 4 KEY PHASES </a:t>
            </a:r>
          </a:p>
          <a:p>
            <a:endParaRPr lang="en-GB" dirty="0"/>
          </a:p>
        </p:txBody>
      </p:sp>
      <p:sp>
        <p:nvSpPr>
          <p:cNvPr id="10" name="TextBox 9">
            <a:extLst>
              <a:ext uri="{FF2B5EF4-FFF2-40B4-BE49-F238E27FC236}">
                <a16:creationId xmlns:a16="http://schemas.microsoft.com/office/drawing/2014/main" id="{75FED054-BF25-4AA5-B025-393BEC36560B}"/>
              </a:ext>
            </a:extLst>
          </p:cNvPr>
          <p:cNvSpPr txBox="1"/>
          <p:nvPr/>
        </p:nvSpPr>
        <p:spPr>
          <a:xfrm>
            <a:off x="2801324" y="1785190"/>
            <a:ext cx="7897156" cy="4416594"/>
          </a:xfrm>
          <a:prstGeom prst="rect">
            <a:avLst/>
          </a:prstGeom>
          <a:noFill/>
        </p:spPr>
        <p:txBody>
          <a:bodyPr wrap="square">
            <a:spAutoFit/>
          </a:bodyPr>
          <a:lstStyle/>
          <a:p>
            <a:pPr>
              <a:spcBef>
                <a:spcPts val="300"/>
              </a:spcBef>
            </a:pPr>
            <a:endParaRPr lang="en-IE" sz="700" dirty="0">
              <a:solidFill>
                <a:srgbClr val="EC2179"/>
              </a:solidFill>
            </a:endParaRPr>
          </a:p>
          <a:p>
            <a:r>
              <a:rPr lang="en-IE" sz="3200" dirty="0">
                <a:solidFill>
                  <a:srgbClr val="F26B27"/>
                </a:solidFill>
              </a:rPr>
              <a:t>• </a:t>
            </a:r>
            <a:r>
              <a:rPr lang="en-IE" sz="2200" b="1" dirty="0">
                <a:solidFill>
                  <a:srgbClr val="F26B27"/>
                </a:solidFill>
              </a:rPr>
              <a:t>Introduce a stock management system</a:t>
            </a:r>
          </a:p>
          <a:p>
            <a:pPr lvl="1"/>
            <a:r>
              <a:rPr lang="en-IE" sz="2200" dirty="0"/>
              <a:t>o Record stock levels &amp; variations over time</a:t>
            </a:r>
          </a:p>
          <a:p>
            <a:pPr lvl="1"/>
            <a:r>
              <a:rPr lang="en-IE" sz="2200" dirty="0"/>
              <a:t>o Attach values</a:t>
            </a:r>
          </a:p>
          <a:p>
            <a:pPr lvl="1"/>
            <a:r>
              <a:rPr lang="en-IE" sz="2200" dirty="0"/>
              <a:t>o Identify &amp; eliminate slow moving stock items</a:t>
            </a:r>
          </a:p>
          <a:p>
            <a:pPr lvl="1"/>
            <a:endParaRPr lang="en-IE" sz="2200" dirty="0"/>
          </a:p>
          <a:p>
            <a:r>
              <a:rPr lang="en-IE" sz="2200" b="1" dirty="0">
                <a:solidFill>
                  <a:srgbClr val="F26B27"/>
                </a:solidFill>
              </a:rPr>
              <a:t>• Credit Control</a:t>
            </a:r>
          </a:p>
          <a:p>
            <a:pPr lvl="1"/>
            <a:r>
              <a:rPr lang="en-IE" sz="2200" dirty="0"/>
              <a:t>o Take maximum credit from suppliers</a:t>
            </a:r>
          </a:p>
          <a:p>
            <a:pPr lvl="1"/>
            <a:r>
              <a:rPr lang="en-IE" sz="2200" dirty="0"/>
              <a:t>o Ensure your invoices are issued on time, do not wait until month end</a:t>
            </a:r>
          </a:p>
          <a:p>
            <a:pPr lvl="1"/>
            <a:r>
              <a:rPr lang="en-IE" sz="2200" dirty="0"/>
              <a:t>o Try to keep your overdraft to a minimum</a:t>
            </a:r>
          </a:p>
          <a:p>
            <a:pPr lvl="1"/>
            <a:r>
              <a:rPr lang="en-IE" sz="2200" dirty="0"/>
              <a:t>o Clearly state your terms &amp; conditions including reservation of title (owning the goods until they are paid in full</a:t>
            </a:r>
          </a:p>
        </p:txBody>
      </p:sp>
    </p:spTree>
    <p:extLst>
      <p:ext uri="{BB962C8B-B14F-4D97-AF65-F5344CB8AC3E}">
        <p14:creationId xmlns:p14="http://schemas.microsoft.com/office/powerpoint/2010/main" val="154247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4B084E-BA17-4DAB-9407-CFB55608347A}"/>
              </a:ext>
            </a:extLst>
          </p:cNvPr>
          <p:cNvSpPr txBox="1"/>
          <p:nvPr/>
        </p:nvSpPr>
        <p:spPr>
          <a:xfrm>
            <a:off x="2791498" y="1481950"/>
            <a:ext cx="7656239" cy="1200329"/>
          </a:xfrm>
          <a:prstGeom prst="rect">
            <a:avLst/>
          </a:prstGeom>
          <a:noFill/>
        </p:spPr>
        <p:txBody>
          <a:bodyPr wrap="square">
            <a:spAutoFit/>
          </a:bodyPr>
          <a:lstStyle/>
          <a:p>
            <a:r>
              <a:rPr lang="en-US" sz="2400" dirty="0">
                <a:solidFill>
                  <a:srgbClr val="EC2179"/>
                </a:solidFill>
              </a:rPr>
              <a:t>FUNDING FOR YOU TO LIVE!</a:t>
            </a:r>
          </a:p>
          <a:p>
            <a:r>
              <a:rPr lang="en-US" sz="2400" b="1" dirty="0">
                <a:solidFill>
                  <a:srgbClr val="EC2179"/>
                </a:solidFill>
              </a:rPr>
              <a:t> </a:t>
            </a:r>
            <a:endParaRPr lang="en-US" sz="1600" b="1" dirty="0">
              <a:solidFill>
                <a:srgbClr val="EC2179"/>
              </a:solidFill>
            </a:endParaRPr>
          </a:p>
          <a:p>
            <a:endParaRPr lang="en-US" sz="2400" dirty="0">
              <a:solidFill>
                <a:srgbClr val="EC2179"/>
              </a:solidFill>
            </a:endParaRPr>
          </a:p>
        </p:txBody>
      </p:sp>
      <p:sp>
        <p:nvSpPr>
          <p:cNvPr id="13" name="Oval 12">
            <a:extLst>
              <a:ext uri="{FF2B5EF4-FFF2-40B4-BE49-F238E27FC236}">
                <a16:creationId xmlns:a16="http://schemas.microsoft.com/office/drawing/2014/main" id="{DDC68ED6-13EE-41DA-ACE1-9810762DF24B}"/>
              </a:ext>
            </a:extLst>
          </p:cNvPr>
          <p:cNvSpPr/>
          <p:nvPr/>
        </p:nvSpPr>
        <p:spPr>
          <a:xfrm>
            <a:off x="2065694" y="1422585"/>
            <a:ext cx="671512" cy="671512"/>
          </a:xfrm>
          <a:prstGeom prst="ellipse">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11" name="TextBox 10">
            <a:extLst>
              <a:ext uri="{FF2B5EF4-FFF2-40B4-BE49-F238E27FC236}">
                <a16:creationId xmlns:a16="http://schemas.microsoft.com/office/drawing/2014/main" id="{EEA35A60-B484-4838-87FE-D938C25B1793}"/>
              </a:ext>
            </a:extLst>
          </p:cNvPr>
          <p:cNvSpPr txBox="1"/>
          <p:nvPr/>
        </p:nvSpPr>
        <p:spPr>
          <a:xfrm>
            <a:off x="2862618" y="2082114"/>
            <a:ext cx="6640551" cy="3816429"/>
          </a:xfrm>
          <a:prstGeom prst="rect">
            <a:avLst/>
          </a:prstGeom>
          <a:noFill/>
        </p:spPr>
        <p:txBody>
          <a:bodyPr wrap="square">
            <a:spAutoFit/>
          </a:bodyPr>
          <a:lstStyle/>
          <a:p>
            <a:r>
              <a:rPr lang="en-US" sz="2200" dirty="0">
                <a:solidFill>
                  <a:srgbClr val="1E494F"/>
                </a:solidFill>
              </a:rPr>
              <a:t>Many women keep on a part time job in the early days</a:t>
            </a:r>
          </a:p>
          <a:p>
            <a:r>
              <a:rPr lang="en-US" sz="2200" dirty="0">
                <a:solidFill>
                  <a:srgbClr val="1E494F"/>
                </a:solidFill>
              </a:rPr>
              <a:t>of their business up start to provide a secure income</a:t>
            </a:r>
          </a:p>
          <a:p>
            <a:r>
              <a:rPr lang="en-US" sz="2200" dirty="0">
                <a:solidFill>
                  <a:srgbClr val="1E494F"/>
                </a:solidFill>
              </a:rPr>
              <a:t>stream. Having a part time job while starting your own</a:t>
            </a:r>
          </a:p>
          <a:p>
            <a:r>
              <a:rPr lang="en-US" sz="2200" dirty="0">
                <a:solidFill>
                  <a:srgbClr val="1E494F"/>
                </a:solidFill>
              </a:rPr>
              <a:t>business is a way of hedging your bets, granting you</a:t>
            </a:r>
          </a:p>
          <a:p>
            <a:r>
              <a:rPr lang="en-US" sz="2200" dirty="0">
                <a:solidFill>
                  <a:srgbClr val="1E494F"/>
                </a:solidFill>
              </a:rPr>
              <a:t>some guaranteed income as you work to develop your</a:t>
            </a:r>
          </a:p>
          <a:p>
            <a:r>
              <a:rPr lang="en-US" sz="2200" dirty="0">
                <a:solidFill>
                  <a:srgbClr val="1E494F"/>
                </a:solidFill>
              </a:rPr>
              <a:t>business. The most obvious drawback is the time it</a:t>
            </a:r>
          </a:p>
          <a:p>
            <a:r>
              <a:rPr lang="en-US" sz="2200" dirty="0">
                <a:solidFill>
                  <a:srgbClr val="1E494F"/>
                </a:solidFill>
              </a:rPr>
              <a:t>takes away from building your business.</a:t>
            </a:r>
          </a:p>
          <a:p>
            <a:endParaRPr lang="en-US" sz="2200" i="1" dirty="0">
              <a:solidFill>
                <a:srgbClr val="EC2179"/>
              </a:solidFill>
            </a:endParaRPr>
          </a:p>
          <a:p>
            <a:r>
              <a:rPr lang="en-US" sz="2200" i="1" dirty="0">
                <a:solidFill>
                  <a:srgbClr val="EC2179"/>
                </a:solidFill>
              </a:rPr>
              <a:t>Research and take advantage of any funding</a:t>
            </a:r>
          </a:p>
          <a:p>
            <a:r>
              <a:rPr lang="en-US" sz="2200" i="1" dirty="0">
                <a:solidFill>
                  <a:srgbClr val="EC2179"/>
                </a:solidFill>
              </a:rPr>
              <a:t>initiatives and government funded support service for</a:t>
            </a:r>
          </a:p>
          <a:p>
            <a:r>
              <a:rPr lang="en-US" sz="2200" i="1" dirty="0">
                <a:solidFill>
                  <a:srgbClr val="EC2179"/>
                </a:solidFill>
              </a:rPr>
              <a:t>small businesses. </a:t>
            </a:r>
            <a:endParaRPr lang="en-US" sz="2200" dirty="0">
              <a:solidFill>
                <a:srgbClr val="1E494F"/>
              </a:solidFill>
            </a:endParaRPr>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1126103"/>
          </a:xfrm>
        </p:spPr>
        <p:txBody>
          <a:bodyPr>
            <a:normAutofit/>
          </a:bodyPr>
          <a:lstStyle/>
          <a:p>
            <a:r>
              <a:rPr lang="en-US" dirty="0"/>
              <a:t>FUNDING NEEDED FOR 4 KEY PHASES </a:t>
            </a:r>
          </a:p>
          <a:p>
            <a:endParaRPr lang="en-GB" dirty="0"/>
          </a:p>
        </p:txBody>
      </p:sp>
      <p:pic>
        <p:nvPicPr>
          <p:cNvPr id="15" name="Picture 14" descr="Icon&#10;&#10;Description automatically generated">
            <a:extLst>
              <a:ext uri="{FF2B5EF4-FFF2-40B4-BE49-F238E27FC236}">
                <a16:creationId xmlns:a16="http://schemas.microsoft.com/office/drawing/2014/main" id="{E51BE4B4-82EB-4BA6-8100-A6CD07D0761D}"/>
              </a:ext>
            </a:extLst>
          </p:cNvPr>
          <p:cNvPicPr>
            <a:picLocks noChangeAspect="1"/>
          </p:cNvPicPr>
          <p:nvPr/>
        </p:nvPicPr>
        <p:blipFill>
          <a:blip r:embed="rId2"/>
          <a:stretch>
            <a:fillRect/>
          </a:stretch>
        </p:blipFill>
        <p:spPr>
          <a:xfrm>
            <a:off x="8948155" y="2952243"/>
            <a:ext cx="3072037" cy="2008639"/>
          </a:xfrm>
          <a:prstGeom prst="rect">
            <a:avLst/>
          </a:prstGeom>
        </p:spPr>
      </p:pic>
    </p:spTree>
    <p:extLst>
      <p:ext uri="{BB962C8B-B14F-4D97-AF65-F5344CB8AC3E}">
        <p14:creationId xmlns:p14="http://schemas.microsoft.com/office/powerpoint/2010/main" val="2665251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614574" y="1486186"/>
            <a:ext cx="6219454" cy="697353"/>
          </a:xfrm>
        </p:spPr>
        <p:txBody>
          <a:bodyPr/>
          <a:lstStyle/>
          <a:p>
            <a:r>
              <a:rPr lang="en-US" dirty="0"/>
              <a:t>WHERE CAN YOU FIND SUPPORT?</a:t>
            </a:r>
          </a:p>
          <a:p>
            <a:r>
              <a:rPr lang="en-GB" sz="2800" dirty="0"/>
              <a:t>The level of complexity of the business idea will mean different levels and approaches for funding support will be pursued.  </a:t>
            </a:r>
            <a:r>
              <a:rPr lang="en-GB" sz="2800" u="sng" dirty="0"/>
              <a:t>Hence this section is in two parts – 1. LOW START UP INVESMENTS and 2. MORE COMPLEX START UP INVESTMENTS</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49910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FOUR,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172774"/>
            <a:ext cx="9163569" cy="6817251"/>
          </a:xfrm>
          <a:prstGeom prst="rect">
            <a:avLst/>
          </a:prstGeom>
          <a:noFill/>
        </p:spPr>
        <p:txBody>
          <a:bodyPr wrap="square">
            <a:spAutoFit/>
          </a:bodyPr>
          <a:lstStyle/>
          <a:p>
            <a:pPr>
              <a:lnSpc>
                <a:spcPct val="150000"/>
              </a:lnSpc>
            </a:pPr>
            <a:r>
              <a:rPr lang="en-GB" sz="1800" b="0" i="0" dirty="0">
                <a:solidFill>
                  <a:srgbClr val="1EB3DD"/>
                </a:solidFill>
                <a:effectLst/>
              </a:rPr>
              <a:t>								PAGES</a:t>
            </a:r>
          </a:p>
          <a:p>
            <a:pPr>
              <a:lnSpc>
                <a:spcPct val="150000"/>
              </a:lnSpc>
            </a:pPr>
            <a:r>
              <a:rPr lang="en-GB" sz="1800" b="0" i="0" dirty="0">
                <a:solidFill>
                  <a:srgbClr val="1EB3DD"/>
                </a:solidFill>
                <a:effectLst/>
              </a:rPr>
              <a:t>Is your business viable ? Costing, pricing and breakeven			3- 18</a:t>
            </a:r>
          </a:p>
          <a:p>
            <a:pPr>
              <a:lnSpc>
                <a:spcPct val="150000"/>
              </a:lnSpc>
            </a:pPr>
            <a:r>
              <a:rPr lang="en-GB" sz="1800" b="0" i="0" dirty="0">
                <a:solidFill>
                  <a:srgbClr val="1EB3DD"/>
                </a:solidFill>
                <a:effectLst/>
              </a:rPr>
              <a:t>What financial resources do you need to start up ?			19-28</a:t>
            </a:r>
          </a:p>
          <a:p>
            <a:pPr>
              <a:lnSpc>
                <a:spcPct val="150000"/>
              </a:lnSpc>
            </a:pPr>
            <a:r>
              <a:rPr lang="en-GB" sz="1800" b="0" i="0" dirty="0">
                <a:solidFill>
                  <a:srgbClr val="1EB3DD"/>
                </a:solidFill>
                <a:effectLst/>
              </a:rPr>
              <a:t>Where can you find support?						29- 30	</a:t>
            </a:r>
            <a:endParaRPr lang="en-GB" dirty="0">
              <a:solidFill>
                <a:srgbClr val="1EB3DD"/>
              </a:solidFill>
            </a:endParaRPr>
          </a:p>
          <a:p>
            <a:pPr>
              <a:lnSpc>
                <a:spcPct val="150000"/>
              </a:lnSpc>
            </a:pPr>
            <a:r>
              <a:rPr lang="en-GB" sz="1800" b="0" i="0" dirty="0">
                <a:solidFill>
                  <a:srgbClr val="1EB3DD"/>
                </a:solidFill>
                <a:effectLst/>
              </a:rPr>
              <a:t>	For low </a:t>
            </a:r>
            <a:r>
              <a:rPr lang="en-GB" dirty="0">
                <a:solidFill>
                  <a:srgbClr val="1EB3DD"/>
                </a:solidFill>
              </a:rPr>
              <a:t>start-up investments 					31- 49</a:t>
            </a:r>
          </a:p>
          <a:p>
            <a:pPr>
              <a:lnSpc>
                <a:spcPct val="150000"/>
              </a:lnSpc>
            </a:pPr>
            <a:r>
              <a:rPr lang="en-GB" sz="1800" b="0" i="0" dirty="0">
                <a:solidFill>
                  <a:srgbClr val="1EB3DD"/>
                </a:solidFill>
                <a:effectLst/>
              </a:rPr>
              <a:t>	More complex start</a:t>
            </a:r>
            <a:r>
              <a:rPr lang="en-GB" dirty="0">
                <a:solidFill>
                  <a:srgbClr val="1EB3DD"/>
                </a:solidFill>
              </a:rPr>
              <a:t>-up investments 				50- 68</a:t>
            </a:r>
          </a:p>
          <a:p>
            <a:pPr>
              <a:lnSpc>
                <a:spcPct val="150000"/>
              </a:lnSpc>
            </a:pPr>
            <a:r>
              <a:rPr lang="en-GB" sz="1800" b="0" i="0" dirty="0">
                <a:solidFill>
                  <a:srgbClr val="1EB3DD"/>
                </a:solidFill>
                <a:effectLst/>
              </a:rPr>
              <a:t>Over</a:t>
            </a:r>
            <a:r>
              <a:rPr lang="en-GB" dirty="0">
                <a:solidFill>
                  <a:srgbClr val="1EB3DD"/>
                </a:solidFill>
              </a:rPr>
              <a:t>coming a ‘NO’ when seeking funding 				69- 73</a:t>
            </a:r>
            <a:r>
              <a:rPr lang="en-GB" sz="1800" b="0" i="0" dirty="0">
                <a:solidFill>
                  <a:srgbClr val="1EB3DD"/>
                </a:solidFill>
                <a:effectLst/>
              </a:rPr>
              <a:t>	</a:t>
            </a:r>
          </a:p>
          <a:p>
            <a:pPr>
              <a:spcBef>
                <a:spcPts val="2000"/>
              </a:spcBef>
            </a:pPr>
            <a:r>
              <a:rPr lang="en-US" dirty="0">
                <a:solidFill>
                  <a:srgbClr val="F26B27"/>
                </a:solidFill>
              </a:rPr>
              <a:t>Starting a business represents a significant opportunity for women migrants or refugees. However, it is known that women still rely on personal savings as their main source of business funding.  So, this can be particularly difficult when you are rebuilding a life in a new country.  For all women, regardless of background, there is a fear that they will be turned down or face difficulties when trying to obtain business credit and  financing.</a:t>
            </a:r>
          </a:p>
          <a:p>
            <a:pPr marL="457200" indent="-457200">
              <a:spcBef>
                <a:spcPts val="2000"/>
              </a:spcBef>
              <a:buAutoNum type="arabicPeriod"/>
            </a:pPr>
            <a:r>
              <a:rPr lang="en-GB" sz="1800" b="1" u="sng" dirty="0">
                <a:solidFill>
                  <a:srgbClr val="1EB3DD"/>
                </a:solidFill>
              </a:rPr>
              <a:t>LOW START UP INVESMENTS </a:t>
            </a:r>
            <a:r>
              <a:rPr lang="en-US" sz="1800" dirty="0">
                <a:solidFill>
                  <a:srgbClr val="1EB3DD"/>
                </a:solidFill>
              </a:rPr>
              <a:t>The good news for women business owners is that there is a                                                           </a:t>
            </a:r>
            <a:r>
              <a:rPr lang="en-US" sz="1800" b="1" dirty="0">
                <a:solidFill>
                  <a:srgbClr val="1EB3DD"/>
                </a:solidFill>
                <a:latin typeface="+mn-lt"/>
              </a:rPr>
              <a:t>range of free and low-cost resources</a:t>
            </a:r>
            <a:r>
              <a:rPr lang="en-US" sz="1800" dirty="0">
                <a:solidFill>
                  <a:srgbClr val="1EB3DD"/>
                </a:solidFill>
              </a:rPr>
              <a:t> available to help them overcome many of these challenges and succeed in business.</a:t>
            </a:r>
          </a:p>
          <a:p>
            <a:pPr marL="457200" indent="-457200">
              <a:spcBef>
                <a:spcPts val="2000"/>
              </a:spcBef>
              <a:buAutoNum type="arabicPeriod"/>
            </a:pPr>
            <a:r>
              <a:rPr lang="en-GB" sz="1800" b="1" u="sng" dirty="0">
                <a:solidFill>
                  <a:srgbClr val="C54A9A"/>
                </a:solidFill>
              </a:rPr>
              <a:t>MORE COMPLEX START UP INVESTMENTS </a:t>
            </a:r>
            <a:r>
              <a:rPr lang="en-GB" sz="1800" b="1" dirty="0">
                <a:solidFill>
                  <a:srgbClr val="C54A9A"/>
                </a:solidFill>
              </a:rPr>
              <a:t> </a:t>
            </a:r>
            <a:r>
              <a:rPr lang="en-GB" sz="1800" dirty="0">
                <a:solidFill>
                  <a:srgbClr val="C54A9A"/>
                </a:solidFill>
              </a:rPr>
              <a:t>we guide you through additional options that are available to pursue</a:t>
            </a:r>
            <a:endParaRPr lang="en-US" sz="1800" dirty="0">
              <a:solidFill>
                <a:srgbClr val="C54A9A"/>
              </a:solidFill>
            </a:endParaRPr>
          </a:p>
          <a:p>
            <a:endParaRPr lang="en-GB" sz="1800" b="0" i="0" dirty="0">
              <a:solidFill>
                <a:schemeClr val="accent1"/>
              </a:solidFill>
              <a:effectLst/>
            </a:endParaRPr>
          </a:p>
        </p:txBody>
      </p:sp>
    </p:spTree>
    <p:extLst>
      <p:ext uri="{BB962C8B-B14F-4D97-AF65-F5344CB8AC3E}">
        <p14:creationId xmlns:p14="http://schemas.microsoft.com/office/powerpoint/2010/main" val="94298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568716" y="219162"/>
            <a:ext cx="9444724" cy="908690"/>
          </a:xfrm>
        </p:spPr>
        <p:txBody>
          <a:bodyPr>
            <a:normAutofit/>
          </a:bodyPr>
          <a:lstStyle/>
          <a:p>
            <a:r>
              <a:rPr lang="en-US" dirty="0"/>
              <a:t>THE CONTEXT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7" y="1062319"/>
            <a:ext cx="7759988" cy="3001108"/>
          </a:xfrm>
        </p:spPr>
        <p:txBody>
          <a:bodyPr/>
          <a:lstStyle/>
          <a:p>
            <a:pPr>
              <a:spcBef>
                <a:spcPts val="2000"/>
              </a:spcBef>
            </a:pPr>
            <a:r>
              <a:rPr lang="en-US" dirty="0"/>
              <a:t>Starting a business represents a significant opportunity for women migrants or refugees. However, it is known that women still rely on personal savings as their main source of business funding.  So, this can be particularly difficult when you are rebuilding a life in a new country.</a:t>
            </a:r>
          </a:p>
          <a:p>
            <a:pPr>
              <a:spcBef>
                <a:spcPts val="2000"/>
              </a:spcBef>
            </a:pPr>
            <a:r>
              <a:rPr lang="en-US" dirty="0"/>
              <a:t>For all women, regardless of background, there is a fear that they will be turned down or face difficulties when trying to obtain business credit and  financing.</a:t>
            </a:r>
          </a:p>
          <a:p>
            <a:pPr marL="457200" indent="-457200">
              <a:spcBef>
                <a:spcPts val="2000"/>
              </a:spcBef>
              <a:buAutoNum type="arabicPeriod"/>
            </a:pPr>
            <a:r>
              <a:rPr lang="en-GB" sz="2400" u="sng" dirty="0"/>
              <a:t>LOW START UP INVESMENTS </a:t>
            </a:r>
            <a:r>
              <a:rPr lang="en-US" sz="2400" dirty="0"/>
              <a:t>The good news for women business owners is that there is a </a:t>
            </a:r>
            <a:r>
              <a:rPr lang="en-US" sz="2400" b="1" dirty="0">
                <a:latin typeface="+mn-lt"/>
              </a:rPr>
              <a:t>range of free and low-cost resources</a:t>
            </a:r>
            <a:r>
              <a:rPr lang="en-US" sz="2400" dirty="0"/>
              <a:t> available to help them overcome many of these challenges and succeed in business.</a:t>
            </a:r>
          </a:p>
          <a:p>
            <a:pPr marL="457200" indent="-457200">
              <a:spcBef>
                <a:spcPts val="2000"/>
              </a:spcBef>
              <a:buAutoNum type="arabicPeriod"/>
            </a:pPr>
            <a:r>
              <a:rPr lang="en-GB" sz="2400" u="sng" dirty="0"/>
              <a:t>MORE COMPLEX START UP INVESTMENTS,</a:t>
            </a:r>
            <a:r>
              <a:rPr lang="en-GB" sz="2400" dirty="0"/>
              <a:t> many more options also that are available to pursue</a:t>
            </a:r>
            <a:endParaRPr lang="en-US" sz="2400" dirty="0"/>
          </a:p>
          <a:p>
            <a:pPr marL="457200" indent="-457200">
              <a:spcBef>
                <a:spcPts val="2000"/>
              </a:spcBef>
              <a:buAutoNum type="arabicPeriod"/>
            </a:pPr>
            <a:endParaRPr lang="en-US" sz="2400" dirty="0"/>
          </a:p>
          <a:p>
            <a:pPr>
              <a:spcBef>
                <a:spcPts val="2000"/>
              </a:spcBef>
            </a:pPr>
            <a:endParaRPr lang="en-US" dirty="0"/>
          </a:p>
        </p:txBody>
      </p:sp>
      <p:sp>
        <p:nvSpPr>
          <p:cNvPr id="6" name="Google Shape;681;p39">
            <a:extLst>
              <a:ext uri="{FF2B5EF4-FFF2-40B4-BE49-F238E27FC236}">
                <a16:creationId xmlns:a16="http://schemas.microsoft.com/office/drawing/2014/main" id="{D8349D07-CFDF-4A27-9D43-486CA0AC54F9}"/>
              </a:ext>
            </a:extLst>
          </p:cNvPr>
          <p:cNvSpPr/>
          <p:nvPr/>
        </p:nvSpPr>
        <p:spPr>
          <a:xfrm>
            <a:off x="191812" y="958747"/>
            <a:ext cx="993043" cy="90869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 name="Group 4">
            <a:extLst>
              <a:ext uri="{FF2B5EF4-FFF2-40B4-BE49-F238E27FC236}">
                <a16:creationId xmlns:a16="http://schemas.microsoft.com/office/drawing/2014/main" id="{438BEB0B-1AAD-4CD4-8884-950597A9D5BE}"/>
              </a:ext>
            </a:extLst>
          </p:cNvPr>
          <p:cNvGrpSpPr/>
          <p:nvPr/>
        </p:nvGrpSpPr>
        <p:grpSpPr>
          <a:xfrm>
            <a:off x="9530949" y="1144770"/>
            <a:ext cx="1061213" cy="2303316"/>
            <a:chOff x="1800158" y="2238267"/>
            <a:chExt cx="1006498" cy="2087999"/>
          </a:xfrm>
        </p:grpSpPr>
        <p:pic>
          <p:nvPicPr>
            <p:cNvPr id="7" name="Picture 6" descr="Icon&#10;&#10;Description automatically generated">
              <a:extLst>
                <a:ext uri="{FF2B5EF4-FFF2-40B4-BE49-F238E27FC236}">
                  <a16:creationId xmlns:a16="http://schemas.microsoft.com/office/drawing/2014/main" id="{53F340D6-6B35-4526-B73A-70FB90D09479}"/>
                </a:ext>
              </a:extLst>
            </p:cNvPr>
            <p:cNvPicPr>
              <a:picLocks noChangeAspect="1"/>
            </p:cNvPicPr>
            <p:nvPr/>
          </p:nvPicPr>
          <p:blipFill>
            <a:blip r:embed="rId2"/>
            <a:stretch>
              <a:fillRect/>
            </a:stretch>
          </p:blipFill>
          <p:spPr>
            <a:xfrm>
              <a:off x="1800158" y="2238267"/>
              <a:ext cx="1006498" cy="2087999"/>
            </a:xfrm>
            <a:prstGeom prst="rect">
              <a:avLst/>
            </a:prstGeom>
          </p:spPr>
        </p:pic>
        <p:pic>
          <p:nvPicPr>
            <p:cNvPr id="8" name="Picture 7" descr="Icon&#10;&#10;Description automatically generated">
              <a:extLst>
                <a:ext uri="{FF2B5EF4-FFF2-40B4-BE49-F238E27FC236}">
                  <a16:creationId xmlns:a16="http://schemas.microsoft.com/office/drawing/2014/main" id="{33F7302B-AF7B-432E-A324-05DC427BE2B4}"/>
                </a:ext>
              </a:extLst>
            </p:cNvPr>
            <p:cNvPicPr>
              <a:picLocks noChangeAspect="1"/>
            </p:cNvPicPr>
            <p:nvPr/>
          </p:nvPicPr>
          <p:blipFill>
            <a:blip r:embed="rId3"/>
            <a:stretch>
              <a:fillRect/>
            </a:stretch>
          </p:blipFill>
          <p:spPr>
            <a:xfrm flipH="1">
              <a:off x="2443741" y="3267026"/>
              <a:ext cx="179368" cy="195618"/>
            </a:xfrm>
            <a:prstGeom prst="rect">
              <a:avLst/>
            </a:prstGeom>
          </p:spPr>
        </p:pic>
      </p:grpSp>
      <p:grpSp>
        <p:nvGrpSpPr>
          <p:cNvPr id="9" name="Group 8">
            <a:extLst>
              <a:ext uri="{FF2B5EF4-FFF2-40B4-BE49-F238E27FC236}">
                <a16:creationId xmlns:a16="http://schemas.microsoft.com/office/drawing/2014/main" id="{4A039D1A-138F-445C-95E7-141EE8DFD07A}"/>
              </a:ext>
            </a:extLst>
          </p:cNvPr>
          <p:cNvGrpSpPr/>
          <p:nvPr/>
        </p:nvGrpSpPr>
        <p:grpSpPr>
          <a:xfrm>
            <a:off x="9364421" y="4360073"/>
            <a:ext cx="1394267" cy="1676400"/>
            <a:chOff x="3196937" y="4514086"/>
            <a:chExt cx="1285655" cy="2087999"/>
          </a:xfrm>
        </p:grpSpPr>
        <p:pic>
          <p:nvPicPr>
            <p:cNvPr id="10" name="Picture 9" descr="Icon&#10;&#10;Description automatically generated">
              <a:extLst>
                <a:ext uri="{FF2B5EF4-FFF2-40B4-BE49-F238E27FC236}">
                  <a16:creationId xmlns:a16="http://schemas.microsoft.com/office/drawing/2014/main" id="{06330BE9-201A-4814-9D24-E6FFA6E8B8F8}"/>
                </a:ext>
              </a:extLst>
            </p:cNvPr>
            <p:cNvPicPr>
              <a:picLocks noChangeAspect="1"/>
            </p:cNvPicPr>
            <p:nvPr/>
          </p:nvPicPr>
          <p:blipFill>
            <a:blip r:embed="rId4"/>
            <a:stretch>
              <a:fillRect/>
            </a:stretch>
          </p:blipFill>
          <p:spPr>
            <a:xfrm>
              <a:off x="3196937" y="4514086"/>
              <a:ext cx="1285655" cy="2087999"/>
            </a:xfrm>
            <a:prstGeom prst="rect">
              <a:avLst/>
            </a:prstGeom>
          </p:spPr>
        </p:pic>
        <p:pic>
          <p:nvPicPr>
            <p:cNvPr id="11" name="Picture 10" descr="Icon&#10;&#10;Description automatically generated">
              <a:extLst>
                <a:ext uri="{FF2B5EF4-FFF2-40B4-BE49-F238E27FC236}">
                  <a16:creationId xmlns:a16="http://schemas.microsoft.com/office/drawing/2014/main" id="{F81CA4EA-E8EC-4858-887F-2825AD2C6CB3}"/>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405504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497596" y="327983"/>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a:p>
            <a:endParaRPr lang="en-US" dirty="0"/>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7" y="1677252"/>
            <a:ext cx="6935204" cy="3001108"/>
          </a:xfrm>
        </p:spPr>
        <p:txBody>
          <a:bodyPr/>
          <a:lstStyle/>
          <a:p>
            <a:r>
              <a:rPr lang="en-US" dirty="0"/>
              <a:t>Traditionally start up businesses might have considered going to their </a:t>
            </a:r>
            <a:r>
              <a:rPr lang="en-US" b="1" dirty="0">
                <a:solidFill>
                  <a:srgbClr val="EC2179"/>
                </a:solidFill>
              </a:rPr>
              <a:t>bank for a business capital loan,</a:t>
            </a:r>
            <a:r>
              <a:rPr lang="en-US" dirty="0"/>
              <a:t> but banks have become stricter on their lending criteria and are less likely to loan money to an entrepreneur without a long track record.</a:t>
            </a:r>
          </a:p>
          <a:p>
            <a:r>
              <a:rPr lang="en-US" dirty="0"/>
              <a:t>Luckily,  business owners have other options open to them. The key to success is knowing where to look. We will look at some of these options now.</a:t>
            </a:r>
          </a:p>
          <a:p>
            <a:endParaRPr lang="en-US" dirty="0"/>
          </a:p>
          <a:p>
            <a:r>
              <a:rPr lang="en-US" dirty="0">
                <a:solidFill>
                  <a:schemeClr val="bg1"/>
                </a:solidFill>
                <a:highlight>
                  <a:srgbClr val="C54A9A"/>
                </a:highlight>
              </a:rPr>
              <a:t>For those women business founders with more complex financial needs, please SKIP to </a:t>
            </a:r>
            <a:r>
              <a:rPr lang="en-US" u="sng" dirty="0">
                <a:solidFill>
                  <a:schemeClr val="bg1"/>
                </a:solidFill>
                <a:highlight>
                  <a:srgbClr val="C54A9A"/>
                </a:highlight>
              </a:rPr>
              <a:t>slide 50.</a:t>
            </a:r>
          </a:p>
          <a:p>
            <a:r>
              <a:rPr lang="en-US" u="sng" dirty="0">
                <a:solidFill>
                  <a:schemeClr val="bg1"/>
                </a:solidFill>
                <a:highlight>
                  <a:srgbClr val="C54A9A"/>
                </a:highlight>
              </a:rPr>
              <a:t>NOTE - all of the content that follows will increase your awareness of different funding mechanisms. </a:t>
            </a:r>
            <a:endParaRPr lang="en-US" dirty="0">
              <a:solidFill>
                <a:schemeClr val="bg1"/>
              </a:solidFill>
              <a:highlight>
                <a:srgbClr val="C54A9A"/>
              </a:highlight>
            </a:endParaRPr>
          </a:p>
          <a:p>
            <a:endParaRPr lang="en-US" dirty="0"/>
          </a:p>
        </p:txBody>
      </p:sp>
      <p:grpSp>
        <p:nvGrpSpPr>
          <p:cNvPr id="16" name="Group 15">
            <a:extLst>
              <a:ext uri="{FF2B5EF4-FFF2-40B4-BE49-F238E27FC236}">
                <a16:creationId xmlns:a16="http://schemas.microsoft.com/office/drawing/2014/main" id="{892FFAA0-525B-4C9B-9A3C-15E4A7583B1D}"/>
              </a:ext>
            </a:extLst>
          </p:cNvPr>
          <p:cNvGrpSpPr/>
          <p:nvPr/>
        </p:nvGrpSpPr>
        <p:grpSpPr>
          <a:xfrm>
            <a:off x="8575041" y="2387288"/>
            <a:ext cx="2684782" cy="2367592"/>
            <a:chOff x="6130927" y="2589279"/>
            <a:chExt cx="2416175" cy="1944688"/>
          </a:xfrm>
        </p:grpSpPr>
        <p:pic>
          <p:nvPicPr>
            <p:cNvPr id="17" name="Picture 16" descr="A picture containing text, vector graphics, clipart&#10;&#10;Description automatically generated">
              <a:extLst>
                <a:ext uri="{FF2B5EF4-FFF2-40B4-BE49-F238E27FC236}">
                  <a16:creationId xmlns:a16="http://schemas.microsoft.com/office/drawing/2014/main" id="{79BB18A3-894E-4F4C-9BB8-C5B10A32049C}"/>
                </a:ext>
              </a:extLst>
            </p:cNvPr>
            <p:cNvPicPr>
              <a:picLocks noChangeAspect="1"/>
            </p:cNvPicPr>
            <p:nvPr/>
          </p:nvPicPr>
          <p:blipFill>
            <a:blip r:embed="rId2"/>
            <a:stretch>
              <a:fillRect/>
            </a:stretch>
          </p:blipFill>
          <p:spPr>
            <a:xfrm>
              <a:off x="6130927" y="2589279"/>
              <a:ext cx="2416175" cy="1944688"/>
            </a:xfrm>
            <a:prstGeom prst="rect">
              <a:avLst/>
            </a:prstGeom>
          </p:spPr>
        </p:pic>
        <p:pic>
          <p:nvPicPr>
            <p:cNvPr id="18" name="Picture 17" descr="Icon&#10;&#10;Description automatically generated">
              <a:extLst>
                <a:ext uri="{FF2B5EF4-FFF2-40B4-BE49-F238E27FC236}">
                  <a16:creationId xmlns:a16="http://schemas.microsoft.com/office/drawing/2014/main" id="{C9011505-6479-45F3-80F0-58C71953BEAA}"/>
                </a:ext>
              </a:extLst>
            </p:cNvPr>
            <p:cNvPicPr>
              <a:picLocks noChangeAspect="1"/>
            </p:cNvPicPr>
            <p:nvPr/>
          </p:nvPicPr>
          <p:blipFill>
            <a:blip r:embed="rId3"/>
            <a:stretch>
              <a:fillRect/>
            </a:stretch>
          </p:blipFill>
          <p:spPr>
            <a:xfrm>
              <a:off x="6419691" y="3066745"/>
              <a:ext cx="268558" cy="292887"/>
            </a:xfrm>
            <a:prstGeom prst="rect">
              <a:avLst/>
            </a:prstGeom>
          </p:spPr>
        </p:pic>
      </p:grpSp>
    </p:spTree>
    <p:extLst>
      <p:ext uri="{BB962C8B-B14F-4D97-AF65-F5344CB8AC3E}">
        <p14:creationId xmlns:p14="http://schemas.microsoft.com/office/powerpoint/2010/main" val="2190157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446796" y="390514"/>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707732"/>
            <a:ext cx="7311123" cy="3001108"/>
          </a:xfrm>
        </p:spPr>
        <p:txBody>
          <a:bodyPr/>
          <a:lstStyle/>
          <a:p>
            <a:pPr algn="just"/>
            <a:r>
              <a:rPr lang="en-US" sz="2800" b="1" dirty="0">
                <a:solidFill>
                  <a:srgbClr val="1E494F"/>
                </a:solidFill>
              </a:rPr>
              <a:t>In this section, we introduce you to</a:t>
            </a:r>
          </a:p>
          <a:p>
            <a:pPr marL="457200" indent="-457200" algn="just">
              <a:buFont typeface="Arial" panose="020B0604020202020204" pitchFamily="34" charset="0"/>
              <a:buChar char="•"/>
            </a:pPr>
            <a:r>
              <a:rPr lang="en-US" dirty="0">
                <a:solidFill>
                  <a:srgbClr val="1E494F"/>
                </a:solidFill>
              </a:rPr>
              <a:t>Private investment friends and family</a:t>
            </a:r>
          </a:p>
          <a:p>
            <a:pPr marL="457200" indent="-457200" algn="just">
              <a:buFont typeface="Arial" panose="020B0604020202020204" pitchFamily="34" charset="0"/>
              <a:buChar char="•"/>
            </a:pPr>
            <a:r>
              <a:rPr lang="en-US" dirty="0">
                <a:solidFill>
                  <a:srgbClr val="1E494F"/>
                </a:solidFill>
              </a:rPr>
              <a:t>Micro credit and micro financing</a:t>
            </a:r>
          </a:p>
          <a:p>
            <a:pPr marL="457200" indent="-457200" algn="just">
              <a:buFont typeface="Arial" panose="020B0604020202020204" pitchFamily="34" charset="0"/>
              <a:buChar char="•"/>
            </a:pPr>
            <a:r>
              <a:rPr lang="en-US" dirty="0">
                <a:solidFill>
                  <a:srgbClr val="1E494F"/>
                </a:solidFill>
              </a:rPr>
              <a:t>Crowdfunding</a:t>
            </a:r>
          </a:p>
          <a:p>
            <a:pPr marL="457200" indent="-457200" algn="just">
              <a:buFont typeface="Arial" panose="020B0604020202020204" pitchFamily="34" charset="0"/>
              <a:buChar char="•"/>
            </a:pPr>
            <a:r>
              <a:rPr lang="en-US" dirty="0">
                <a:solidFill>
                  <a:srgbClr val="1E494F"/>
                </a:solidFill>
              </a:rPr>
              <a:t>Grants</a:t>
            </a:r>
          </a:p>
          <a:p>
            <a:pPr marL="457200" indent="-457200" algn="just">
              <a:buFont typeface="Arial" panose="020B0604020202020204" pitchFamily="34" charset="0"/>
              <a:buChar char="•"/>
            </a:pPr>
            <a:endParaRPr lang="en-US" dirty="0">
              <a:solidFill>
                <a:srgbClr val="1E494F"/>
              </a:solidFill>
            </a:endParaRPr>
          </a:p>
          <a:p>
            <a:endParaRPr lang="en-US" dirty="0"/>
          </a:p>
        </p:txBody>
      </p:sp>
      <p:grpSp>
        <p:nvGrpSpPr>
          <p:cNvPr id="4" name="Group 3">
            <a:extLst>
              <a:ext uri="{FF2B5EF4-FFF2-40B4-BE49-F238E27FC236}">
                <a16:creationId xmlns:a16="http://schemas.microsoft.com/office/drawing/2014/main" id="{A6303DE0-0F4D-4B19-905F-7AC5A273D6B5}"/>
              </a:ext>
            </a:extLst>
          </p:cNvPr>
          <p:cNvGrpSpPr/>
          <p:nvPr/>
        </p:nvGrpSpPr>
        <p:grpSpPr>
          <a:xfrm>
            <a:off x="9032240" y="1613072"/>
            <a:ext cx="3557889" cy="2787669"/>
            <a:chOff x="448873" y="4678394"/>
            <a:chExt cx="2490973" cy="1678570"/>
          </a:xfrm>
        </p:grpSpPr>
        <p:pic>
          <p:nvPicPr>
            <p:cNvPr id="5" name="Picture 4" descr="A picture containing text, vector graphics&#10;&#10;Description automatically generated">
              <a:extLst>
                <a:ext uri="{FF2B5EF4-FFF2-40B4-BE49-F238E27FC236}">
                  <a16:creationId xmlns:a16="http://schemas.microsoft.com/office/drawing/2014/main" id="{7D15A31F-5A65-4359-B4D7-5FF81A2939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35193995-590D-4BC9-BE8A-14D030D536C1}"/>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8B0F1D72-EACF-41F8-B5FF-F46E7B4416D7}"/>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96880747-227D-480A-B3F9-880CFB9501D7}"/>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6284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446796" y="390514"/>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707732"/>
            <a:ext cx="7311123" cy="3001108"/>
          </a:xfrm>
        </p:spPr>
        <p:txBody>
          <a:bodyPr/>
          <a:lstStyle/>
          <a:p>
            <a:pPr algn="just"/>
            <a:r>
              <a:rPr lang="en-US" b="1" dirty="0">
                <a:solidFill>
                  <a:srgbClr val="EC2179"/>
                </a:solidFill>
              </a:rPr>
              <a:t>Private Investment </a:t>
            </a:r>
            <a:r>
              <a:rPr lang="en-US" dirty="0"/>
              <a:t>is often a good option for a new business especially when you can prove the basis of a good business. It also has other advantages such as strong business contacts or advice and help which traditional lenders do not provide.</a:t>
            </a:r>
          </a:p>
          <a:p>
            <a:pPr algn="just"/>
            <a:endParaRPr lang="en-US" dirty="0"/>
          </a:p>
          <a:p>
            <a:pPr algn="just"/>
            <a:r>
              <a:rPr lang="en-US" dirty="0"/>
              <a:t>Many women start close to home with </a:t>
            </a:r>
            <a:r>
              <a:rPr lang="en-US" b="1" dirty="0">
                <a:solidFill>
                  <a:srgbClr val="EC2179"/>
                </a:solidFill>
              </a:rPr>
              <a:t>Friends and Family</a:t>
            </a:r>
            <a:r>
              <a:rPr lang="en-US" dirty="0"/>
              <a:t>.  Make sure to keep your personal and professional relationships as separate as possible by getting everything in writing and clearly explaining the risk involved in investing in a start-up - and make sure they understand they could lose their investment. Don't risk losing friends or family over investments.</a:t>
            </a:r>
          </a:p>
          <a:p>
            <a:r>
              <a:rPr lang="en-US" dirty="0"/>
              <a:t>.</a:t>
            </a:r>
          </a:p>
        </p:txBody>
      </p:sp>
      <p:grpSp>
        <p:nvGrpSpPr>
          <p:cNvPr id="4" name="Group 3">
            <a:extLst>
              <a:ext uri="{FF2B5EF4-FFF2-40B4-BE49-F238E27FC236}">
                <a16:creationId xmlns:a16="http://schemas.microsoft.com/office/drawing/2014/main" id="{A6303DE0-0F4D-4B19-905F-7AC5A273D6B5}"/>
              </a:ext>
            </a:extLst>
          </p:cNvPr>
          <p:cNvGrpSpPr/>
          <p:nvPr/>
        </p:nvGrpSpPr>
        <p:grpSpPr>
          <a:xfrm>
            <a:off x="9032240" y="1613072"/>
            <a:ext cx="3557889" cy="2787669"/>
            <a:chOff x="448873" y="4678394"/>
            <a:chExt cx="2490973" cy="1678570"/>
          </a:xfrm>
        </p:grpSpPr>
        <p:pic>
          <p:nvPicPr>
            <p:cNvPr id="5" name="Picture 4" descr="A picture containing text, vector graphics&#10;&#10;Description automatically generated">
              <a:extLst>
                <a:ext uri="{FF2B5EF4-FFF2-40B4-BE49-F238E27FC236}">
                  <a16:creationId xmlns:a16="http://schemas.microsoft.com/office/drawing/2014/main" id="{7D15A31F-5A65-4359-B4D7-5FF81A293910}"/>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6" name="Picture 5" descr="Icon&#10;&#10;Description automatically generated">
              <a:extLst>
                <a:ext uri="{FF2B5EF4-FFF2-40B4-BE49-F238E27FC236}">
                  <a16:creationId xmlns:a16="http://schemas.microsoft.com/office/drawing/2014/main" id="{35193995-590D-4BC9-BE8A-14D030D536C1}"/>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7" name="Picture 6" descr="Icon&#10;&#10;Description automatically generated">
              <a:extLst>
                <a:ext uri="{FF2B5EF4-FFF2-40B4-BE49-F238E27FC236}">
                  <a16:creationId xmlns:a16="http://schemas.microsoft.com/office/drawing/2014/main" id="{8B0F1D72-EACF-41F8-B5FF-F46E7B4416D7}"/>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8" name="Picture 7" descr="Icon&#10;&#10;Description automatically generated">
              <a:extLst>
                <a:ext uri="{FF2B5EF4-FFF2-40B4-BE49-F238E27FC236}">
                  <a16:creationId xmlns:a16="http://schemas.microsoft.com/office/drawing/2014/main" id="{96880747-227D-480A-B3F9-880CFB9501D7}"/>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656177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373638" y="358463"/>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510993"/>
            <a:ext cx="8912328" cy="3001108"/>
          </a:xfrm>
        </p:spPr>
        <p:txBody>
          <a:bodyPr/>
          <a:lstStyle/>
          <a:p>
            <a:r>
              <a:rPr lang="en-US" b="1" dirty="0">
                <a:solidFill>
                  <a:srgbClr val="EC2179"/>
                </a:solidFill>
              </a:rPr>
              <a:t>Ask small business groups, and your own Community/Network</a:t>
            </a:r>
          </a:p>
          <a:p>
            <a:endParaRPr lang="en-US" dirty="0">
              <a:solidFill>
                <a:srgbClr val="EC2179"/>
              </a:solidFill>
            </a:endParaRPr>
          </a:p>
          <a:p>
            <a:r>
              <a:rPr lang="en-US" dirty="0"/>
              <a:t>You might not know where to begin. It’s probably best to start close to home.  Meet with other small business owners or stop into your local Chamber of Commerce or local the state Business Development Office. Many of these organisations offer or can direct you to… </a:t>
            </a:r>
          </a:p>
          <a:p>
            <a:endParaRPr lang="en-US" dirty="0"/>
          </a:p>
          <a:p>
            <a:pPr marL="342900" indent="-342900">
              <a:buFont typeface="Arial" panose="020B0604020202020204" pitchFamily="34" charset="0"/>
              <a:buChar char="•"/>
            </a:pPr>
            <a:r>
              <a:rPr lang="en-US" b="1" dirty="0">
                <a:solidFill>
                  <a:srgbClr val="EC2179"/>
                </a:solidFill>
              </a:rPr>
              <a:t>Microcredit</a:t>
            </a:r>
            <a:r>
              <a:rPr lang="en-US" b="1" dirty="0"/>
              <a:t> </a:t>
            </a:r>
            <a:r>
              <a:rPr lang="en-US" dirty="0"/>
              <a:t>usually refers to small loans offered, often without collateral,  to an individual or through group lending.</a:t>
            </a:r>
          </a:p>
          <a:p>
            <a:pPr marL="342900" indent="-342900">
              <a:buFont typeface="Arial" panose="020B0604020202020204" pitchFamily="34" charset="0"/>
              <a:buChar char="•"/>
            </a:pPr>
            <a:r>
              <a:rPr lang="en-US" b="1" dirty="0">
                <a:solidFill>
                  <a:srgbClr val="EC2179"/>
                </a:solidFill>
              </a:rPr>
              <a:t>Microfinance</a:t>
            </a:r>
            <a:r>
              <a:rPr lang="en-US" dirty="0"/>
              <a:t> refers to a broader range of financial products and services,  including loans and other financial supports targeted at low-income clients.</a:t>
            </a:r>
          </a:p>
          <a:p>
            <a:endParaRPr lang="en-US" dirty="0"/>
          </a:p>
          <a:p>
            <a:endParaRPr lang="en-US" dirty="0"/>
          </a:p>
        </p:txBody>
      </p:sp>
    </p:spTree>
    <p:extLst>
      <p:ext uri="{BB962C8B-B14F-4D97-AF65-F5344CB8AC3E}">
        <p14:creationId xmlns:p14="http://schemas.microsoft.com/office/powerpoint/2010/main" val="1680271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601234" y="215184"/>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EXAMPLE – IRELAND </a:t>
            </a:r>
          </a:p>
          <a:p>
            <a:endParaRPr lang="en-US" dirty="0">
              <a:solidFill>
                <a:srgbClr val="EC2179"/>
              </a:solidFill>
            </a:endParaRPr>
          </a:p>
          <a:p>
            <a:endParaRPr lang="en-US" dirty="0"/>
          </a:p>
          <a:p>
            <a:endParaRPr lang="en-US" dirty="0"/>
          </a:p>
        </p:txBody>
      </p:sp>
      <p:pic>
        <p:nvPicPr>
          <p:cNvPr id="4" name="Online Media 3" title="Joe's application to Microfinance Ireland">
            <a:hlinkClick r:id="" action="ppaction://media"/>
            <a:extLst>
              <a:ext uri="{FF2B5EF4-FFF2-40B4-BE49-F238E27FC236}">
                <a16:creationId xmlns:a16="http://schemas.microsoft.com/office/drawing/2014/main" id="{A397E163-4FF7-47C8-9857-791C3465C3C9}"/>
              </a:ext>
            </a:extLst>
          </p:cNvPr>
          <p:cNvPicPr>
            <a:picLocks noRot="1" noChangeAspect="1"/>
          </p:cNvPicPr>
          <p:nvPr>
            <a:videoFile r:link="rId1"/>
          </p:nvPr>
        </p:nvPicPr>
        <p:blipFill>
          <a:blip r:embed="rId3"/>
          <a:stretch>
            <a:fillRect/>
          </a:stretch>
        </p:blipFill>
        <p:spPr>
          <a:xfrm>
            <a:off x="6576060" y="1326655"/>
            <a:ext cx="5163168" cy="2917190"/>
          </a:xfrm>
          <a:prstGeom prst="rect">
            <a:avLst/>
          </a:prstGeom>
        </p:spPr>
      </p:pic>
      <p:sp>
        <p:nvSpPr>
          <p:cNvPr id="6" name="TextBox 5">
            <a:extLst>
              <a:ext uri="{FF2B5EF4-FFF2-40B4-BE49-F238E27FC236}">
                <a16:creationId xmlns:a16="http://schemas.microsoft.com/office/drawing/2014/main" id="{1CF0CF85-8A49-45B0-A9AB-ED667DF6EB4C}"/>
              </a:ext>
            </a:extLst>
          </p:cNvPr>
          <p:cNvSpPr txBox="1"/>
          <p:nvPr/>
        </p:nvSpPr>
        <p:spPr>
          <a:xfrm>
            <a:off x="7855718" y="4259162"/>
            <a:ext cx="6121400" cy="369332"/>
          </a:xfrm>
          <a:prstGeom prst="rect">
            <a:avLst/>
          </a:prstGeom>
          <a:noFill/>
        </p:spPr>
        <p:txBody>
          <a:bodyPr wrap="square">
            <a:spAutoFit/>
          </a:bodyPr>
          <a:lstStyle/>
          <a:p>
            <a:r>
              <a:rPr lang="en-IE" dirty="0">
                <a:hlinkClick r:id="rId4"/>
              </a:rPr>
              <a:t>https://youtu.be/I76rMe4fu-k</a:t>
            </a:r>
            <a:r>
              <a:rPr lang="en-IE" dirty="0"/>
              <a:t> </a:t>
            </a:r>
          </a:p>
        </p:txBody>
      </p:sp>
      <p:sp>
        <p:nvSpPr>
          <p:cNvPr id="8" name="TextBox 7">
            <a:extLst>
              <a:ext uri="{FF2B5EF4-FFF2-40B4-BE49-F238E27FC236}">
                <a16:creationId xmlns:a16="http://schemas.microsoft.com/office/drawing/2014/main" id="{9E631863-6488-451B-9E93-C4F1DA2792D9}"/>
              </a:ext>
            </a:extLst>
          </p:cNvPr>
          <p:cNvSpPr txBox="1"/>
          <p:nvPr/>
        </p:nvSpPr>
        <p:spPr>
          <a:xfrm>
            <a:off x="1592962" y="1750783"/>
            <a:ext cx="4821924" cy="5016758"/>
          </a:xfrm>
          <a:prstGeom prst="rect">
            <a:avLst/>
          </a:prstGeom>
          <a:noFill/>
        </p:spPr>
        <p:txBody>
          <a:bodyPr wrap="square">
            <a:spAutoFit/>
          </a:bodyPr>
          <a:lstStyle/>
          <a:p>
            <a:pPr algn="l" fontAlgn="base"/>
            <a:r>
              <a:rPr lang="en-GB" sz="2000" b="1" i="0" dirty="0">
                <a:solidFill>
                  <a:srgbClr val="1E494F"/>
                </a:solidFill>
                <a:effectLst/>
                <a:hlinkClick r:id="rId5">
                  <a:extLst>
                    <a:ext uri="{A12FA001-AC4F-418D-AE19-62706E023703}">
                      <ahyp:hlinkClr xmlns:ahyp="http://schemas.microsoft.com/office/drawing/2018/hyperlinkcolor" val="tx"/>
                    </a:ext>
                  </a:extLst>
                </a:hlinkClick>
              </a:rPr>
              <a:t>https://microfinanceireland.ie/</a:t>
            </a:r>
            <a:r>
              <a:rPr lang="en-GB" sz="2000" b="1" i="0" dirty="0">
                <a:solidFill>
                  <a:srgbClr val="1E494F"/>
                </a:solidFill>
                <a:effectLst/>
              </a:rPr>
              <a:t> provide small loans through the Government’s Microenterprise Loan Fund. The purpose of the fund is to help start ups and established businesses to get the finance they need for their business</a:t>
            </a:r>
          </a:p>
          <a:p>
            <a:pPr algn="l" fontAlgn="base"/>
            <a:endParaRPr lang="en-GB" sz="2000" b="0" i="0" dirty="0">
              <a:solidFill>
                <a:srgbClr val="1E494F"/>
              </a:solidFill>
              <a:effectLst/>
            </a:endParaRPr>
          </a:p>
          <a:p>
            <a:pPr algn="l" fontAlgn="base"/>
            <a:r>
              <a:rPr lang="en-GB" sz="2000" b="0" i="0" dirty="0">
                <a:solidFill>
                  <a:srgbClr val="1E494F"/>
                </a:solidFill>
                <a:effectLst/>
              </a:rPr>
              <a:t>What is a micro-enterprise? It is simply a small business (including a self-employed person) with fewer than 10 employees and an annual turnover of less than €2m. We help these businesses by providing unsecured business loans of €2,000 to €25,000 for commercially viable proposals. Sole Traders, Partnerships &amp; Limited Companies are all eligible to apply.</a:t>
            </a:r>
          </a:p>
        </p:txBody>
      </p:sp>
      <p:sp>
        <p:nvSpPr>
          <p:cNvPr id="10" name="TextBox 9">
            <a:extLst>
              <a:ext uri="{FF2B5EF4-FFF2-40B4-BE49-F238E27FC236}">
                <a16:creationId xmlns:a16="http://schemas.microsoft.com/office/drawing/2014/main" id="{E3D045F1-4A00-4F52-B8C3-265BC36216D1}"/>
              </a:ext>
            </a:extLst>
          </p:cNvPr>
          <p:cNvSpPr txBox="1"/>
          <p:nvPr/>
        </p:nvSpPr>
        <p:spPr>
          <a:xfrm>
            <a:off x="6962522" y="4754895"/>
            <a:ext cx="4821924" cy="1477328"/>
          </a:xfrm>
          <a:prstGeom prst="rect">
            <a:avLst/>
          </a:prstGeom>
          <a:noFill/>
        </p:spPr>
        <p:txBody>
          <a:bodyPr wrap="square">
            <a:spAutoFit/>
          </a:bodyPr>
          <a:lstStyle/>
          <a:p>
            <a:pPr algn="l" fontAlgn="base"/>
            <a:r>
              <a:rPr lang="en-GB" dirty="0">
                <a:solidFill>
                  <a:srgbClr val="1E494F"/>
                </a:solidFill>
                <a:latin typeface="Montserrat"/>
              </a:rPr>
              <a:t>MFI </a:t>
            </a:r>
            <a:r>
              <a:rPr lang="en-GB" b="0" i="0" dirty="0">
                <a:solidFill>
                  <a:srgbClr val="1E494F"/>
                </a:solidFill>
                <a:effectLst/>
                <a:latin typeface="Montserrat"/>
              </a:rPr>
              <a:t>can consider applications from businesses that may have been declined a loan from their Bank. </a:t>
            </a:r>
            <a:r>
              <a:rPr lang="en-GB" dirty="0">
                <a:solidFill>
                  <a:srgbClr val="1E494F"/>
                </a:solidFill>
                <a:latin typeface="Montserrat"/>
              </a:rPr>
              <a:t>They</a:t>
            </a:r>
            <a:r>
              <a:rPr lang="en-GB" b="0" i="0" dirty="0">
                <a:solidFill>
                  <a:srgbClr val="1E494F"/>
                </a:solidFill>
                <a:effectLst/>
                <a:latin typeface="Montserrat"/>
              </a:rPr>
              <a:t> look at each application and base </a:t>
            </a:r>
            <a:r>
              <a:rPr lang="en-GB" dirty="0">
                <a:solidFill>
                  <a:srgbClr val="1E494F"/>
                </a:solidFill>
                <a:latin typeface="Montserrat"/>
              </a:rPr>
              <a:t>their</a:t>
            </a:r>
            <a:r>
              <a:rPr lang="en-GB" b="0" i="0" dirty="0">
                <a:solidFill>
                  <a:srgbClr val="1E494F"/>
                </a:solidFill>
                <a:effectLst/>
                <a:latin typeface="Montserrat"/>
              </a:rPr>
              <a:t> decision on the viability of the business and your ability to repay the loan.</a:t>
            </a:r>
          </a:p>
        </p:txBody>
      </p:sp>
    </p:spTree>
    <p:extLst>
      <p:ext uri="{BB962C8B-B14F-4D97-AF65-F5344CB8AC3E}">
        <p14:creationId xmlns:p14="http://schemas.microsoft.com/office/powerpoint/2010/main" val="134043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373638" y="376383"/>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2316355"/>
            <a:ext cx="8912328" cy="4154984"/>
          </a:xfrm>
          <a:prstGeom prst="rect">
            <a:avLst/>
          </a:prstGeom>
          <a:noFill/>
        </p:spPr>
        <p:txBody>
          <a:bodyPr wrap="square">
            <a:spAutoFit/>
          </a:bodyPr>
          <a:lstStyle/>
          <a:p>
            <a:r>
              <a:rPr lang="en-US" sz="2200" dirty="0">
                <a:solidFill>
                  <a:srgbClr val="1E494F"/>
                </a:solidFill>
              </a:rPr>
              <a:t>Crowdfunding is the financing of a new project by raising many small amounts of money from a large number of people. Crowdfunding is not only to great way to raise money online for a business idea or project but simultaneously build up a community and improve visibility/credibility for you and your business.</a:t>
            </a:r>
          </a:p>
          <a:p>
            <a:endParaRPr lang="en-US" sz="2200" dirty="0">
              <a:solidFill>
                <a:srgbClr val="1E494F"/>
              </a:solidFill>
            </a:endParaRPr>
          </a:p>
          <a:p>
            <a:r>
              <a:rPr lang="en-US" sz="2200" b="1" dirty="0">
                <a:solidFill>
                  <a:srgbClr val="F26B27"/>
                </a:solidFill>
              </a:rPr>
              <a:t>Is Crowd Funding right for your Business?</a:t>
            </a:r>
          </a:p>
          <a:p>
            <a:r>
              <a:rPr lang="en-US" sz="2200" dirty="0">
                <a:solidFill>
                  <a:srgbClr val="1E494F"/>
                </a:solidFill>
              </a:rPr>
              <a:t>Crowdfunding suits certain types of businesses – usually Start-ups or early stage companies that are looking for relatively small amounts of money.  Crowdfunding has a higher success rate within certain sectors e.g. creative, craft and food.</a:t>
            </a:r>
          </a:p>
          <a:p>
            <a:endParaRPr lang="en-US" sz="2200" dirty="0">
              <a:solidFill>
                <a:srgbClr val="1E494F"/>
              </a:solidFill>
            </a:endParaRPr>
          </a:p>
        </p:txBody>
      </p:sp>
      <p:grpSp>
        <p:nvGrpSpPr>
          <p:cNvPr id="5" name="Group 4">
            <a:extLst>
              <a:ext uri="{FF2B5EF4-FFF2-40B4-BE49-F238E27FC236}">
                <a16:creationId xmlns:a16="http://schemas.microsoft.com/office/drawing/2014/main" id="{38F03EDD-CBAC-437C-8A05-7D7A870EE696}"/>
              </a:ext>
            </a:extLst>
          </p:cNvPr>
          <p:cNvGrpSpPr/>
          <p:nvPr/>
        </p:nvGrpSpPr>
        <p:grpSpPr>
          <a:xfrm>
            <a:off x="7586773" y="674685"/>
            <a:ext cx="3231589" cy="1584771"/>
            <a:chOff x="5829800" y="4615307"/>
            <a:chExt cx="3231589" cy="1584771"/>
          </a:xfrm>
        </p:grpSpPr>
        <p:pic>
          <p:nvPicPr>
            <p:cNvPr id="6" name="Picture 5" descr="A picture containing text, tableware, dishware, plate&#10;&#10;Description automatically generated">
              <a:extLst>
                <a:ext uri="{FF2B5EF4-FFF2-40B4-BE49-F238E27FC236}">
                  <a16:creationId xmlns:a16="http://schemas.microsoft.com/office/drawing/2014/main" id="{A153DC82-B585-490D-961B-F98A91AE4898}"/>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7" name="Picture 6" descr="Icon&#10;&#10;Description automatically generated">
              <a:extLst>
                <a:ext uri="{FF2B5EF4-FFF2-40B4-BE49-F238E27FC236}">
                  <a16:creationId xmlns:a16="http://schemas.microsoft.com/office/drawing/2014/main" id="{BE1960F6-D260-489C-9A4C-0E10FB6ECED6}"/>
                </a:ext>
              </a:extLst>
            </p:cNvPr>
            <p:cNvPicPr>
              <a:picLocks noChangeAspect="1"/>
            </p:cNvPicPr>
            <p:nvPr/>
          </p:nvPicPr>
          <p:blipFill>
            <a:blip r:embed="rId3"/>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2003056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446796" y="221599"/>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8912328" cy="5170646"/>
          </a:xfrm>
          <a:prstGeom prst="rect">
            <a:avLst/>
          </a:prstGeom>
          <a:noFill/>
        </p:spPr>
        <p:txBody>
          <a:bodyPr wrap="square">
            <a:spAutoFit/>
          </a:bodyPr>
          <a:lstStyle/>
          <a:p>
            <a:r>
              <a:rPr lang="en-US" sz="2200" dirty="0">
                <a:solidFill>
                  <a:srgbClr val="1E494F"/>
                </a:solidFill>
              </a:rPr>
              <a:t>Crowdfunding can take the form of:</a:t>
            </a:r>
          </a:p>
          <a:p>
            <a:endParaRPr lang="en-US" sz="2200" dirty="0"/>
          </a:p>
          <a:p>
            <a:r>
              <a:rPr lang="en-US" sz="2200" b="1" dirty="0">
                <a:solidFill>
                  <a:srgbClr val="F26B27"/>
                </a:solidFill>
              </a:rPr>
              <a:t>Charity</a:t>
            </a:r>
            <a:r>
              <a:rPr lang="en-US" sz="2200" dirty="0"/>
              <a:t> - </a:t>
            </a:r>
            <a:r>
              <a:rPr lang="en-US" sz="2200" dirty="0">
                <a:solidFill>
                  <a:srgbClr val="1E494F"/>
                </a:solidFill>
              </a:rPr>
              <a:t>when people donate to an individual, project or organisation while receiving no financial or material return in exchange</a:t>
            </a:r>
          </a:p>
          <a:p>
            <a:r>
              <a:rPr lang="en-US" sz="2200" b="1" dirty="0">
                <a:solidFill>
                  <a:srgbClr val="F26B27"/>
                </a:solidFill>
              </a:rPr>
              <a:t>Pre-selling</a:t>
            </a:r>
            <a:r>
              <a:rPr lang="en-US" sz="2200" dirty="0"/>
              <a:t> - </a:t>
            </a:r>
            <a:r>
              <a:rPr lang="en-US" sz="2200" dirty="0">
                <a:solidFill>
                  <a:srgbClr val="1E494F"/>
                </a:solidFill>
              </a:rPr>
              <a:t>when people donate towards the creation of a specific product and they receive the product on release</a:t>
            </a:r>
          </a:p>
          <a:p>
            <a:r>
              <a:rPr lang="en-US" sz="2200" b="1" dirty="0">
                <a:solidFill>
                  <a:srgbClr val="F26B27"/>
                </a:solidFill>
              </a:rPr>
              <a:t>Peer-to-Peer lending </a:t>
            </a:r>
            <a:r>
              <a:rPr lang="en-US" sz="2200" dirty="0"/>
              <a:t>- </a:t>
            </a:r>
            <a:r>
              <a:rPr lang="en-US" sz="2200" dirty="0">
                <a:solidFill>
                  <a:srgbClr val="1E494F"/>
                </a:solidFill>
              </a:rPr>
              <a:t>where each lender gets financial compensation or a return on their investment</a:t>
            </a:r>
          </a:p>
          <a:p>
            <a:r>
              <a:rPr lang="en-US" sz="2200" b="1" dirty="0">
                <a:solidFill>
                  <a:srgbClr val="F26B27"/>
                </a:solidFill>
              </a:rPr>
              <a:t>Equity lending </a:t>
            </a:r>
            <a:r>
              <a:rPr lang="en-US" sz="2200" dirty="0"/>
              <a:t>- </a:t>
            </a:r>
            <a:r>
              <a:rPr lang="en-US" sz="2200" dirty="0">
                <a:solidFill>
                  <a:srgbClr val="1E494F"/>
                </a:solidFill>
              </a:rPr>
              <a:t>when people lend money to individuals or organisations in exchange for company shares</a:t>
            </a:r>
          </a:p>
          <a:p>
            <a:endParaRPr lang="en-US" sz="2200" dirty="0">
              <a:solidFill>
                <a:srgbClr val="1E494F"/>
              </a:solidFill>
            </a:endParaRPr>
          </a:p>
          <a:p>
            <a:r>
              <a:rPr lang="en-US" sz="2200" dirty="0">
                <a:solidFill>
                  <a:srgbClr val="1E494F"/>
                </a:solidFill>
              </a:rPr>
              <a:t>Different platforms facilitate different fundraising models. Finding the right funding model for your project is an important step for a successful campaign.</a:t>
            </a:r>
          </a:p>
          <a:p>
            <a:endParaRPr lang="en-US" sz="2200" dirty="0">
              <a:solidFill>
                <a:srgbClr val="1E494F"/>
              </a:solidFill>
            </a:endParaRPr>
          </a:p>
        </p:txBody>
      </p:sp>
      <p:grpSp>
        <p:nvGrpSpPr>
          <p:cNvPr id="5" name="Group 4">
            <a:extLst>
              <a:ext uri="{FF2B5EF4-FFF2-40B4-BE49-F238E27FC236}">
                <a16:creationId xmlns:a16="http://schemas.microsoft.com/office/drawing/2014/main" id="{2A955F72-C0FE-4FFD-9F6A-199B02453C75}"/>
              </a:ext>
            </a:extLst>
          </p:cNvPr>
          <p:cNvGrpSpPr/>
          <p:nvPr/>
        </p:nvGrpSpPr>
        <p:grpSpPr>
          <a:xfrm>
            <a:off x="7780520" y="704031"/>
            <a:ext cx="3231589" cy="1584771"/>
            <a:chOff x="5829800" y="4615307"/>
            <a:chExt cx="3231589" cy="1584771"/>
          </a:xfrm>
        </p:grpSpPr>
        <p:pic>
          <p:nvPicPr>
            <p:cNvPr id="6" name="Picture 5" descr="A picture containing text, tableware, dishware, plate&#10;&#10;Description automatically generated">
              <a:extLst>
                <a:ext uri="{FF2B5EF4-FFF2-40B4-BE49-F238E27FC236}">
                  <a16:creationId xmlns:a16="http://schemas.microsoft.com/office/drawing/2014/main" id="{B1B83166-7CF6-451B-904E-59164B9E616E}"/>
                </a:ext>
              </a:extLst>
            </p:cNvPr>
            <p:cNvPicPr>
              <a:picLocks noChangeAspect="1"/>
            </p:cNvPicPr>
            <p:nvPr/>
          </p:nvPicPr>
          <p:blipFill>
            <a:blip r:embed="rId2"/>
            <a:stretch>
              <a:fillRect/>
            </a:stretch>
          </p:blipFill>
          <p:spPr>
            <a:xfrm>
              <a:off x="5829800" y="4615307"/>
              <a:ext cx="3231589" cy="1584771"/>
            </a:xfrm>
            <a:prstGeom prst="rect">
              <a:avLst/>
            </a:prstGeom>
          </p:spPr>
        </p:pic>
        <p:pic>
          <p:nvPicPr>
            <p:cNvPr id="7" name="Picture 6" descr="Icon&#10;&#10;Description automatically generated">
              <a:extLst>
                <a:ext uri="{FF2B5EF4-FFF2-40B4-BE49-F238E27FC236}">
                  <a16:creationId xmlns:a16="http://schemas.microsoft.com/office/drawing/2014/main" id="{66A75D4F-A412-4836-9ADD-CF57651C8527}"/>
                </a:ext>
              </a:extLst>
            </p:cNvPr>
            <p:cNvPicPr>
              <a:picLocks noChangeAspect="1"/>
            </p:cNvPicPr>
            <p:nvPr/>
          </p:nvPicPr>
          <p:blipFill>
            <a:blip r:embed="rId3"/>
            <a:stretch>
              <a:fillRect/>
            </a:stretch>
          </p:blipFill>
          <p:spPr>
            <a:xfrm>
              <a:off x="7048780" y="4951678"/>
              <a:ext cx="248404" cy="270907"/>
            </a:xfrm>
            <a:prstGeom prst="rect">
              <a:avLst/>
            </a:prstGeom>
          </p:spPr>
        </p:pic>
      </p:grpSp>
    </p:spTree>
    <p:extLst>
      <p:ext uri="{BB962C8B-B14F-4D97-AF65-F5344CB8AC3E}">
        <p14:creationId xmlns:p14="http://schemas.microsoft.com/office/powerpoint/2010/main" val="917993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817EB-871A-4E1B-B3B2-95B82F9703C3}"/>
              </a:ext>
            </a:extLst>
          </p:cNvPr>
          <p:cNvSpPr>
            <a:spLocks noGrp="1"/>
          </p:cNvSpPr>
          <p:nvPr>
            <p:ph type="body" sz="quarter" idx="13"/>
          </p:nvPr>
        </p:nvSpPr>
        <p:spPr>
          <a:xfrm>
            <a:off x="1507756" y="327983"/>
            <a:ext cx="9444724" cy="908690"/>
          </a:xfrm>
        </p:spPr>
        <p:txBody>
          <a:bodyPr>
            <a:normAutofit fontScale="92500" lnSpcReduction="10000"/>
          </a:bodyPr>
          <a:lstStyle/>
          <a:p>
            <a:pPr marL="742950" indent="-742950">
              <a:buAutoNum type="arabicPeriod"/>
            </a:pPr>
            <a:r>
              <a:rPr lang="en-GB" sz="3600" b="1" dirty="0">
                <a:solidFill>
                  <a:srgbClr val="F26B27"/>
                </a:solidFill>
              </a:rPr>
              <a:t>LOW START UP INVESMENTS  - </a:t>
            </a:r>
            <a:r>
              <a:rPr lang="en-US" dirty="0"/>
              <a:t>WHERE CAN YOU FIND SUPPORT?</a:t>
            </a:r>
          </a:p>
        </p:txBody>
      </p:sp>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9312644" cy="4493538"/>
          </a:xfrm>
          <a:prstGeom prst="rect">
            <a:avLst/>
          </a:prstGeom>
          <a:noFill/>
        </p:spPr>
        <p:txBody>
          <a:bodyPr wrap="square">
            <a:spAutoFit/>
          </a:bodyPr>
          <a:lstStyle/>
          <a:p>
            <a:r>
              <a:rPr lang="en-GB" sz="2200" dirty="0">
                <a:solidFill>
                  <a:srgbClr val="1E494F"/>
                </a:solidFill>
              </a:rPr>
              <a:t>Different platforms apply different charges depending on the model you chose. </a:t>
            </a:r>
          </a:p>
          <a:p>
            <a:endParaRPr lang="en-GB" sz="2200" dirty="0">
              <a:solidFill>
                <a:srgbClr val="1E494F"/>
              </a:solidFill>
            </a:endParaRPr>
          </a:p>
          <a:p>
            <a:r>
              <a:rPr lang="en-GB" sz="2200" b="1" dirty="0">
                <a:solidFill>
                  <a:srgbClr val="F26B27"/>
                </a:solidFill>
              </a:rPr>
              <a:t>Platform Hosting fee: </a:t>
            </a:r>
            <a:r>
              <a:rPr lang="en-GB" sz="2200" dirty="0">
                <a:solidFill>
                  <a:srgbClr val="1E494F"/>
                </a:solidFill>
              </a:rPr>
              <a:t>Some platforms, although not all, charge an initial cost just for hosting your campaign. Top tip - Make sure to ask platform what fee applies to them before starting the campaign.</a:t>
            </a:r>
          </a:p>
          <a:p>
            <a:endParaRPr lang="en-GB" sz="2200" dirty="0">
              <a:solidFill>
                <a:srgbClr val="1E494F"/>
              </a:solidFill>
            </a:endParaRPr>
          </a:p>
          <a:p>
            <a:r>
              <a:rPr lang="en-GB" sz="2200" b="1" dirty="0">
                <a:solidFill>
                  <a:srgbClr val="F26B27"/>
                </a:solidFill>
              </a:rPr>
              <a:t>Success fee: </a:t>
            </a:r>
            <a:r>
              <a:rPr lang="en-GB" sz="2200" dirty="0">
                <a:solidFill>
                  <a:srgbClr val="1E494F"/>
                </a:solidFill>
              </a:rPr>
              <a:t>The majority of crowdfunding platforms will take a percentage of the total amount raised. The percentage varies from platform to platform and ranges between 3% and 12% of total raised.</a:t>
            </a:r>
          </a:p>
          <a:p>
            <a:endParaRPr lang="en-GB" sz="2200" dirty="0">
              <a:solidFill>
                <a:srgbClr val="1E494F"/>
              </a:solidFill>
            </a:endParaRPr>
          </a:p>
          <a:p>
            <a:r>
              <a:rPr lang="en-GB" sz="2200" b="1" dirty="0">
                <a:solidFill>
                  <a:srgbClr val="F26B27"/>
                </a:solidFill>
              </a:rPr>
              <a:t>Payment processing fees: </a:t>
            </a:r>
            <a:r>
              <a:rPr lang="en-GB" sz="2200" dirty="0">
                <a:solidFill>
                  <a:srgbClr val="1E494F"/>
                </a:solidFill>
              </a:rPr>
              <a:t>Look out also for a service fee for every transaction made. Usually this fee is on average 3%. For instance, for every €100 donation/investment, only €97 reaches the campaign. </a:t>
            </a:r>
          </a:p>
        </p:txBody>
      </p:sp>
    </p:spTree>
    <p:extLst>
      <p:ext uri="{BB962C8B-B14F-4D97-AF65-F5344CB8AC3E}">
        <p14:creationId xmlns:p14="http://schemas.microsoft.com/office/powerpoint/2010/main" val="143434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D859F-50F8-4D49-93A8-04BBDE1D8D6C}"/>
              </a:ext>
            </a:extLst>
          </p:cNvPr>
          <p:cNvSpPr>
            <a:spLocks noGrp="1"/>
          </p:cNvSpPr>
          <p:nvPr>
            <p:ph type="body" sz="quarter" idx="14"/>
          </p:nvPr>
        </p:nvSpPr>
        <p:spPr>
          <a:xfrm>
            <a:off x="1639836" y="1341972"/>
            <a:ext cx="8912328" cy="3001108"/>
          </a:xfrm>
        </p:spPr>
        <p:txBody>
          <a:bodyPr/>
          <a:lstStyle/>
          <a:p>
            <a:r>
              <a:rPr lang="en-US" b="1" dirty="0">
                <a:solidFill>
                  <a:schemeClr val="bg1"/>
                </a:solidFill>
                <a:highlight>
                  <a:srgbClr val="F26B27"/>
                </a:highlight>
              </a:rPr>
              <a:t>CROWDFUNDING CASE STUDY UK</a:t>
            </a:r>
          </a:p>
          <a:p>
            <a:endParaRPr lang="en-US" dirty="0">
              <a:solidFill>
                <a:srgbClr val="EC2179"/>
              </a:solidFill>
            </a:endParaRPr>
          </a:p>
          <a:p>
            <a:endParaRPr lang="en-US" dirty="0"/>
          </a:p>
          <a:p>
            <a:endParaRPr lang="en-US" dirty="0"/>
          </a:p>
        </p:txBody>
      </p:sp>
      <p:sp>
        <p:nvSpPr>
          <p:cNvPr id="8" name="TextBox 7">
            <a:extLst>
              <a:ext uri="{FF2B5EF4-FFF2-40B4-BE49-F238E27FC236}">
                <a16:creationId xmlns:a16="http://schemas.microsoft.com/office/drawing/2014/main" id="{9E631863-6488-451B-9E93-C4F1DA2792D9}"/>
              </a:ext>
            </a:extLst>
          </p:cNvPr>
          <p:cNvSpPr txBox="1"/>
          <p:nvPr/>
        </p:nvSpPr>
        <p:spPr>
          <a:xfrm>
            <a:off x="1639836" y="1862543"/>
            <a:ext cx="9312644" cy="1477328"/>
          </a:xfrm>
          <a:prstGeom prst="rect">
            <a:avLst/>
          </a:prstGeom>
          <a:noFill/>
        </p:spPr>
        <p:txBody>
          <a:bodyPr wrap="square">
            <a:spAutoFit/>
          </a:bodyPr>
          <a:lstStyle/>
          <a:p>
            <a:r>
              <a:rPr lang="en-GB" sz="2400" dirty="0" err="1">
                <a:hlinkClick r:id="rId2"/>
              </a:rPr>
              <a:t>AmaElla</a:t>
            </a:r>
            <a:r>
              <a:rPr lang="en-GB" sz="2400" dirty="0">
                <a:hlinkClick r:id="rId2"/>
              </a:rPr>
              <a:t> Organic Cotton Ethical Lingerie</a:t>
            </a:r>
            <a:endParaRPr lang="en-IE" sz="2400" dirty="0">
              <a:solidFill>
                <a:srgbClr val="EC2179"/>
              </a:solidFill>
            </a:endParaRPr>
          </a:p>
          <a:p>
            <a:endParaRPr lang="en-US" sz="4400" dirty="0"/>
          </a:p>
          <a:p>
            <a:endParaRPr lang="en-GB" sz="2200" dirty="0">
              <a:solidFill>
                <a:srgbClr val="1E494F"/>
              </a:solidFill>
            </a:endParaRPr>
          </a:p>
        </p:txBody>
      </p:sp>
      <p:sp>
        <p:nvSpPr>
          <p:cNvPr id="6" name="TextBox 5">
            <a:extLst>
              <a:ext uri="{FF2B5EF4-FFF2-40B4-BE49-F238E27FC236}">
                <a16:creationId xmlns:a16="http://schemas.microsoft.com/office/drawing/2014/main" id="{F40ECEDC-DFC3-456E-A91E-2E8710A4E153}"/>
              </a:ext>
            </a:extLst>
          </p:cNvPr>
          <p:cNvSpPr txBox="1"/>
          <p:nvPr/>
        </p:nvSpPr>
        <p:spPr>
          <a:xfrm>
            <a:off x="1770380" y="2594154"/>
            <a:ext cx="6121400" cy="4431983"/>
          </a:xfrm>
          <a:prstGeom prst="rect">
            <a:avLst/>
          </a:prstGeom>
          <a:noFill/>
        </p:spPr>
        <p:txBody>
          <a:bodyPr wrap="square">
            <a:spAutoFit/>
          </a:bodyPr>
          <a:lstStyle/>
          <a:p>
            <a:r>
              <a:rPr lang="en-IE" sz="2400" dirty="0" err="1"/>
              <a:t>AmaElla</a:t>
            </a:r>
            <a:r>
              <a:rPr lang="en-IE" sz="2400" dirty="0"/>
              <a:t> designs and produces beautiful lingerie made from soft organic cotton (GOTS certified) - better for the environment, better for the farmers and better for the skin. All products are ethically produced by women, for women.  </a:t>
            </a:r>
            <a:endParaRPr lang="en-IE" sz="2400" b="1" dirty="0"/>
          </a:p>
          <a:p>
            <a:endParaRPr lang="en-IE" sz="2400" b="1" dirty="0"/>
          </a:p>
          <a:p>
            <a:r>
              <a:rPr lang="en-IE" sz="2400" b="1" dirty="0">
                <a:solidFill>
                  <a:srgbClr val="EC2179"/>
                </a:solidFill>
              </a:rPr>
              <a:t>€14,422 raised, surpassing her goal of €11,100 </a:t>
            </a:r>
          </a:p>
          <a:p>
            <a:r>
              <a:rPr lang="en-IE" sz="2400" b="1" dirty="0">
                <a:solidFill>
                  <a:srgbClr val="EC2179"/>
                </a:solidFill>
              </a:rPr>
              <a:t>She attracted small investments from 156 backers (and potential customers) </a:t>
            </a:r>
          </a:p>
          <a:p>
            <a:r>
              <a:rPr lang="en-IE" sz="2400" b="1" dirty="0">
                <a:solidFill>
                  <a:schemeClr val="bg1"/>
                </a:solidFill>
                <a:highlight>
                  <a:srgbClr val="C54A9A"/>
                </a:highlight>
              </a:rPr>
              <a:t>READ </a:t>
            </a:r>
            <a:r>
              <a:rPr lang="en-IE" sz="2400" b="1" dirty="0">
                <a:solidFill>
                  <a:srgbClr val="EC2179"/>
                </a:solidFill>
              </a:rPr>
              <a:t> </a:t>
            </a:r>
            <a:r>
              <a:rPr lang="en-IE" dirty="0" err="1">
                <a:hlinkClick r:id="rId3"/>
              </a:rPr>
              <a:t>AmaElla</a:t>
            </a:r>
            <a:r>
              <a:rPr lang="en-IE" dirty="0">
                <a:hlinkClick r:id="rId3"/>
              </a:rPr>
              <a:t> Sustainable and Ethical Lingerie — </a:t>
            </a:r>
            <a:r>
              <a:rPr lang="en-IE" dirty="0" err="1">
                <a:hlinkClick r:id="rId3"/>
              </a:rPr>
              <a:t>UpEffect</a:t>
            </a:r>
            <a:r>
              <a:rPr lang="en-IE" dirty="0">
                <a:hlinkClick r:id="rId3"/>
              </a:rPr>
              <a:t> | Social Enterprise Crowdfunding (theupeffect.com)</a:t>
            </a:r>
            <a:endParaRPr lang="en-IE" b="1" dirty="0">
              <a:solidFill>
                <a:srgbClr val="EC2179"/>
              </a:solidFill>
            </a:endParaRPr>
          </a:p>
          <a:p>
            <a:endParaRPr lang="en-IE" sz="2400" b="1" dirty="0">
              <a:solidFill>
                <a:srgbClr val="EC2179"/>
              </a:solidFill>
            </a:endParaRPr>
          </a:p>
        </p:txBody>
      </p:sp>
      <p:pic>
        <p:nvPicPr>
          <p:cNvPr id="7" name="Picture Placeholder 6">
            <a:hlinkClick r:id="rId3"/>
            <a:extLst>
              <a:ext uri="{FF2B5EF4-FFF2-40B4-BE49-F238E27FC236}">
                <a16:creationId xmlns:a16="http://schemas.microsoft.com/office/drawing/2014/main" id="{5B52FAC6-D7A2-4C08-BF5B-A4294F78964F}"/>
              </a:ext>
            </a:extLst>
          </p:cNvPr>
          <p:cNvPicPr>
            <a:picLocks noChangeAspect="1"/>
          </p:cNvPicPr>
          <p:nvPr/>
        </p:nvPicPr>
        <p:blipFill>
          <a:blip r:embed="rId4">
            <a:extLst>
              <a:ext uri="{28A0092B-C50C-407E-A947-70E740481C1C}">
                <a14:useLocalDpi xmlns:a14="http://schemas.microsoft.com/office/drawing/2010/main" val="0"/>
              </a:ext>
            </a:extLst>
          </a:blip>
          <a:srcRect l="30433" r="30433"/>
          <a:stretch>
            <a:fillRect/>
          </a:stretch>
        </p:blipFill>
        <p:spPr>
          <a:xfrm>
            <a:off x="7891780" y="1609774"/>
            <a:ext cx="3389565" cy="4033653"/>
          </a:xfrm>
          <a:prstGeom prst="rect">
            <a:avLst/>
          </a:prstGeom>
        </p:spPr>
      </p:pic>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spTree>
    <p:extLst>
      <p:ext uri="{BB962C8B-B14F-4D97-AF65-F5344CB8AC3E}">
        <p14:creationId xmlns:p14="http://schemas.microsoft.com/office/powerpoint/2010/main" val="25507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464546" y="1834863"/>
            <a:ext cx="5623549" cy="697353"/>
          </a:xfrm>
        </p:spPr>
        <p:txBody>
          <a:bodyPr/>
          <a:lstStyle/>
          <a:p>
            <a:r>
              <a:rPr lang="en-GB" dirty="0"/>
              <a:t>IS YOUR BUSINESS GOING TO BE VIABLE?</a:t>
            </a:r>
          </a:p>
          <a:p>
            <a:r>
              <a:rPr lang="en-GB" sz="2800" dirty="0"/>
              <a:t>The all-important area of costing and pricing your product/service and what is breakeven.</a:t>
            </a:r>
          </a:p>
          <a:p>
            <a:endParaRPr lang="en-US" dirty="0"/>
          </a:p>
        </p:txBody>
      </p:sp>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8719625" cy="4247317"/>
          </a:xfrm>
          <a:prstGeom prst="rect">
            <a:avLst/>
          </a:prstGeom>
          <a:noFill/>
        </p:spPr>
        <p:txBody>
          <a:bodyPr wrap="square">
            <a:spAutoFit/>
          </a:bodyPr>
          <a:lstStyle/>
          <a:p>
            <a:r>
              <a:rPr lang="en-US" sz="2400" b="1" dirty="0">
                <a:solidFill>
                  <a:srgbClr val="EC2179"/>
                </a:solidFill>
              </a:rPr>
              <a:t>Crowd Funding – a good video pitch is key!</a:t>
            </a:r>
          </a:p>
          <a:p>
            <a:endParaRPr lang="en-US" sz="600" i="1" dirty="0">
              <a:solidFill>
                <a:srgbClr val="EC2179"/>
              </a:solidFill>
            </a:endParaRPr>
          </a:p>
          <a:p>
            <a:pPr marL="342900" indent="-342900">
              <a:buClr>
                <a:srgbClr val="EC2179"/>
              </a:buClr>
              <a:buFont typeface="Arial" charset="0"/>
              <a:buChar char="•"/>
            </a:pPr>
            <a:r>
              <a:rPr lang="en-US" sz="2400" dirty="0">
                <a:solidFill>
                  <a:srgbClr val="1E494F"/>
                </a:solidFill>
              </a:rPr>
              <a:t>Excellent video pitches are essential to successful crowdfunding campaigns.</a:t>
            </a:r>
          </a:p>
          <a:p>
            <a:pPr marL="342900" indent="-342900">
              <a:buClr>
                <a:srgbClr val="EC2179"/>
              </a:buClr>
              <a:buFont typeface="Arial" charset="0"/>
              <a:buChar char="•"/>
            </a:pPr>
            <a:r>
              <a:rPr lang="en-US" sz="2400" dirty="0">
                <a:solidFill>
                  <a:srgbClr val="1E494F"/>
                </a:solidFill>
              </a:rPr>
              <a:t>But pitching your product or service takes practice, preparation and perseverance.</a:t>
            </a:r>
          </a:p>
          <a:p>
            <a:pPr marL="342900" indent="-342900">
              <a:buClr>
                <a:srgbClr val="EC2179"/>
              </a:buClr>
              <a:buFont typeface="Arial" charset="0"/>
              <a:buChar char="•"/>
            </a:pPr>
            <a:r>
              <a:rPr lang="en-US" sz="2400" dirty="0">
                <a:solidFill>
                  <a:srgbClr val="1E494F"/>
                </a:solidFill>
              </a:rPr>
              <a:t>Do your research, by viewing other video pitches.</a:t>
            </a:r>
          </a:p>
          <a:p>
            <a:pPr marL="342900" indent="-342900">
              <a:buClr>
                <a:srgbClr val="EC2179"/>
              </a:buClr>
              <a:buFont typeface="Arial" charset="0"/>
              <a:buChar char="•"/>
            </a:pPr>
            <a:r>
              <a:rPr lang="en-US" sz="2400" dirty="0">
                <a:solidFill>
                  <a:srgbClr val="1E494F"/>
                </a:solidFill>
              </a:rPr>
              <a:t>Write a compelling script that communicates your unique selling points simply and clearly.</a:t>
            </a:r>
          </a:p>
          <a:p>
            <a:pPr marL="342900" indent="-342900">
              <a:buClr>
                <a:srgbClr val="EC2179"/>
              </a:buClr>
              <a:buFont typeface="Arial" charset="0"/>
              <a:buChar char="•"/>
            </a:pPr>
            <a:r>
              <a:rPr lang="en-US" sz="2400" dirty="0">
                <a:solidFill>
                  <a:srgbClr val="1E494F"/>
                </a:solidFill>
              </a:rPr>
              <a:t>Record the vision with passion and enthusiasm – it is infectious and will give the viewer confidence in your commitment</a:t>
            </a:r>
          </a:p>
          <a:p>
            <a:pPr marL="342900" indent="-342900">
              <a:buClr>
                <a:srgbClr val="EC2179"/>
              </a:buClr>
              <a:buFont typeface="Arial" charset="0"/>
              <a:buChar char="•"/>
            </a:pPr>
            <a:r>
              <a:rPr lang="en-US" sz="2400" dirty="0">
                <a:solidFill>
                  <a:srgbClr val="1E494F"/>
                </a:solidFill>
              </a:rPr>
              <a:t>Reshoot it until it’s right.</a:t>
            </a:r>
            <a:endParaRPr lang="en-IE" b="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sp>
        <p:nvSpPr>
          <p:cNvPr id="11" name="TextBox 10">
            <a:extLst>
              <a:ext uri="{FF2B5EF4-FFF2-40B4-BE49-F238E27FC236}">
                <a16:creationId xmlns:a16="http://schemas.microsoft.com/office/drawing/2014/main" id="{555B34B3-E39A-4267-8159-3B7189D979FA}"/>
              </a:ext>
            </a:extLst>
          </p:cNvPr>
          <p:cNvSpPr txBox="1"/>
          <p:nvPr/>
        </p:nvSpPr>
        <p:spPr>
          <a:xfrm>
            <a:off x="1851660" y="5714504"/>
            <a:ext cx="7292340" cy="954107"/>
          </a:xfrm>
          <a:prstGeom prst="rect">
            <a:avLst/>
          </a:prstGeom>
          <a:noFill/>
        </p:spPr>
        <p:txBody>
          <a:bodyPr wrap="square">
            <a:spAutoFit/>
          </a:bodyPr>
          <a:lstStyle/>
          <a:p>
            <a:r>
              <a:rPr lang="en-IE" sz="2800" dirty="0">
                <a:solidFill>
                  <a:schemeClr val="bg1"/>
                </a:solidFill>
                <a:highlight>
                  <a:srgbClr val="F26B27"/>
                </a:highlight>
              </a:rPr>
              <a:t>FOR LOTS MORE TIPS, READ  </a:t>
            </a:r>
            <a:r>
              <a:rPr lang="en-IE" sz="2800" dirty="0">
                <a:solidFill>
                  <a:srgbClr val="003841"/>
                </a:solidFill>
                <a:hlinkClick r:id="rId2"/>
              </a:rPr>
              <a:t>Think Business - Crowdfunding Ireland Guide</a:t>
            </a:r>
            <a:endParaRPr lang="en-IE" sz="2800" dirty="0">
              <a:solidFill>
                <a:srgbClr val="003841"/>
              </a:solidFill>
            </a:endParaRPr>
          </a:p>
        </p:txBody>
      </p:sp>
    </p:spTree>
    <p:extLst>
      <p:ext uri="{BB962C8B-B14F-4D97-AF65-F5344CB8AC3E}">
        <p14:creationId xmlns:p14="http://schemas.microsoft.com/office/powerpoint/2010/main" val="761150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6309263" cy="5478423"/>
          </a:xfrm>
          <a:prstGeom prst="rect">
            <a:avLst/>
          </a:prstGeom>
          <a:noFill/>
        </p:spPr>
        <p:txBody>
          <a:bodyPr wrap="square">
            <a:spAutoFit/>
          </a:bodyPr>
          <a:lstStyle/>
          <a:p>
            <a:r>
              <a:rPr lang="en-US" sz="2400" b="1" dirty="0">
                <a:solidFill>
                  <a:srgbClr val="EC2179"/>
                </a:solidFill>
              </a:rPr>
              <a:t>READ </a:t>
            </a:r>
            <a:endParaRPr lang="en-US" sz="7200" b="1" dirty="0">
              <a:solidFill>
                <a:srgbClr val="EC2179"/>
              </a:solidFill>
            </a:endParaRPr>
          </a:p>
          <a:p>
            <a:r>
              <a:rPr lang="en-GB" sz="2400" dirty="0">
                <a:hlinkClick r:id="rId2"/>
              </a:rPr>
              <a:t>10 Top Crowdfunding Websites for Entrepreneurs</a:t>
            </a:r>
            <a:endParaRPr lang="en-GB" sz="2400" dirty="0"/>
          </a:p>
          <a:p>
            <a:endParaRPr lang="en-GB" sz="2400" i="1" dirty="0">
              <a:solidFill>
                <a:srgbClr val="EC2179"/>
              </a:solidFill>
            </a:endParaRPr>
          </a:p>
          <a:p>
            <a:endParaRPr lang="en-GB" sz="2400" i="1" dirty="0">
              <a:solidFill>
                <a:srgbClr val="EC2179"/>
              </a:solidFill>
            </a:endParaRPr>
          </a:p>
          <a:p>
            <a:r>
              <a:rPr lang="en-GB" sz="2400" b="1" dirty="0">
                <a:solidFill>
                  <a:srgbClr val="EC2179"/>
                </a:solidFill>
              </a:rPr>
              <a:t>EXERCISE  - </a:t>
            </a:r>
            <a:r>
              <a:rPr lang="en-IE" sz="2000" b="1" dirty="0">
                <a:solidFill>
                  <a:srgbClr val="1E494F"/>
                </a:solidFill>
              </a:rPr>
              <a:t>Crowdfunding – Exercise</a:t>
            </a:r>
          </a:p>
          <a:p>
            <a:endParaRPr lang="en-IE" sz="2000" b="1" dirty="0">
              <a:solidFill>
                <a:srgbClr val="1E494F"/>
              </a:solidFill>
            </a:endParaRPr>
          </a:p>
          <a:p>
            <a:r>
              <a:rPr lang="en-IE" sz="2000" b="1" dirty="0">
                <a:solidFill>
                  <a:schemeClr val="bg1"/>
                </a:solidFill>
                <a:highlight>
                  <a:srgbClr val="F26B27"/>
                </a:highlight>
              </a:rPr>
              <a:t>Download and Review Crucial  Crowdfunding  resources</a:t>
            </a:r>
          </a:p>
          <a:p>
            <a:endParaRPr lang="en-IE" sz="2000" b="1" dirty="0">
              <a:solidFill>
                <a:srgbClr val="1E494F"/>
              </a:solidFill>
            </a:endParaRPr>
          </a:p>
          <a:p>
            <a:r>
              <a:rPr lang="en-IE" sz="2000" dirty="0">
                <a:solidFill>
                  <a:srgbClr val="1E494F"/>
                </a:solidFill>
              </a:rPr>
              <a:t>CRUCIAL Crowdfunding is an ERASMUS+ supported project, designed to inform all the different stakeholders who can potentially benefit from this innovative means of funding business ventures.</a:t>
            </a:r>
          </a:p>
          <a:p>
            <a:endParaRPr lang="en-IE" sz="1800" dirty="0">
              <a:solidFill>
                <a:srgbClr val="7F7F7F"/>
              </a:solidFill>
            </a:endParaRPr>
          </a:p>
          <a:p>
            <a:r>
              <a:rPr lang="en-IE" sz="1800" dirty="0">
                <a:hlinkClick r:id="rId3"/>
              </a:rPr>
              <a:t>CRUCIAL Crowdfunding Project</a:t>
            </a:r>
            <a:endParaRPr lang="en-IE" sz="1800" dirty="0"/>
          </a:p>
          <a:p>
            <a:r>
              <a:rPr lang="en-IE" sz="1800" dirty="0">
                <a:hlinkClick r:id="rId4"/>
              </a:rPr>
              <a:t>Crucial Crowd Funding Resources</a:t>
            </a:r>
            <a:endParaRPr lang="en-IE" sz="1800" dirty="0"/>
          </a:p>
          <a:p>
            <a:endParaRPr lang="en-IE" b="1" dirty="0">
              <a:solidFill>
                <a:srgbClr val="E95273"/>
              </a:solidFill>
            </a:endParaRPr>
          </a:p>
          <a:p>
            <a:endParaRPr lang="en-US" b="1" dirty="0">
              <a:solidFill>
                <a:srgbClr val="EC2179"/>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pic>
        <p:nvPicPr>
          <p:cNvPr id="5" name="Picture 4">
            <a:extLst>
              <a:ext uri="{FF2B5EF4-FFF2-40B4-BE49-F238E27FC236}">
                <a16:creationId xmlns:a16="http://schemas.microsoft.com/office/drawing/2014/main" id="{BE6651D0-597A-43D0-BA18-A6194B16D3F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654851" y="3127355"/>
            <a:ext cx="4709869" cy="323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275E9C-B44B-4FAB-926C-64BFBAE204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94705" y="3315660"/>
            <a:ext cx="3431358" cy="2048163"/>
          </a:xfrm>
          <a:prstGeom prst="rect">
            <a:avLst/>
          </a:prstGeom>
        </p:spPr>
      </p:pic>
    </p:spTree>
    <p:extLst>
      <p:ext uri="{BB962C8B-B14F-4D97-AF65-F5344CB8AC3E}">
        <p14:creationId xmlns:p14="http://schemas.microsoft.com/office/powerpoint/2010/main" val="2763657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305341"/>
            <a:ext cx="7680863" cy="5801588"/>
          </a:xfrm>
          <a:prstGeom prst="rect">
            <a:avLst/>
          </a:prstGeom>
          <a:noFill/>
        </p:spPr>
        <p:txBody>
          <a:bodyPr wrap="square">
            <a:spAutoFit/>
          </a:bodyPr>
          <a:lstStyle/>
          <a:p>
            <a:r>
              <a:rPr lang="en-US" sz="2400" b="1" dirty="0">
                <a:solidFill>
                  <a:srgbClr val="EC2179"/>
                </a:solidFill>
              </a:rPr>
              <a:t>GRANTS</a:t>
            </a:r>
          </a:p>
          <a:p>
            <a:r>
              <a:rPr lang="en-GB" sz="2400" i="0" dirty="0">
                <a:solidFill>
                  <a:srgbClr val="1E494F"/>
                </a:solidFill>
                <a:effectLst/>
              </a:rPr>
              <a:t>A grant is an award, usually financial, given by a public body or a foundation, to an individual or a company to facilitate a specific business goal e.g. start up, expansion etc.  There are many local, regional and national grant opportunities.  Start your research on which one is right for you.</a:t>
            </a:r>
          </a:p>
          <a:p>
            <a:endParaRPr lang="en-US" sz="2400" dirty="0">
              <a:solidFill>
                <a:srgbClr val="1E494F"/>
              </a:solidFill>
            </a:endParaRPr>
          </a:p>
          <a:p>
            <a:pPr>
              <a:spcBef>
                <a:spcPts val="300"/>
              </a:spcBef>
            </a:pPr>
            <a:r>
              <a:rPr lang="en-US" sz="2400" dirty="0">
                <a:solidFill>
                  <a:srgbClr val="EC2179"/>
                </a:solidFill>
              </a:rPr>
              <a:t>SUCCESS IN SECURING GRANT FUNDING</a:t>
            </a:r>
          </a:p>
          <a:p>
            <a:pPr>
              <a:spcBef>
                <a:spcPts val="300"/>
              </a:spcBef>
            </a:pPr>
            <a:r>
              <a:rPr lang="en-US" sz="2400" dirty="0">
                <a:solidFill>
                  <a:srgbClr val="1E494F"/>
                </a:solidFill>
              </a:rPr>
              <a:t>Like making a cake, a successful grant application depends on ingredients (you and your project) and following a good recipe !   In the slides that follow we share our best practice, tips and tricks for grant success. Once you have the ingredients and the recipe right,  you will be able to seek funding at a local,  regional and perhaps even national level.</a:t>
            </a:r>
          </a:p>
          <a:p>
            <a:endParaRPr lang="en-US" sz="2400" b="1" dirty="0">
              <a:solidFill>
                <a:srgbClr val="EC2179"/>
              </a:solidFill>
            </a:endParaRPr>
          </a:p>
          <a:p>
            <a:endParaRPr lang="en-US" sz="600" i="1" dirty="0">
              <a:solidFill>
                <a:srgbClr val="EC2179"/>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pic>
        <p:nvPicPr>
          <p:cNvPr id="5" name="Picture 4" descr="A picture containing text, vector graphics, light&#10;&#10;Description automatically generated">
            <a:extLst>
              <a:ext uri="{FF2B5EF4-FFF2-40B4-BE49-F238E27FC236}">
                <a16:creationId xmlns:a16="http://schemas.microsoft.com/office/drawing/2014/main" id="{0E67F59D-8821-41E6-B5B6-573AF535F5E4}"/>
              </a:ext>
            </a:extLst>
          </p:cNvPr>
          <p:cNvPicPr>
            <a:picLocks noChangeAspect="1"/>
          </p:cNvPicPr>
          <p:nvPr/>
        </p:nvPicPr>
        <p:blipFill rotWithShape="1">
          <a:blip r:embed="rId2"/>
          <a:srcRect l="15809" t="23202" r="18686" b="23819"/>
          <a:stretch/>
        </p:blipFill>
        <p:spPr>
          <a:xfrm>
            <a:off x="9014731" y="2959733"/>
            <a:ext cx="3306537" cy="1991192"/>
          </a:xfrm>
          <a:prstGeom prst="rect">
            <a:avLst/>
          </a:prstGeom>
        </p:spPr>
      </p:pic>
    </p:spTree>
    <p:extLst>
      <p:ext uri="{BB962C8B-B14F-4D97-AF65-F5344CB8AC3E}">
        <p14:creationId xmlns:p14="http://schemas.microsoft.com/office/powerpoint/2010/main" val="794861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36187" y="1582340"/>
            <a:ext cx="8719625" cy="461665"/>
          </a:xfrm>
          <a:prstGeom prst="rect">
            <a:avLst/>
          </a:prstGeom>
          <a:noFill/>
        </p:spPr>
        <p:txBody>
          <a:bodyPr wrap="square">
            <a:spAutoFit/>
          </a:bodyPr>
          <a:lstStyle/>
          <a:p>
            <a:r>
              <a:rPr lang="en-US" sz="2400" b="1" dirty="0">
                <a:solidFill>
                  <a:srgbClr val="EC2179"/>
                </a:solidFill>
              </a:rPr>
              <a:t>GRANTS -  </a:t>
            </a:r>
            <a:r>
              <a:rPr lang="en-US" sz="2400" dirty="0">
                <a:solidFill>
                  <a:srgbClr val="1E494F"/>
                </a:solidFill>
              </a:rPr>
              <a:t>Interesting video on what a grant does and does not do.</a:t>
            </a: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pic>
        <p:nvPicPr>
          <p:cNvPr id="2" name="Online Media 1" title="What Is A Grant?">
            <a:hlinkClick r:id="" action="ppaction://media"/>
            <a:extLst>
              <a:ext uri="{FF2B5EF4-FFF2-40B4-BE49-F238E27FC236}">
                <a16:creationId xmlns:a16="http://schemas.microsoft.com/office/drawing/2014/main" id="{C3D569C3-C3D0-4B07-80EE-72BAF557E9D4}"/>
              </a:ext>
            </a:extLst>
          </p:cNvPr>
          <p:cNvPicPr>
            <a:picLocks noRot="1" noChangeAspect="1"/>
          </p:cNvPicPr>
          <p:nvPr>
            <a:videoFile r:link="rId1"/>
          </p:nvPr>
        </p:nvPicPr>
        <p:blipFill>
          <a:blip r:embed="rId3"/>
          <a:stretch>
            <a:fillRect/>
          </a:stretch>
        </p:blipFill>
        <p:spPr>
          <a:xfrm>
            <a:off x="3532397" y="2640330"/>
            <a:ext cx="5127204" cy="2896870"/>
          </a:xfrm>
          <a:prstGeom prst="rect">
            <a:avLst/>
          </a:prstGeom>
        </p:spPr>
      </p:pic>
      <p:sp>
        <p:nvSpPr>
          <p:cNvPr id="7" name="TextBox 6">
            <a:extLst>
              <a:ext uri="{FF2B5EF4-FFF2-40B4-BE49-F238E27FC236}">
                <a16:creationId xmlns:a16="http://schemas.microsoft.com/office/drawing/2014/main" id="{267E2E92-16FD-4669-AA6B-DC8FA706EB65}"/>
              </a:ext>
            </a:extLst>
          </p:cNvPr>
          <p:cNvSpPr txBox="1"/>
          <p:nvPr/>
        </p:nvSpPr>
        <p:spPr>
          <a:xfrm>
            <a:off x="3609340" y="5581134"/>
            <a:ext cx="6121400" cy="369332"/>
          </a:xfrm>
          <a:prstGeom prst="rect">
            <a:avLst/>
          </a:prstGeom>
          <a:noFill/>
        </p:spPr>
        <p:txBody>
          <a:bodyPr wrap="square">
            <a:spAutoFit/>
          </a:bodyPr>
          <a:lstStyle/>
          <a:p>
            <a:r>
              <a:rPr lang="en-IE" dirty="0">
                <a:hlinkClick r:id="rId4"/>
              </a:rPr>
              <a:t>https://youtu.be/q13UX4UCmKY</a:t>
            </a:r>
            <a:r>
              <a:rPr lang="en-IE" dirty="0"/>
              <a:t> </a:t>
            </a:r>
          </a:p>
        </p:txBody>
      </p:sp>
    </p:spTree>
    <p:extLst>
      <p:ext uri="{BB962C8B-B14F-4D97-AF65-F5344CB8AC3E}">
        <p14:creationId xmlns:p14="http://schemas.microsoft.com/office/powerpoint/2010/main" val="38600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161811"/>
            <a:ext cx="8188863" cy="5909310"/>
          </a:xfrm>
          <a:prstGeom prst="rect">
            <a:avLst/>
          </a:prstGeom>
          <a:noFill/>
        </p:spPr>
        <p:txBody>
          <a:bodyPr wrap="square">
            <a:spAutoFit/>
          </a:bodyPr>
          <a:lstStyle/>
          <a:p>
            <a:r>
              <a:rPr lang="en-US" sz="2400" b="1" dirty="0">
                <a:solidFill>
                  <a:srgbClr val="EC2179"/>
                </a:solidFill>
              </a:rPr>
              <a:t>GRANTS</a:t>
            </a:r>
          </a:p>
          <a:p>
            <a:r>
              <a:rPr lang="en-US" sz="2200" dirty="0">
                <a:solidFill>
                  <a:srgbClr val="1E494F"/>
                </a:solidFill>
              </a:rPr>
              <a:t>The primary concern of funders is that your business is well planned and that it will be sustainable. In making an effective application, be clear on what you need the funding for</a:t>
            </a:r>
            <a:r>
              <a:rPr lang="is-IS" sz="2200" dirty="0">
                <a:solidFill>
                  <a:srgbClr val="1E494F"/>
                </a:solidFill>
              </a:rPr>
              <a:t>…</a:t>
            </a:r>
          </a:p>
          <a:p>
            <a:endParaRPr lang="en-US" sz="2200" dirty="0">
              <a:solidFill>
                <a:srgbClr val="1E494F"/>
              </a:solidFill>
            </a:endParaRPr>
          </a:p>
          <a:p>
            <a:pPr marL="342900" indent="-342900">
              <a:buClr>
                <a:srgbClr val="EC2179"/>
              </a:buClr>
              <a:buFont typeface="Arial" charset="0"/>
              <a:buChar char="•"/>
            </a:pPr>
            <a:r>
              <a:rPr lang="en-US" sz="2200" dirty="0">
                <a:solidFill>
                  <a:srgbClr val="1E494F"/>
                </a:solidFill>
              </a:rPr>
              <a:t>Fund start up costs - new production facility, purchase new equipment ?</a:t>
            </a:r>
          </a:p>
          <a:p>
            <a:pPr marL="342900" indent="-342900">
              <a:buClr>
                <a:srgbClr val="EC2179"/>
              </a:buClr>
              <a:buFont typeface="Arial" charset="0"/>
              <a:buChar char="•"/>
            </a:pPr>
            <a:r>
              <a:rPr lang="en-US" sz="2200" dirty="0">
                <a:solidFill>
                  <a:srgbClr val="1E494F"/>
                </a:solidFill>
              </a:rPr>
              <a:t>Make a new product range?</a:t>
            </a:r>
          </a:p>
          <a:p>
            <a:pPr marL="342900" indent="-342900">
              <a:buClr>
                <a:srgbClr val="EC2179"/>
              </a:buClr>
              <a:buFont typeface="Arial" charset="0"/>
              <a:buChar char="•"/>
            </a:pPr>
            <a:r>
              <a:rPr lang="en-US" sz="2200" dirty="0">
                <a:solidFill>
                  <a:srgbClr val="1E494F"/>
                </a:solidFill>
              </a:rPr>
              <a:t>Go on a course/ do some training ?</a:t>
            </a:r>
          </a:p>
          <a:p>
            <a:pPr marL="342900" indent="-342900">
              <a:buClr>
                <a:srgbClr val="EC2179"/>
              </a:buClr>
              <a:buFont typeface="Arial" charset="0"/>
              <a:buChar char="•"/>
            </a:pPr>
            <a:r>
              <a:rPr lang="en-US" sz="2200" dirty="0">
                <a:solidFill>
                  <a:srgbClr val="1E494F"/>
                </a:solidFill>
              </a:rPr>
              <a:t>Complete research and development</a:t>
            </a:r>
          </a:p>
          <a:p>
            <a:pPr marL="342900" indent="-342900">
              <a:buClr>
                <a:srgbClr val="EC2179"/>
              </a:buClr>
              <a:buFont typeface="Arial" charset="0"/>
              <a:buChar char="•"/>
            </a:pPr>
            <a:endParaRPr lang="en-US" sz="2200" dirty="0">
              <a:solidFill>
                <a:srgbClr val="1E494F"/>
              </a:solidFill>
            </a:endParaRPr>
          </a:p>
          <a:p>
            <a:pPr>
              <a:buClr>
                <a:srgbClr val="EC2179"/>
              </a:buClr>
            </a:pPr>
            <a:r>
              <a:rPr lang="en-US" sz="2200" dirty="0">
                <a:solidFill>
                  <a:srgbClr val="1E494F"/>
                </a:solidFill>
              </a:rPr>
              <a:t>Up to 50% of applications received by funders do not meet their published criteria. As a very basic minimum you should read the guidelines published by the funder.  Consider: the funder’s motivation, the format for applying, the level of funding,  submission deadlines, eligibility and the decision-making process.</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grpSp>
        <p:nvGrpSpPr>
          <p:cNvPr id="8" name="Group 7">
            <a:extLst>
              <a:ext uri="{FF2B5EF4-FFF2-40B4-BE49-F238E27FC236}">
                <a16:creationId xmlns:a16="http://schemas.microsoft.com/office/drawing/2014/main" id="{C96D8CA3-07CD-4A22-A465-C860B2EC23D9}"/>
              </a:ext>
            </a:extLst>
          </p:cNvPr>
          <p:cNvGrpSpPr/>
          <p:nvPr/>
        </p:nvGrpSpPr>
        <p:grpSpPr>
          <a:xfrm>
            <a:off x="9141460" y="2527064"/>
            <a:ext cx="3050541" cy="2481816"/>
            <a:chOff x="6339715" y="2344321"/>
            <a:chExt cx="2572099" cy="1991926"/>
          </a:xfrm>
        </p:grpSpPr>
        <p:pic>
          <p:nvPicPr>
            <p:cNvPr id="9" name="Picture 8" descr="A picture containing logo&#10;&#10;Description automatically generated">
              <a:extLst>
                <a:ext uri="{FF2B5EF4-FFF2-40B4-BE49-F238E27FC236}">
                  <a16:creationId xmlns:a16="http://schemas.microsoft.com/office/drawing/2014/main" id="{BE633ACC-CF9F-4F1D-A9B1-11B0BA016A7D}"/>
                </a:ext>
              </a:extLst>
            </p:cNvPr>
            <p:cNvPicPr>
              <a:picLocks noChangeAspect="1"/>
            </p:cNvPicPr>
            <p:nvPr/>
          </p:nvPicPr>
          <p:blipFill>
            <a:blip r:embed="rId2"/>
            <a:stretch>
              <a:fillRect/>
            </a:stretch>
          </p:blipFill>
          <p:spPr>
            <a:xfrm>
              <a:off x="6339715" y="2344321"/>
              <a:ext cx="2572099" cy="1991926"/>
            </a:xfrm>
            <a:prstGeom prst="rect">
              <a:avLst/>
            </a:prstGeom>
          </p:spPr>
        </p:pic>
        <p:pic>
          <p:nvPicPr>
            <p:cNvPr id="11" name="Picture 10" descr="Icon&#10;&#10;Description automatically generated">
              <a:extLst>
                <a:ext uri="{FF2B5EF4-FFF2-40B4-BE49-F238E27FC236}">
                  <a16:creationId xmlns:a16="http://schemas.microsoft.com/office/drawing/2014/main" id="{CEB6EE35-611A-4197-AACD-FF91552E6648}"/>
                </a:ext>
              </a:extLst>
            </p:cNvPr>
            <p:cNvPicPr>
              <a:picLocks noChangeAspect="1"/>
            </p:cNvPicPr>
            <p:nvPr/>
          </p:nvPicPr>
          <p:blipFill>
            <a:blip r:embed="rId3"/>
            <a:stretch>
              <a:fillRect/>
            </a:stretch>
          </p:blipFill>
          <p:spPr>
            <a:xfrm>
              <a:off x="6961604" y="3278631"/>
              <a:ext cx="224095" cy="244396"/>
            </a:xfrm>
            <a:prstGeom prst="rect">
              <a:avLst/>
            </a:prstGeom>
          </p:spPr>
        </p:pic>
      </p:grpSp>
    </p:spTree>
    <p:extLst>
      <p:ext uri="{BB962C8B-B14F-4D97-AF65-F5344CB8AC3E}">
        <p14:creationId xmlns:p14="http://schemas.microsoft.com/office/powerpoint/2010/main" val="415059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122063" cy="4647426"/>
          </a:xfrm>
          <a:prstGeom prst="rect">
            <a:avLst/>
          </a:prstGeom>
          <a:noFill/>
        </p:spPr>
        <p:txBody>
          <a:bodyPr wrap="square">
            <a:spAutoFit/>
          </a:bodyPr>
          <a:lstStyle/>
          <a:p>
            <a:r>
              <a:rPr lang="en-US" sz="2400" b="1" dirty="0">
                <a:solidFill>
                  <a:srgbClr val="EC2179"/>
                </a:solidFill>
              </a:rPr>
              <a:t>GRANTS</a:t>
            </a:r>
          </a:p>
          <a:p>
            <a:endParaRPr lang="en-US" sz="3200" dirty="0"/>
          </a:p>
          <a:p>
            <a:r>
              <a:rPr lang="en-US" sz="2400" b="1" dirty="0">
                <a:solidFill>
                  <a:srgbClr val="EC2179"/>
                </a:solidFill>
              </a:rPr>
              <a:t>TOP TIP - REMEMBER – ‘PEOPLE GIVE TO PEOPLE…’</a:t>
            </a:r>
          </a:p>
          <a:p>
            <a:pPr marL="342900" indent="-342900">
              <a:buClr>
                <a:srgbClr val="EC2179"/>
              </a:buClr>
              <a:buFont typeface="Arial" charset="0"/>
              <a:buChar char="•"/>
            </a:pPr>
            <a:r>
              <a:rPr lang="en-US" sz="2400" dirty="0">
                <a:solidFill>
                  <a:srgbClr val="1E494F"/>
                </a:solidFill>
              </a:rPr>
              <a:t>Be creative and engaging about your idea, this is your opportunity to distinguish yourself from others. Sell your idea and get the reader interested.</a:t>
            </a:r>
          </a:p>
          <a:p>
            <a:pPr marL="342900" indent="-342900">
              <a:buClr>
                <a:srgbClr val="EC2179"/>
              </a:buClr>
              <a:buFont typeface="Arial" charset="0"/>
              <a:buChar char="•"/>
            </a:pPr>
            <a:r>
              <a:rPr lang="en-US" sz="2400" dirty="0">
                <a:solidFill>
                  <a:srgbClr val="1E494F"/>
                </a:solidFill>
              </a:rPr>
              <a:t>Build your credibility and be professional! </a:t>
            </a:r>
          </a:p>
          <a:p>
            <a:pPr marL="342900" indent="-342900">
              <a:buClr>
                <a:srgbClr val="EC2179"/>
              </a:buClr>
              <a:buFont typeface="Arial" charset="0"/>
              <a:buChar char="•"/>
            </a:pPr>
            <a:r>
              <a:rPr lang="en-US" sz="2400" dirty="0">
                <a:solidFill>
                  <a:srgbClr val="1E494F"/>
                </a:solidFill>
              </a:rPr>
              <a:t>One of the primary reasons why applications get funded is that the funders are convinced that the applicant is well organized and is a capable promoter to carry out the proposed project.</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grpSp>
        <p:nvGrpSpPr>
          <p:cNvPr id="7" name="Group 6">
            <a:extLst>
              <a:ext uri="{FF2B5EF4-FFF2-40B4-BE49-F238E27FC236}">
                <a16:creationId xmlns:a16="http://schemas.microsoft.com/office/drawing/2014/main" id="{BB59A22B-C953-46D3-B134-A22A125046D7}"/>
              </a:ext>
            </a:extLst>
          </p:cNvPr>
          <p:cNvGrpSpPr/>
          <p:nvPr/>
        </p:nvGrpSpPr>
        <p:grpSpPr>
          <a:xfrm>
            <a:off x="9043238" y="2785119"/>
            <a:ext cx="2251075" cy="1949450"/>
            <a:chOff x="9636125" y="486113"/>
            <a:chExt cx="2251075" cy="1949450"/>
          </a:xfrm>
        </p:grpSpPr>
        <p:pic>
          <p:nvPicPr>
            <p:cNvPr id="12" name="Picture 11" descr="Icon&#10;&#10;Description automatically generated">
              <a:extLst>
                <a:ext uri="{FF2B5EF4-FFF2-40B4-BE49-F238E27FC236}">
                  <a16:creationId xmlns:a16="http://schemas.microsoft.com/office/drawing/2014/main" id="{0FDBA9B3-70C4-4AB9-B124-BF3C06C273FA}"/>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3" name="Picture 12" descr="Icon&#10;&#10;Description automatically generated">
              <a:extLst>
                <a:ext uri="{FF2B5EF4-FFF2-40B4-BE49-F238E27FC236}">
                  <a16:creationId xmlns:a16="http://schemas.microsoft.com/office/drawing/2014/main" id="{6E54DBC2-7C50-4A40-875C-00C1C6801FCA}"/>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4" name="Picture 13" descr="Icon&#10;&#10;Description automatically generated">
              <a:extLst>
                <a:ext uri="{FF2B5EF4-FFF2-40B4-BE49-F238E27FC236}">
                  <a16:creationId xmlns:a16="http://schemas.microsoft.com/office/drawing/2014/main" id="{51EE3763-D02D-41A3-8C17-66384ED5CD35}"/>
                </a:ext>
              </a:extLst>
            </p:cNvPr>
            <p:cNvPicPr>
              <a:picLocks noChangeAspect="1"/>
            </p:cNvPicPr>
            <p:nvPr/>
          </p:nvPicPr>
          <p:blipFill>
            <a:blip r:embed="rId3"/>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3636080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122063" cy="5262979"/>
          </a:xfrm>
          <a:prstGeom prst="rect">
            <a:avLst/>
          </a:prstGeom>
          <a:noFill/>
        </p:spPr>
        <p:txBody>
          <a:bodyPr wrap="square">
            <a:spAutoFit/>
          </a:bodyPr>
          <a:lstStyle/>
          <a:p>
            <a:r>
              <a:rPr lang="en-US" sz="2400" b="1" dirty="0">
                <a:solidFill>
                  <a:srgbClr val="EC2179"/>
                </a:solidFill>
              </a:rPr>
              <a:t>GRANTS</a:t>
            </a:r>
          </a:p>
          <a:p>
            <a:r>
              <a:rPr lang="en-US" sz="2400" b="1" dirty="0">
                <a:solidFill>
                  <a:srgbClr val="EC2179"/>
                </a:solidFill>
              </a:rPr>
              <a:t>TOP  TIP - </a:t>
            </a:r>
            <a:r>
              <a:rPr lang="en-GB" sz="2400" b="1" dirty="0">
                <a:solidFill>
                  <a:srgbClr val="EC2179"/>
                </a:solidFill>
              </a:rPr>
              <a:t>Don’t assume that the funder will have any knowledge of your business or background</a:t>
            </a:r>
            <a:endParaRPr lang="en-US" sz="2400" b="1" dirty="0">
              <a:solidFill>
                <a:srgbClr val="EC2179"/>
              </a:solidFill>
            </a:endParaRPr>
          </a:p>
          <a:p>
            <a:pPr marL="342900" indent="-342900">
              <a:buClr>
                <a:srgbClr val="EC2179"/>
              </a:buClr>
              <a:buFont typeface="Arial" charset="0"/>
              <a:buChar char="•"/>
            </a:pPr>
            <a:r>
              <a:rPr lang="en-US" sz="2400" dirty="0">
                <a:solidFill>
                  <a:srgbClr val="1E494F"/>
                </a:solidFill>
              </a:rPr>
              <a:t>Describe your project truthfully and succinctly.</a:t>
            </a:r>
          </a:p>
          <a:p>
            <a:pPr marL="342900" indent="-342900">
              <a:buClr>
                <a:srgbClr val="EC2179"/>
              </a:buClr>
              <a:buFont typeface="Arial" charset="0"/>
              <a:buChar char="•"/>
            </a:pPr>
            <a:r>
              <a:rPr lang="en-US" sz="2400" dirty="0">
                <a:solidFill>
                  <a:srgbClr val="1E494F"/>
                </a:solidFill>
              </a:rPr>
              <a:t>Break down the requirements of the application into bite-sized pieces</a:t>
            </a:r>
          </a:p>
          <a:p>
            <a:pPr marL="342900" indent="-342900">
              <a:buClr>
                <a:srgbClr val="EC2179"/>
              </a:buClr>
              <a:buFont typeface="Arial" charset="0"/>
              <a:buChar char="•"/>
            </a:pPr>
            <a:r>
              <a:rPr lang="en-US" sz="2400" dirty="0">
                <a:solidFill>
                  <a:srgbClr val="1E494F"/>
                </a:solidFill>
              </a:rPr>
              <a:t>Think carefully about presentation; most funders will read many applications and if an application is easy to read and well presented it makes their lives easier.</a:t>
            </a:r>
          </a:p>
          <a:p>
            <a:pPr marL="342900" indent="-342900">
              <a:buClr>
                <a:srgbClr val="EC2179"/>
              </a:buClr>
              <a:buFont typeface="Arial" charset="0"/>
              <a:buChar char="•"/>
            </a:pPr>
            <a:r>
              <a:rPr lang="en-US" sz="2400" dirty="0">
                <a:solidFill>
                  <a:srgbClr val="1E494F"/>
                </a:solidFill>
              </a:rPr>
              <a:t>Do not over-promise - you will one day have to deliver</a:t>
            </a:r>
          </a:p>
          <a:p>
            <a:pPr marL="342900" indent="-342900">
              <a:buClr>
                <a:srgbClr val="EC2179"/>
              </a:buClr>
              <a:buFont typeface="Arial" charset="0"/>
              <a:buChar char="•"/>
            </a:pPr>
            <a:r>
              <a:rPr lang="en-US" sz="2400" dirty="0">
                <a:solidFill>
                  <a:srgbClr val="1E494F"/>
                </a:solidFill>
              </a:rPr>
              <a:t>It always takes a lot longer to put an application for funds together than you think!</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grpSp>
        <p:nvGrpSpPr>
          <p:cNvPr id="7" name="Group 6">
            <a:extLst>
              <a:ext uri="{FF2B5EF4-FFF2-40B4-BE49-F238E27FC236}">
                <a16:creationId xmlns:a16="http://schemas.microsoft.com/office/drawing/2014/main" id="{BB59A22B-C953-46D3-B134-A22A125046D7}"/>
              </a:ext>
            </a:extLst>
          </p:cNvPr>
          <p:cNvGrpSpPr/>
          <p:nvPr/>
        </p:nvGrpSpPr>
        <p:grpSpPr>
          <a:xfrm>
            <a:off x="9043238" y="2785119"/>
            <a:ext cx="2251075" cy="1949450"/>
            <a:chOff x="9636125" y="486113"/>
            <a:chExt cx="2251075" cy="1949450"/>
          </a:xfrm>
        </p:grpSpPr>
        <p:pic>
          <p:nvPicPr>
            <p:cNvPr id="12" name="Picture 11" descr="Icon&#10;&#10;Description automatically generated">
              <a:extLst>
                <a:ext uri="{FF2B5EF4-FFF2-40B4-BE49-F238E27FC236}">
                  <a16:creationId xmlns:a16="http://schemas.microsoft.com/office/drawing/2014/main" id="{0FDBA9B3-70C4-4AB9-B124-BF3C06C273FA}"/>
                </a:ext>
              </a:extLst>
            </p:cNvPr>
            <p:cNvPicPr>
              <a:picLocks noChangeAspect="1"/>
            </p:cNvPicPr>
            <p:nvPr/>
          </p:nvPicPr>
          <p:blipFill>
            <a:blip r:embed="rId2"/>
            <a:stretch>
              <a:fillRect/>
            </a:stretch>
          </p:blipFill>
          <p:spPr>
            <a:xfrm>
              <a:off x="9636125" y="486113"/>
              <a:ext cx="2251075" cy="1949450"/>
            </a:xfrm>
            <a:prstGeom prst="rect">
              <a:avLst/>
            </a:prstGeom>
          </p:spPr>
        </p:pic>
        <p:pic>
          <p:nvPicPr>
            <p:cNvPr id="13" name="Picture 12" descr="Icon&#10;&#10;Description automatically generated">
              <a:extLst>
                <a:ext uri="{FF2B5EF4-FFF2-40B4-BE49-F238E27FC236}">
                  <a16:creationId xmlns:a16="http://schemas.microsoft.com/office/drawing/2014/main" id="{6E54DBC2-7C50-4A40-875C-00C1C6801FCA}"/>
                </a:ext>
              </a:extLst>
            </p:cNvPr>
            <p:cNvPicPr>
              <a:picLocks noChangeAspect="1"/>
            </p:cNvPicPr>
            <p:nvPr/>
          </p:nvPicPr>
          <p:blipFill>
            <a:blip r:embed="rId3"/>
            <a:stretch>
              <a:fillRect/>
            </a:stretch>
          </p:blipFill>
          <p:spPr>
            <a:xfrm>
              <a:off x="9961608" y="827086"/>
              <a:ext cx="352026" cy="383916"/>
            </a:xfrm>
            <a:prstGeom prst="rect">
              <a:avLst/>
            </a:prstGeom>
          </p:spPr>
        </p:pic>
        <p:pic>
          <p:nvPicPr>
            <p:cNvPr id="14" name="Picture 13" descr="Icon&#10;&#10;Description automatically generated">
              <a:extLst>
                <a:ext uri="{FF2B5EF4-FFF2-40B4-BE49-F238E27FC236}">
                  <a16:creationId xmlns:a16="http://schemas.microsoft.com/office/drawing/2014/main" id="{51EE3763-D02D-41A3-8C17-66384ED5CD35}"/>
                </a:ext>
              </a:extLst>
            </p:cNvPr>
            <p:cNvPicPr>
              <a:picLocks noChangeAspect="1"/>
            </p:cNvPicPr>
            <p:nvPr/>
          </p:nvPicPr>
          <p:blipFill>
            <a:blip r:embed="rId3"/>
            <a:stretch>
              <a:fillRect/>
            </a:stretch>
          </p:blipFill>
          <p:spPr>
            <a:xfrm flipH="1">
              <a:off x="11294313" y="698683"/>
              <a:ext cx="352026" cy="383916"/>
            </a:xfrm>
            <a:prstGeom prst="rect">
              <a:avLst/>
            </a:prstGeom>
          </p:spPr>
        </p:pic>
      </p:grpSp>
    </p:spTree>
    <p:extLst>
      <p:ext uri="{BB962C8B-B14F-4D97-AF65-F5344CB8AC3E}">
        <p14:creationId xmlns:p14="http://schemas.microsoft.com/office/powerpoint/2010/main" val="1223328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122063" cy="5262979"/>
          </a:xfrm>
          <a:prstGeom prst="rect">
            <a:avLst/>
          </a:prstGeom>
          <a:noFill/>
        </p:spPr>
        <p:txBody>
          <a:bodyPr wrap="square">
            <a:spAutoFit/>
          </a:bodyPr>
          <a:lstStyle/>
          <a:p>
            <a:r>
              <a:rPr lang="en-US" sz="2400" b="1" dirty="0">
                <a:solidFill>
                  <a:srgbClr val="EC2179"/>
                </a:solidFill>
              </a:rPr>
              <a:t>GRANTS</a:t>
            </a:r>
          </a:p>
          <a:p>
            <a:r>
              <a:rPr lang="en-US" sz="2400" b="1" dirty="0">
                <a:solidFill>
                  <a:srgbClr val="EC2179"/>
                </a:solidFill>
              </a:rPr>
              <a:t>TOP  TIP – </a:t>
            </a:r>
            <a:r>
              <a:rPr lang="en-GB" sz="2400" b="1" dirty="0">
                <a:solidFill>
                  <a:srgbClr val="EC2179"/>
                </a:solidFill>
              </a:rPr>
              <a:t>Remember, it is competitive</a:t>
            </a:r>
            <a:endParaRPr lang="en-US" sz="2400" b="1" dirty="0">
              <a:solidFill>
                <a:srgbClr val="EC2179"/>
              </a:solidFill>
            </a:endParaRPr>
          </a:p>
          <a:p>
            <a:pPr marL="342900" indent="-342900">
              <a:buClr>
                <a:srgbClr val="EC2179"/>
              </a:buClr>
              <a:buFont typeface="Arial" charset="0"/>
              <a:buChar char="•"/>
            </a:pPr>
            <a:r>
              <a:rPr lang="en-US" sz="2400" dirty="0">
                <a:solidFill>
                  <a:srgbClr val="1E494F"/>
                </a:solidFill>
              </a:rPr>
              <a:t>Put your best foot forward</a:t>
            </a:r>
          </a:p>
          <a:p>
            <a:pPr marL="342900" indent="-342900">
              <a:buClr>
                <a:srgbClr val="EC2179"/>
              </a:buClr>
              <a:buFont typeface="Arial" charset="0"/>
              <a:buChar char="•"/>
            </a:pPr>
            <a:r>
              <a:rPr lang="en-US" sz="2400" dirty="0">
                <a:solidFill>
                  <a:srgbClr val="1E494F"/>
                </a:solidFill>
              </a:rPr>
              <a:t>Write your application in an interesting way that captures the energy &amp; spirit of your project (journalist style)</a:t>
            </a:r>
          </a:p>
          <a:p>
            <a:pPr marL="342900" indent="-342900">
              <a:buClr>
                <a:srgbClr val="EC2179"/>
              </a:buClr>
              <a:buFont typeface="Arial" charset="0"/>
              <a:buChar char="•"/>
            </a:pPr>
            <a:r>
              <a:rPr lang="en-US" sz="2400" dirty="0">
                <a:solidFill>
                  <a:srgbClr val="1E494F"/>
                </a:solidFill>
              </a:rPr>
              <a:t>The power of evidence of need. It is not sufficient to say: </a:t>
            </a:r>
            <a:r>
              <a:rPr lang="en-US" sz="2400" i="1" dirty="0">
                <a:solidFill>
                  <a:srgbClr val="1E494F"/>
                </a:solidFill>
              </a:rPr>
              <a:t>“we know … we think….” </a:t>
            </a:r>
            <a:r>
              <a:rPr lang="en-US" sz="2400" dirty="0">
                <a:solidFill>
                  <a:srgbClr val="1E494F"/>
                </a:solidFill>
              </a:rPr>
              <a:t>back it up with relevant research</a:t>
            </a:r>
          </a:p>
          <a:p>
            <a:pPr marL="342900" indent="-342900">
              <a:buClr>
                <a:srgbClr val="EC2179"/>
              </a:buClr>
              <a:buFont typeface="Arial" charset="0"/>
              <a:buChar char="•"/>
            </a:pPr>
            <a:r>
              <a:rPr lang="en-US" sz="2400" dirty="0">
                <a:solidFill>
                  <a:srgbClr val="1E494F"/>
                </a:solidFill>
              </a:rPr>
              <a:t>Show that your project is additional – not competing with others</a:t>
            </a:r>
          </a:p>
          <a:p>
            <a:pPr marL="342900" indent="-342900">
              <a:buClr>
                <a:srgbClr val="EC2179"/>
              </a:buClr>
              <a:buFont typeface="Arial" charset="0"/>
              <a:buChar char="•"/>
            </a:pPr>
            <a:r>
              <a:rPr lang="en-US" sz="2400" dirty="0">
                <a:solidFill>
                  <a:srgbClr val="1E494F"/>
                </a:solidFill>
              </a:rPr>
              <a:t>And last but not least, definitely talk to the funding agency before you apply</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grpSp>
        <p:nvGrpSpPr>
          <p:cNvPr id="8" name="Group 7">
            <a:extLst>
              <a:ext uri="{FF2B5EF4-FFF2-40B4-BE49-F238E27FC236}">
                <a16:creationId xmlns:a16="http://schemas.microsoft.com/office/drawing/2014/main" id="{E9134F06-929D-4F8F-AC67-FD6BC01E3A50}"/>
              </a:ext>
            </a:extLst>
          </p:cNvPr>
          <p:cNvGrpSpPr/>
          <p:nvPr/>
        </p:nvGrpSpPr>
        <p:grpSpPr>
          <a:xfrm>
            <a:off x="9290050" y="2861047"/>
            <a:ext cx="2755900" cy="1977407"/>
            <a:chOff x="3413839" y="2597230"/>
            <a:chExt cx="2755900" cy="1977407"/>
          </a:xfrm>
        </p:grpSpPr>
        <p:pic>
          <p:nvPicPr>
            <p:cNvPr id="9" name="Picture 8" descr="Icon&#10;&#10;Description automatically generated">
              <a:extLst>
                <a:ext uri="{FF2B5EF4-FFF2-40B4-BE49-F238E27FC236}">
                  <a16:creationId xmlns:a16="http://schemas.microsoft.com/office/drawing/2014/main" id="{94F9931B-B5F2-490C-8254-A665B3F00E8D}"/>
                </a:ext>
              </a:extLst>
            </p:cNvPr>
            <p:cNvPicPr>
              <a:picLocks noChangeAspect="1"/>
            </p:cNvPicPr>
            <p:nvPr/>
          </p:nvPicPr>
          <p:blipFill>
            <a:blip r:embed="rId2"/>
            <a:stretch>
              <a:fillRect/>
            </a:stretch>
          </p:blipFill>
          <p:spPr>
            <a:xfrm>
              <a:off x="3413839" y="2629949"/>
              <a:ext cx="2755900" cy="1944688"/>
            </a:xfrm>
            <a:prstGeom prst="rect">
              <a:avLst/>
            </a:prstGeom>
          </p:spPr>
        </p:pic>
        <p:pic>
          <p:nvPicPr>
            <p:cNvPr id="11" name="Picture 10" descr="Icon&#10;&#10;Description automatically generated">
              <a:extLst>
                <a:ext uri="{FF2B5EF4-FFF2-40B4-BE49-F238E27FC236}">
                  <a16:creationId xmlns:a16="http://schemas.microsoft.com/office/drawing/2014/main" id="{2FA2D146-4DDE-47EE-87DD-190B9A8A799B}"/>
                </a:ext>
              </a:extLst>
            </p:cNvPr>
            <p:cNvPicPr>
              <a:picLocks noChangeAspect="1"/>
            </p:cNvPicPr>
            <p:nvPr/>
          </p:nvPicPr>
          <p:blipFill>
            <a:blip r:embed="rId3"/>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4238588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122063" cy="5262979"/>
          </a:xfrm>
          <a:prstGeom prst="rect">
            <a:avLst/>
          </a:prstGeom>
          <a:noFill/>
        </p:spPr>
        <p:txBody>
          <a:bodyPr wrap="square">
            <a:spAutoFit/>
          </a:bodyPr>
          <a:lstStyle/>
          <a:p>
            <a:r>
              <a:rPr lang="en-US" sz="2400" b="1" dirty="0">
                <a:solidFill>
                  <a:srgbClr val="EC2179"/>
                </a:solidFill>
              </a:rPr>
              <a:t>GRANTS</a:t>
            </a:r>
          </a:p>
          <a:p>
            <a:r>
              <a:rPr lang="en-US" sz="2400" b="1" dirty="0">
                <a:solidFill>
                  <a:srgbClr val="EC2179"/>
                </a:solidFill>
              </a:rPr>
              <a:t>TOP  TIP – </a:t>
            </a:r>
            <a:r>
              <a:rPr lang="en-GB" sz="2400" b="1" dirty="0">
                <a:solidFill>
                  <a:srgbClr val="EC2179"/>
                </a:solidFill>
              </a:rPr>
              <a:t>Remember, it is competitive</a:t>
            </a:r>
            <a:endParaRPr lang="en-US" sz="2400" b="1" dirty="0">
              <a:solidFill>
                <a:srgbClr val="EC2179"/>
              </a:solidFill>
            </a:endParaRPr>
          </a:p>
          <a:p>
            <a:pPr marL="342900" indent="-342900">
              <a:buClr>
                <a:srgbClr val="EC2179"/>
              </a:buClr>
              <a:buFont typeface="Arial" charset="0"/>
              <a:buChar char="•"/>
            </a:pPr>
            <a:r>
              <a:rPr lang="en-US" sz="2400" dirty="0">
                <a:solidFill>
                  <a:srgbClr val="1E494F"/>
                </a:solidFill>
              </a:rPr>
              <a:t>Put your best foot forward</a:t>
            </a:r>
          </a:p>
          <a:p>
            <a:pPr marL="342900" indent="-342900">
              <a:buClr>
                <a:srgbClr val="EC2179"/>
              </a:buClr>
              <a:buFont typeface="Arial" charset="0"/>
              <a:buChar char="•"/>
            </a:pPr>
            <a:r>
              <a:rPr lang="en-US" sz="2400" dirty="0">
                <a:solidFill>
                  <a:srgbClr val="1E494F"/>
                </a:solidFill>
              </a:rPr>
              <a:t>Write your application in an interesting way that captures the energy &amp; spirit of your project (journalist style)</a:t>
            </a:r>
          </a:p>
          <a:p>
            <a:pPr marL="342900" indent="-342900">
              <a:buClr>
                <a:srgbClr val="EC2179"/>
              </a:buClr>
              <a:buFont typeface="Arial" charset="0"/>
              <a:buChar char="•"/>
            </a:pPr>
            <a:r>
              <a:rPr lang="en-US" sz="2400" dirty="0">
                <a:solidFill>
                  <a:srgbClr val="1E494F"/>
                </a:solidFill>
              </a:rPr>
              <a:t>The power of evidence of need. It is not sufficient to say: </a:t>
            </a:r>
            <a:r>
              <a:rPr lang="en-US" sz="2400" i="1" dirty="0">
                <a:solidFill>
                  <a:srgbClr val="1E494F"/>
                </a:solidFill>
              </a:rPr>
              <a:t>“we know … we think….” </a:t>
            </a:r>
            <a:r>
              <a:rPr lang="en-US" sz="2400" dirty="0">
                <a:solidFill>
                  <a:srgbClr val="1E494F"/>
                </a:solidFill>
              </a:rPr>
              <a:t>back it up with relevant research</a:t>
            </a:r>
          </a:p>
          <a:p>
            <a:pPr marL="342900" indent="-342900">
              <a:buClr>
                <a:srgbClr val="EC2179"/>
              </a:buClr>
              <a:buFont typeface="Arial" charset="0"/>
              <a:buChar char="•"/>
            </a:pPr>
            <a:r>
              <a:rPr lang="en-US" sz="2400" dirty="0">
                <a:solidFill>
                  <a:srgbClr val="1E494F"/>
                </a:solidFill>
              </a:rPr>
              <a:t>Show that your project is additional – not competing with others</a:t>
            </a:r>
          </a:p>
          <a:p>
            <a:pPr marL="342900" indent="-342900">
              <a:buClr>
                <a:srgbClr val="EC2179"/>
              </a:buClr>
              <a:buFont typeface="Arial" charset="0"/>
              <a:buChar char="•"/>
            </a:pPr>
            <a:r>
              <a:rPr lang="en-US" sz="2400" dirty="0">
                <a:solidFill>
                  <a:srgbClr val="1E494F"/>
                </a:solidFill>
              </a:rPr>
              <a:t>And last but not least, definitely talk to the funding agency before you apply</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pPr marL="742950" indent="-742950">
              <a:buAutoNum type="arabicPeriod"/>
            </a:pPr>
            <a:r>
              <a:rPr lang="en-GB" sz="2800" b="1" dirty="0">
                <a:solidFill>
                  <a:srgbClr val="F26B27"/>
                </a:solidFill>
              </a:rPr>
              <a:t>LOW START UP INVESMENTS  - </a:t>
            </a:r>
            <a:r>
              <a:rPr lang="en-US" sz="2800" dirty="0"/>
              <a:t>WHERE CAN YOU FIND SUPPORT?</a:t>
            </a:r>
          </a:p>
        </p:txBody>
      </p:sp>
      <p:grpSp>
        <p:nvGrpSpPr>
          <p:cNvPr id="8" name="Group 7">
            <a:extLst>
              <a:ext uri="{FF2B5EF4-FFF2-40B4-BE49-F238E27FC236}">
                <a16:creationId xmlns:a16="http://schemas.microsoft.com/office/drawing/2014/main" id="{E9134F06-929D-4F8F-AC67-FD6BC01E3A50}"/>
              </a:ext>
            </a:extLst>
          </p:cNvPr>
          <p:cNvGrpSpPr/>
          <p:nvPr/>
        </p:nvGrpSpPr>
        <p:grpSpPr>
          <a:xfrm>
            <a:off x="9290050" y="2861047"/>
            <a:ext cx="2755900" cy="1977407"/>
            <a:chOff x="3413839" y="2597230"/>
            <a:chExt cx="2755900" cy="1977407"/>
          </a:xfrm>
        </p:grpSpPr>
        <p:pic>
          <p:nvPicPr>
            <p:cNvPr id="9" name="Picture 8" descr="Icon&#10;&#10;Description automatically generated">
              <a:extLst>
                <a:ext uri="{FF2B5EF4-FFF2-40B4-BE49-F238E27FC236}">
                  <a16:creationId xmlns:a16="http://schemas.microsoft.com/office/drawing/2014/main" id="{94F9931B-B5F2-490C-8254-A665B3F00E8D}"/>
                </a:ext>
              </a:extLst>
            </p:cNvPr>
            <p:cNvPicPr>
              <a:picLocks noChangeAspect="1"/>
            </p:cNvPicPr>
            <p:nvPr/>
          </p:nvPicPr>
          <p:blipFill>
            <a:blip r:embed="rId2"/>
            <a:stretch>
              <a:fillRect/>
            </a:stretch>
          </p:blipFill>
          <p:spPr>
            <a:xfrm>
              <a:off x="3413839" y="2629949"/>
              <a:ext cx="2755900" cy="1944688"/>
            </a:xfrm>
            <a:prstGeom prst="rect">
              <a:avLst/>
            </a:prstGeom>
          </p:spPr>
        </p:pic>
        <p:pic>
          <p:nvPicPr>
            <p:cNvPr id="11" name="Picture 10" descr="Icon&#10;&#10;Description automatically generated">
              <a:extLst>
                <a:ext uri="{FF2B5EF4-FFF2-40B4-BE49-F238E27FC236}">
                  <a16:creationId xmlns:a16="http://schemas.microsoft.com/office/drawing/2014/main" id="{2FA2D146-4DDE-47EE-87DD-190B9A8A799B}"/>
                </a:ext>
              </a:extLst>
            </p:cNvPr>
            <p:cNvPicPr>
              <a:picLocks noChangeAspect="1"/>
            </p:cNvPicPr>
            <p:nvPr/>
          </p:nvPicPr>
          <p:blipFill>
            <a:blip r:embed="rId3"/>
            <a:stretch>
              <a:fillRect/>
            </a:stretch>
          </p:blipFill>
          <p:spPr>
            <a:xfrm>
              <a:off x="3940406" y="2597230"/>
              <a:ext cx="241903" cy="263817"/>
            </a:xfrm>
            <a:prstGeom prst="rect">
              <a:avLst/>
            </a:prstGeom>
          </p:spPr>
        </p:pic>
      </p:grpSp>
    </p:spTree>
    <p:extLst>
      <p:ext uri="{BB962C8B-B14F-4D97-AF65-F5344CB8AC3E}">
        <p14:creationId xmlns:p14="http://schemas.microsoft.com/office/powerpoint/2010/main" val="15687017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747617" y="1436131"/>
            <a:ext cx="7569103" cy="4893647"/>
          </a:xfrm>
          <a:prstGeom prst="rect">
            <a:avLst/>
          </a:prstGeom>
          <a:noFill/>
        </p:spPr>
        <p:txBody>
          <a:bodyPr wrap="square">
            <a:spAutoFit/>
          </a:bodyPr>
          <a:lstStyle/>
          <a:p>
            <a:r>
              <a:rPr lang="en-US" sz="2400" dirty="0">
                <a:solidFill>
                  <a:srgbClr val="EC2179"/>
                </a:solidFill>
              </a:rPr>
              <a:t>While many of the approach's mentioned in the preceding slides apply to all businesses, this section is specifically for deeper learning for more complex start up funding requirements. In this section, we cover </a:t>
            </a:r>
          </a:p>
          <a:p>
            <a:endParaRPr lang="en-US" sz="2400" b="1" dirty="0">
              <a:solidFill>
                <a:srgbClr val="EC2179"/>
              </a:solidFill>
            </a:endParaRPr>
          </a:p>
          <a:p>
            <a:pPr marL="457200" indent="-457200">
              <a:buFont typeface="+mj-lt"/>
              <a:buAutoNum type="arabicPeriod"/>
            </a:pPr>
            <a:r>
              <a:rPr lang="en-IE" sz="2400" dirty="0">
                <a:solidFill>
                  <a:srgbClr val="1E494F"/>
                </a:solidFill>
              </a:rPr>
              <a:t>Bank Loan</a:t>
            </a:r>
          </a:p>
          <a:p>
            <a:pPr marL="457200" indent="-457200">
              <a:buFont typeface="+mj-lt"/>
              <a:buAutoNum type="arabicPeriod"/>
            </a:pPr>
            <a:r>
              <a:rPr lang="en-IE" sz="2400" dirty="0">
                <a:solidFill>
                  <a:srgbClr val="1E494F"/>
                </a:solidFill>
              </a:rPr>
              <a:t>Private investment  - Angel Investors</a:t>
            </a:r>
          </a:p>
          <a:p>
            <a:pPr marL="457200" indent="-457200">
              <a:buFont typeface="+mj-lt"/>
              <a:buAutoNum type="arabicPeriod"/>
            </a:pPr>
            <a:r>
              <a:rPr lang="en-IE" sz="2400" dirty="0">
                <a:solidFill>
                  <a:srgbClr val="1E494F"/>
                </a:solidFill>
              </a:rPr>
              <a:t>Venture Capital Investors</a:t>
            </a:r>
          </a:p>
          <a:p>
            <a:pPr marL="457200" indent="-457200">
              <a:buFont typeface="+mj-lt"/>
              <a:buAutoNum type="arabicPeriod"/>
            </a:pPr>
            <a:r>
              <a:rPr lang="en-IE" sz="2400" dirty="0">
                <a:solidFill>
                  <a:srgbClr val="1E494F"/>
                </a:solidFill>
              </a:rPr>
              <a:t>Fund Yourself</a:t>
            </a:r>
            <a:r>
              <a:rPr lang="en-IE" sz="2400" i="1" dirty="0">
                <a:solidFill>
                  <a:srgbClr val="1E494F"/>
                </a:solidFill>
              </a:rPr>
              <a:t> </a:t>
            </a:r>
          </a:p>
          <a:p>
            <a:pPr marL="457200" indent="-457200">
              <a:buFont typeface="+mj-lt"/>
              <a:buAutoNum type="arabicPeriod"/>
            </a:pPr>
            <a:r>
              <a:rPr lang="en-IE" sz="2400" dirty="0">
                <a:solidFill>
                  <a:srgbClr val="1E494F"/>
                </a:solidFill>
              </a:rPr>
              <a:t>Government supported Small Business Grants </a:t>
            </a:r>
            <a:r>
              <a:rPr lang="en-IE" sz="2400" i="1" dirty="0">
                <a:solidFill>
                  <a:srgbClr val="1E494F"/>
                </a:solidFill>
              </a:rPr>
              <a:t>(Covered in Module 3)</a:t>
            </a:r>
          </a:p>
          <a:p>
            <a:pPr marL="457200" indent="-457200">
              <a:buFont typeface="+mj-lt"/>
              <a:buAutoNum type="arabicPeriod"/>
            </a:pPr>
            <a:r>
              <a:rPr lang="en-IE" sz="2400" dirty="0">
                <a:solidFill>
                  <a:srgbClr val="1E494F"/>
                </a:solidFill>
              </a:rPr>
              <a:t>Crowd Funding</a:t>
            </a: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grpSp>
        <p:nvGrpSpPr>
          <p:cNvPr id="4" name="Group 3">
            <a:extLst>
              <a:ext uri="{FF2B5EF4-FFF2-40B4-BE49-F238E27FC236}">
                <a16:creationId xmlns:a16="http://schemas.microsoft.com/office/drawing/2014/main" id="{C7854274-B84C-420F-9C4C-9D704E794495}"/>
              </a:ext>
            </a:extLst>
          </p:cNvPr>
          <p:cNvGrpSpPr/>
          <p:nvPr/>
        </p:nvGrpSpPr>
        <p:grpSpPr>
          <a:xfrm>
            <a:off x="8432800" y="2419039"/>
            <a:ext cx="3530827" cy="2356161"/>
            <a:chOff x="4921017" y="4867599"/>
            <a:chExt cx="2591254" cy="1695031"/>
          </a:xfrm>
        </p:grpSpPr>
        <p:pic>
          <p:nvPicPr>
            <p:cNvPr id="5" name="Picture 4" descr="Icon&#10;&#10;Description automatically generated">
              <a:extLst>
                <a:ext uri="{FF2B5EF4-FFF2-40B4-BE49-F238E27FC236}">
                  <a16:creationId xmlns:a16="http://schemas.microsoft.com/office/drawing/2014/main" id="{F95C1B8B-85F1-4F7C-A523-D5EAF34E5DCC}"/>
                </a:ext>
              </a:extLst>
            </p:cNvPr>
            <p:cNvPicPr>
              <a:picLocks noChangeAspect="1"/>
            </p:cNvPicPr>
            <p:nvPr/>
          </p:nvPicPr>
          <p:blipFill>
            <a:blip r:embed="rId2"/>
            <a:stretch>
              <a:fillRect/>
            </a:stretch>
          </p:blipFill>
          <p:spPr>
            <a:xfrm>
              <a:off x="4921017" y="4867599"/>
              <a:ext cx="2591254" cy="1695031"/>
            </a:xfrm>
            <a:prstGeom prst="rect">
              <a:avLst/>
            </a:prstGeom>
          </p:spPr>
        </p:pic>
        <p:pic>
          <p:nvPicPr>
            <p:cNvPr id="7" name="Picture 6" descr="Icon&#10;&#10;Description automatically generated">
              <a:extLst>
                <a:ext uri="{FF2B5EF4-FFF2-40B4-BE49-F238E27FC236}">
                  <a16:creationId xmlns:a16="http://schemas.microsoft.com/office/drawing/2014/main" id="{4D7ABEF5-4B45-4110-BCE5-C5215FCAC5CA}"/>
                </a:ext>
              </a:extLst>
            </p:cNvPr>
            <p:cNvPicPr>
              <a:picLocks noChangeAspect="1"/>
            </p:cNvPicPr>
            <p:nvPr/>
          </p:nvPicPr>
          <p:blipFill>
            <a:blip r:embed="rId3"/>
            <a:stretch>
              <a:fillRect/>
            </a:stretch>
          </p:blipFill>
          <p:spPr>
            <a:xfrm>
              <a:off x="6215529" y="5418048"/>
              <a:ext cx="222511" cy="242669"/>
            </a:xfrm>
            <a:prstGeom prst="rect">
              <a:avLst/>
            </a:prstGeom>
          </p:spPr>
        </p:pic>
      </p:grpSp>
    </p:spTree>
    <p:extLst>
      <p:ext uri="{BB962C8B-B14F-4D97-AF65-F5344CB8AC3E}">
        <p14:creationId xmlns:p14="http://schemas.microsoft.com/office/powerpoint/2010/main" val="132731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725256" y="873592"/>
            <a:ext cx="10226040" cy="646331"/>
          </a:xfrm>
          <a:prstGeom prst="rect">
            <a:avLst/>
          </a:prstGeom>
          <a:noFill/>
        </p:spPr>
        <p:txBody>
          <a:bodyPr wrap="square" rtlCol="0">
            <a:spAutoFit/>
          </a:bodyPr>
          <a:lstStyle/>
          <a:p>
            <a:pPr>
              <a:spcBef>
                <a:spcPts val="0"/>
              </a:spcBef>
            </a:pPr>
            <a:r>
              <a:rPr lang="en-GB" sz="3600" dirty="0">
                <a:solidFill>
                  <a:srgbClr val="1E494F"/>
                </a:solidFill>
              </a:rPr>
              <a:t>What do we mean by viable?</a:t>
            </a:r>
            <a:endParaRPr lang="en-IE" sz="3600"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6714"/>
            <a:ext cx="7332028" cy="5770811"/>
          </a:xfrm>
          <a:prstGeom prst="rect">
            <a:avLst/>
          </a:prstGeom>
          <a:noFill/>
        </p:spPr>
        <p:txBody>
          <a:bodyPr wrap="square">
            <a:spAutoFit/>
          </a:bodyPr>
          <a:lstStyle/>
          <a:p>
            <a:pPr>
              <a:lnSpc>
                <a:spcPct val="150000"/>
              </a:lnSpc>
            </a:pPr>
            <a:r>
              <a:rPr lang="en-GB" sz="2200" b="0" i="0" dirty="0">
                <a:solidFill>
                  <a:srgbClr val="1E494F"/>
                </a:solidFill>
                <a:effectLst/>
              </a:rPr>
              <a:t>	</a:t>
            </a:r>
          </a:p>
          <a:p>
            <a:r>
              <a:rPr lang="en-GB" sz="2400" dirty="0">
                <a:solidFill>
                  <a:srgbClr val="1E494F"/>
                </a:solidFill>
              </a:rPr>
              <a:t>You have a great idea for a business, you have researched the market, are happy it has potential and you have the support of those around you. </a:t>
            </a:r>
          </a:p>
          <a:p>
            <a:endParaRPr lang="en-GB" sz="2400" dirty="0">
              <a:solidFill>
                <a:srgbClr val="1E494F"/>
              </a:solidFill>
            </a:endParaRPr>
          </a:p>
          <a:p>
            <a:r>
              <a:rPr lang="en-GB" sz="2400" dirty="0">
                <a:solidFill>
                  <a:srgbClr val="1E494F"/>
                </a:solidFill>
              </a:rPr>
              <a:t>Before you invest your time, energy and resources, you need to figure out whether it's a viable business venture. Viability measures your business' ability to start, grow and survive. </a:t>
            </a:r>
          </a:p>
          <a:p>
            <a:endParaRPr lang="en-GB" sz="2400" dirty="0">
              <a:solidFill>
                <a:srgbClr val="1E494F"/>
              </a:solidFill>
            </a:endParaRPr>
          </a:p>
          <a:p>
            <a:r>
              <a:rPr lang="en-GB" sz="2400" dirty="0">
                <a:solidFill>
                  <a:srgbClr val="1E494F"/>
                </a:solidFill>
              </a:rPr>
              <a:t>Can you make a profit at a price that your customers will be happy to pay for?</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pic>
        <p:nvPicPr>
          <p:cNvPr id="12" name="Picture 11" descr="A picture containing text, vector graphics, light&#10;&#10;Description automatically generated">
            <a:extLst>
              <a:ext uri="{FF2B5EF4-FFF2-40B4-BE49-F238E27FC236}">
                <a16:creationId xmlns:a16="http://schemas.microsoft.com/office/drawing/2014/main" id="{C9F0934D-C42B-4ABC-A4EF-5B384DBEFE48}"/>
              </a:ext>
            </a:extLst>
          </p:cNvPr>
          <p:cNvPicPr>
            <a:picLocks noChangeAspect="1"/>
          </p:cNvPicPr>
          <p:nvPr/>
        </p:nvPicPr>
        <p:blipFill rotWithShape="1">
          <a:blip r:embed="rId2"/>
          <a:srcRect l="15809" t="23202" r="18686" b="23819"/>
          <a:stretch/>
        </p:blipFill>
        <p:spPr>
          <a:xfrm>
            <a:off x="8798744" y="2897488"/>
            <a:ext cx="3190129" cy="1921091"/>
          </a:xfrm>
          <a:prstGeom prst="rect">
            <a:avLst/>
          </a:prstGeom>
        </p:spPr>
      </p:pic>
    </p:spTree>
    <p:extLst>
      <p:ext uri="{BB962C8B-B14F-4D97-AF65-F5344CB8AC3E}">
        <p14:creationId xmlns:p14="http://schemas.microsoft.com/office/powerpoint/2010/main" val="3190584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625697" y="1283731"/>
            <a:ext cx="7569103" cy="1200329"/>
          </a:xfrm>
          <a:prstGeom prst="rect">
            <a:avLst/>
          </a:prstGeom>
          <a:noFill/>
        </p:spPr>
        <p:txBody>
          <a:bodyPr wrap="square">
            <a:spAutoFit/>
          </a:bodyPr>
          <a:lstStyle/>
          <a:p>
            <a:r>
              <a:rPr lang="en-US" sz="2400" b="1" dirty="0">
                <a:solidFill>
                  <a:srgbClr val="EC2179"/>
                </a:solidFill>
              </a:rPr>
              <a:t>BANK LOAN</a:t>
            </a:r>
          </a:p>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656177" y="1812905"/>
            <a:ext cx="7363460" cy="4832092"/>
          </a:xfrm>
          <a:prstGeom prst="rect">
            <a:avLst/>
          </a:prstGeom>
          <a:noFill/>
        </p:spPr>
        <p:txBody>
          <a:bodyPr wrap="square">
            <a:spAutoFit/>
          </a:bodyPr>
          <a:lstStyle/>
          <a:p>
            <a:pPr fontAlgn="base"/>
            <a:r>
              <a:rPr lang="en-IE" sz="2200" dirty="0">
                <a:solidFill>
                  <a:srgbClr val="1E494F"/>
                </a:solidFill>
              </a:rPr>
              <a:t>A business loan from a bank is a traditional way of financing your business. In most cases, having a robust Business Plan is essential to convince the bank that you are worth backing. Often, a bank will ask for personal guarantees or other forms of security.   If you can, never offer security, especially if you are confident Business Plan stacks up. Finally, remember to shop around, there are many banks that may have different lending criteria for new businesses.</a:t>
            </a:r>
          </a:p>
          <a:p>
            <a:pPr fontAlgn="base"/>
            <a:endParaRPr lang="en-IE" sz="2200" dirty="0">
              <a:solidFill>
                <a:srgbClr val="1E494F"/>
              </a:solidFill>
            </a:endParaRPr>
          </a:p>
          <a:p>
            <a:pPr fontAlgn="base"/>
            <a:r>
              <a:rPr lang="en-IE" sz="2200" b="1" dirty="0">
                <a:solidFill>
                  <a:srgbClr val="1E494F"/>
                </a:solidFill>
              </a:rPr>
              <a:t>Dealing with Your Bank - Do's and Don'ts</a:t>
            </a:r>
          </a:p>
          <a:p>
            <a:pPr marL="342900" indent="-342900" fontAlgn="base">
              <a:buClr>
                <a:srgbClr val="E63275"/>
              </a:buClr>
              <a:buFont typeface="Wingdings" panose="05000000000000000000" pitchFamily="2" charset="2"/>
              <a:buChar char="ü"/>
            </a:pPr>
            <a:r>
              <a:rPr lang="en-IE" sz="2200" dirty="0">
                <a:solidFill>
                  <a:srgbClr val="1E494F"/>
                </a:solidFill>
              </a:rPr>
              <a:t>Be prepared when meeting your bank</a:t>
            </a:r>
          </a:p>
          <a:p>
            <a:pPr marL="342900" indent="-342900" fontAlgn="base">
              <a:buClr>
                <a:srgbClr val="E63275"/>
              </a:buClr>
              <a:buFont typeface="Wingdings" panose="05000000000000000000" pitchFamily="2" charset="2"/>
              <a:buChar char="ü"/>
            </a:pPr>
            <a:r>
              <a:rPr lang="en-IE" sz="2200" dirty="0">
                <a:solidFill>
                  <a:srgbClr val="1E494F"/>
                </a:solidFill>
              </a:rPr>
              <a:t>Keep your bank informed in good times and bad times</a:t>
            </a:r>
          </a:p>
          <a:p>
            <a:pPr marL="342900" indent="-342900" fontAlgn="base">
              <a:buClr>
                <a:srgbClr val="E63275"/>
              </a:buClr>
              <a:buFont typeface="Wingdings" panose="05000000000000000000" pitchFamily="2" charset="2"/>
              <a:buChar char="ü"/>
            </a:pPr>
            <a:r>
              <a:rPr lang="en-IE" sz="2200" dirty="0">
                <a:solidFill>
                  <a:srgbClr val="1E494F"/>
                </a:solidFill>
              </a:rPr>
              <a:t>Choose a bank close to you</a:t>
            </a:r>
          </a:p>
          <a:p>
            <a:pPr marL="342900" indent="-342900" fontAlgn="base">
              <a:buClr>
                <a:srgbClr val="E63275"/>
              </a:buClr>
              <a:buFont typeface="Wingdings" panose="05000000000000000000" pitchFamily="2" charset="2"/>
              <a:buChar char="ü"/>
            </a:pPr>
            <a:r>
              <a:rPr lang="en-IE" sz="2200" dirty="0">
                <a:solidFill>
                  <a:srgbClr val="1E494F"/>
                </a:solidFill>
              </a:rPr>
              <a:t>Shop around before choosing a bank</a:t>
            </a:r>
          </a:p>
        </p:txBody>
      </p:sp>
      <p:grpSp>
        <p:nvGrpSpPr>
          <p:cNvPr id="9" name="Group 8">
            <a:extLst>
              <a:ext uri="{FF2B5EF4-FFF2-40B4-BE49-F238E27FC236}">
                <a16:creationId xmlns:a16="http://schemas.microsoft.com/office/drawing/2014/main" id="{DE3993A1-947D-4379-AE3F-7A87F2910E58}"/>
              </a:ext>
            </a:extLst>
          </p:cNvPr>
          <p:cNvGrpSpPr/>
          <p:nvPr/>
        </p:nvGrpSpPr>
        <p:grpSpPr>
          <a:xfrm>
            <a:off x="8842780" y="3333157"/>
            <a:ext cx="3032958" cy="2081567"/>
            <a:chOff x="430290" y="4459871"/>
            <a:chExt cx="3032958" cy="2081567"/>
          </a:xfrm>
        </p:grpSpPr>
        <p:pic>
          <p:nvPicPr>
            <p:cNvPr id="11" name="Picture 10" descr="Icon&#10;&#10;Description automatically generated">
              <a:extLst>
                <a:ext uri="{FF2B5EF4-FFF2-40B4-BE49-F238E27FC236}">
                  <a16:creationId xmlns:a16="http://schemas.microsoft.com/office/drawing/2014/main" id="{33AB10EB-337D-4F66-9674-83BCE764E7F6}"/>
                </a:ext>
              </a:extLst>
            </p:cNvPr>
            <p:cNvPicPr>
              <a:picLocks noChangeAspect="1"/>
            </p:cNvPicPr>
            <p:nvPr/>
          </p:nvPicPr>
          <p:blipFill>
            <a:blip r:embed="rId2"/>
            <a:stretch>
              <a:fillRect/>
            </a:stretch>
          </p:blipFill>
          <p:spPr>
            <a:xfrm>
              <a:off x="430290" y="4459871"/>
              <a:ext cx="3032958" cy="2081567"/>
            </a:xfrm>
            <a:prstGeom prst="rect">
              <a:avLst/>
            </a:prstGeom>
          </p:spPr>
        </p:pic>
        <p:pic>
          <p:nvPicPr>
            <p:cNvPr id="12" name="Picture 11" descr="Icon&#10;&#10;Description automatically generated">
              <a:extLst>
                <a:ext uri="{FF2B5EF4-FFF2-40B4-BE49-F238E27FC236}">
                  <a16:creationId xmlns:a16="http://schemas.microsoft.com/office/drawing/2014/main" id="{CDB6D9AD-9758-470B-8E36-D7C5728A1FC7}"/>
                </a:ext>
              </a:extLst>
            </p:cNvPr>
            <p:cNvPicPr>
              <a:picLocks noChangeAspect="1"/>
            </p:cNvPicPr>
            <p:nvPr/>
          </p:nvPicPr>
          <p:blipFill>
            <a:blip r:embed="rId3"/>
            <a:stretch>
              <a:fillRect/>
            </a:stretch>
          </p:blipFill>
          <p:spPr>
            <a:xfrm rot="1369970">
              <a:off x="1007707" y="5236876"/>
              <a:ext cx="213552" cy="232898"/>
            </a:xfrm>
            <a:prstGeom prst="rect">
              <a:avLst/>
            </a:prstGeom>
          </p:spPr>
        </p:pic>
      </p:grpSp>
    </p:spTree>
    <p:extLst>
      <p:ext uri="{BB962C8B-B14F-4D97-AF65-F5344CB8AC3E}">
        <p14:creationId xmlns:p14="http://schemas.microsoft.com/office/powerpoint/2010/main" val="2086606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1938992"/>
          </a:xfrm>
          <a:prstGeom prst="rect">
            <a:avLst/>
          </a:prstGeom>
          <a:noFill/>
        </p:spPr>
        <p:txBody>
          <a:bodyPr wrap="square">
            <a:spAutoFit/>
          </a:bodyPr>
          <a:lstStyle/>
          <a:p>
            <a:r>
              <a:rPr lang="en-US" sz="2400" b="1" dirty="0">
                <a:solidFill>
                  <a:srgbClr val="EC2179"/>
                </a:solidFill>
              </a:rPr>
              <a:t>DEALING WITH A BANK, DOS AND DON’TS</a:t>
            </a:r>
          </a:p>
          <a:p>
            <a:endParaRPr lang="en-US" sz="2400" b="1" dirty="0">
              <a:solidFill>
                <a:srgbClr val="EC2179"/>
              </a:solidFill>
            </a:endParaRPr>
          </a:p>
          <a:p>
            <a:pPr algn="ctr"/>
            <a:r>
              <a:rPr lang="en-US" sz="2400" b="1" dirty="0">
                <a:solidFill>
                  <a:schemeClr val="bg1"/>
                </a:solidFill>
                <a:highlight>
                  <a:srgbClr val="1EB3DD"/>
                </a:highlight>
              </a:rPr>
              <a:t>DO</a:t>
            </a:r>
          </a:p>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41225"/>
            <a:ext cx="7901940" cy="4493538"/>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IE" sz="2200" b="1" dirty="0">
                <a:solidFill>
                  <a:srgbClr val="1E494F"/>
                </a:solidFill>
              </a:rPr>
              <a:t>Compare loan packages</a:t>
            </a:r>
            <a:r>
              <a:rPr lang="en-IE" sz="2200" dirty="0">
                <a:solidFill>
                  <a:srgbClr val="1E494F"/>
                </a:solidFill>
              </a:rPr>
              <a:t> -Lenders describe the cost of a loan in different ways. Some will tell you the interest rate on the loan, and others may tell you the total amount of money you have to pay back. When lenders describe loan cost in different ways, it makes it difficult to compare your loan options. </a:t>
            </a:r>
          </a:p>
          <a:p>
            <a:pPr marL="342900" indent="-342900" fontAlgn="base">
              <a:buClr>
                <a:srgbClr val="E63275"/>
              </a:buClr>
              <a:buFont typeface="Wingdings" panose="05000000000000000000" pitchFamily="2" charset="2"/>
              <a:buChar char="ü"/>
            </a:pPr>
            <a:r>
              <a:rPr lang="en-IE" sz="2200" dirty="0">
                <a:solidFill>
                  <a:srgbClr val="1E494F"/>
                </a:solidFill>
              </a:rPr>
              <a:t>Be </a:t>
            </a:r>
            <a:r>
              <a:rPr lang="en-IE" sz="2200" b="1" dirty="0">
                <a:solidFill>
                  <a:srgbClr val="1E494F"/>
                </a:solidFill>
              </a:rPr>
              <a:t>prepared</a:t>
            </a:r>
            <a:r>
              <a:rPr lang="en-IE" sz="2200" dirty="0">
                <a:solidFill>
                  <a:srgbClr val="1E494F"/>
                </a:solidFill>
              </a:rPr>
              <a:t> when meeting your bank</a:t>
            </a:r>
          </a:p>
          <a:p>
            <a:pPr marL="342900" indent="-342900" fontAlgn="base">
              <a:buClr>
                <a:srgbClr val="E63275"/>
              </a:buClr>
              <a:buFont typeface="Wingdings" panose="05000000000000000000" pitchFamily="2" charset="2"/>
              <a:buChar char="ü"/>
            </a:pPr>
            <a:r>
              <a:rPr lang="en-IE" sz="2200" dirty="0">
                <a:solidFill>
                  <a:srgbClr val="1E494F"/>
                </a:solidFill>
              </a:rPr>
              <a:t>Keep your </a:t>
            </a:r>
            <a:r>
              <a:rPr lang="en-IE" sz="2200" b="1" dirty="0">
                <a:solidFill>
                  <a:srgbClr val="1E494F"/>
                </a:solidFill>
              </a:rPr>
              <a:t>bank informed in good times and bad times</a:t>
            </a:r>
          </a:p>
          <a:p>
            <a:pPr marL="342900" indent="-342900" fontAlgn="base">
              <a:buClr>
                <a:srgbClr val="E63275"/>
              </a:buClr>
              <a:buFont typeface="Wingdings" panose="05000000000000000000" pitchFamily="2" charset="2"/>
              <a:buChar char="ü"/>
            </a:pPr>
            <a:r>
              <a:rPr lang="en-IE" sz="2200" dirty="0">
                <a:solidFill>
                  <a:srgbClr val="1E494F"/>
                </a:solidFill>
              </a:rPr>
              <a:t>To make comparison easier, ask the lender to tell you the </a:t>
            </a:r>
            <a:r>
              <a:rPr lang="en-IE" sz="2200" b="1" dirty="0">
                <a:solidFill>
                  <a:srgbClr val="1E494F"/>
                </a:solidFill>
              </a:rPr>
              <a:t>Annual Percentage Rate (APR)</a:t>
            </a:r>
            <a:r>
              <a:rPr lang="en-IE" sz="2200" dirty="0">
                <a:solidFill>
                  <a:srgbClr val="1E494F"/>
                </a:solidFill>
              </a:rPr>
              <a:t> of the loan. APR is the total cost of a loan over one year, including fees.  APR can be much higher for alternative lenders that provide fast funding and work with lower credit borrowers.</a:t>
            </a:r>
          </a:p>
          <a:p>
            <a:pPr marL="342900" indent="-342900" fontAlgn="base">
              <a:buClr>
                <a:srgbClr val="E63275"/>
              </a:buClr>
              <a:buFont typeface="Wingdings" panose="05000000000000000000" pitchFamily="2" charset="2"/>
              <a:buChar char="ü"/>
            </a:pPr>
            <a:endParaRPr lang="en-IE" sz="2200" dirty="0">
              <a:solidFill>
                <a:srgbClr val="1E494F"/>
              </a:solidFill>
            </a:endParaRPr>
          </a:p>
        </p:txBody>
      </p:sp>
      <p:grpSp>
        <p:nvGrpSpPr>
          <p:cNvPr id="5" name="Group 4">
            <a:extLst>
              <a:ext uri="{FF2B5EF4-FFF2-40B4-BE49-F238E27FC236}">
                <a16:creationId xmlns:a16="http://schemas.microsoft.com/office/drawing/2014/main" id="{8E6DD66A-62AF-45CA-8219-93998FF2C8CB}"/>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7B9B444B-44AA-4A7E-A31E-C5E72043B0E1}"/>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8AC862F5-E82C-4D9C-AF2A-F6EA5B01A5F6}"/>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1335980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1938992"/>
          </a:xfrm>
          <a:prstGeom prst="rect">
            <a:avLst/>
          </a:prstGeom>
          <a:noFill/>
        </p:spPr>
        <p:txBody>
          <a:bodyPr wrap="square">
            <a:spAutoFit/>
          </a:bodyPr>
          <a:lstStyle/>
          <a:p>
            <a:r>
              <a:rPr lang="en-US" sz="2400" b="1" dirty="0">
                <a:solidFill>
                  <a:srgbClr val="EC2179"/>
                </a:solidFill>
              </a:rPr>
              <a:t>DEALING WITH A BANK, DOS AND DON’TS</a:t>
            </a:r>
          </a:p>
          <a:p>
            <a:endParaRPr lang="en-US" sz="2400" b="1" dirty="0">
              <a:solidFill>
                <a:srgbClr val="EC2179"/>
              </a:solidFill>
            </a:endParaRPr>
          </a:p>
          <a:p>
            <a:pPr algn="ctr"/>
            <a:r>
              <a:rPr lang="en-US" sz="2400" b="1" dirty="0">
                <a:solidFill>
                  <a:schemeClr val="bg1"/>
                </a:solidFill>
                <a:highlight>
                  <a:srgbClr val="1EB3DD"/>
                </a:highlight>
              </a:rPr>
              <a:t>DO</a:t>
            </a:r>
          </a:p>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41225"/>
            <a:ext cx="7901940" cy="4493538"/>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GB" sz="2200" b="1" dirty="0">
                <a:solidFill>
                  <a:srgbClr val="1E494F"/>
                </a:solidFill>
              </a:rPr>
              <a:t>Choose between a line of credit and a traditional loan. </a:t>
            </a:r>
            <a:r>
              <a:rPr lang="en-GB" sz="2200" dirty="0">
                <a:solidFill>
                  <a:srgbClr val="1E494F"/>
                </a:solidFill>
              </a:rPr>
              <a:t>Depending on your business needs, a business line of credit may be a better option than a loan.  A loan is a fixed amount of money that you pay back with interest over a specific period of time; a line of credit is like a credit card. You get approved for a maximum amount of money that you can access as needed, and you repay it over a period of time. The advantage of a line of credit is that you only have to pay interest on the funds you use. A line of credit is better than a loan in two main cases. If you occasionally need short-term working capital to buy inventory or cover seasonal expenses.  Loans typically work better when you need to finance a long-term investment, such as equipment or a premises.</a:t>
            </a:r>
          </a:p>
        </p:txBody>
      </p:sp>
      <p:grpSp>
        <p:nvGrpSpPr>
          <p:cNvPr id="5" name="Group 4">
            <a:extLst>
              <a:ext uri="{FF2B5EF4-FFF2-40B4-BE49-F238E27FC236}">
                <a16:creationId xmlns:a16="http://schemas.microsoft.com/office/drawing/2014/main" id="{57D57153-13DE-4702-AD5B-D4375ED7BB26}"/>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91422FFF-A2A3-4962-A245-14D5F7DCCDDC}"/>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D3F7A846-40CE-4FB2-97CC-0215D19AE42C}"/>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16370672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1938992"/>
          </a:xfrm>
          <a:prstGeom prst="rect">
            <a:avLst/>
          </a:prstGeom>
          <a:noFill/>
        </p:spPr>
        <p:txBody>
          <a:bodyPr wrap="square">
            <a:spAutoFit/>
          </a:bodyPr>
          <a:lstStyle/>
          <a:p>
            <a:r>
              <a:rPr lang="en-US" sz="2400" b="1" dirty="0">
                <a:solidFill>
                  <a:srgbClr val="EC2179"/>
                </a:solidFill>
              </a:rPr>
              <a:t>DEALING WITH A BANK, DOS AND DON’TS</a:t>
            </a:r>
          </a:p>
          <a:p>
            <a:endParaRPr lang="en-US" sz="2400" b="1" dirty="0">
              <a:solidFill>
                <a:srgbClr val="EC2179"/>
              </a:solidFill>
            </a:endParaRPr>
          </a:p>
          <a:p>
            <a:pPr algn="ctr"/>
            <a:r>
              <a:rPr lang="en-US" sz="2400" b="1" dirty="0">
                <a:solidFill>
                  <a:schemeClr val="bg1"/>
                </a:solidFill>
                <a:highlight>
                  <a:srgbClr val="1EB3DD"/>
                </a:highlight>
              </a:rPr>
              <a:t>DO</a:t>
            </a:r>
          </a:p>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341225"/>
            <a:ext cx="7901940" cy="3139321"/>
          </a:xfrm>
          <a:prstGeom prst="rect">
            <a:avLst/>
          </a:prstGeom>
          <a:noFill/>
        </p:spPr>
        <p:txBody>
          <a:bodyPr wrap="square">
            <a:spAutoFit/>
          </a:bodyPr>
          <a:lstStyle/>
          <a:p>
            <a:pPr marL="342900" indent="-342900" fontAlgn="base">
              <a:buClr>
                <a:srgbClr val="E63275"/>
              </a:buClr>
              <a:buFont typeface="Wingdings" panose="05000000000000000000" pitchFamily="2" charset="2"/>
              <a:buChar char="ü"/>
            </a:pPr>
            <a:r>
              <a:rPr lang="en-GB" sz="2200" b="1" dirty="0">
                <a:solidFill>
                  <a:srgbClr val="1E494F"/>
                </a:solidFill>
              </a:rPr>
              <a:t>Borrow at the right time: </a:t>
            </a:r>
            <a:r>
              <a:rPr lang="en-GB" sz="2200" dirty="0">
                <a:solidFill>
                  <a:srgbClr val="1E494F"/>
                </a:solidFill>
              </a:rPr>
              <a:t>When you are planning about your business loan, make sure that you borrow at the right time. If you take the loan too early, then there are chances that you end up spending most of it for purposes other than what it was meant for. If you borrow it too late then it could put a hold on your business as you will also have to pay the interest at a time when your business can grow exponentially.</a:t>
            </a:r>
          </a:p>
          <a:p>
            <a:pPr marL="342900" indent="-342900" fontAlgn="base">
              <a:buClr>
                <a:srgbClr val="E63275"/>
              </a:buClr>
              <a:buFont typeface="Wingdings" panose="05000000000000000000" pitchFamily="2" charset="2"/>
              <a:buChar char="ü"/>
            </a:pPr>
            <a:r>
              <a:rPr lang="en-GB" sz="2200" b="1" dirty="0">
                <a:solidFill>
                  <a:srgbClr val="1E494F"/>
                </a:solidFill>
              </a:rPr>
              <a:t>Borrow the right amount:  </a:t>
            </a:r>
            <a:r>
              <a:rPr lang="en-GB" sz="2200" dirty="0">
                <a:solidFill>
                  <a:srgbClr val="1E494F"/>
                </a:solidFill>
              </a:rPr>
              <a:t>too little can result in under capitalisation and that can bring more challenges to your start up</a:t>
            </a:r>
          </a:p>
        </p:txBody>
      </p:sp>
      <p:grpSp>
        <p:nvGrpSpPr>
          <p:cNvPr id="5" name="Group 4">
            <a:extLst>
              <a:ext uri="{FF2B5EF4-FFF2-40B4-BE49-F238E27FC236}">
                <a16:creationId xmlns:a16="http://schemas.microsoft.com/office/drawing/2014/main" id="{37083EE5-B950-4555-89E6-D613FBED7983}"/>
              </a:ext>
            </a:extLst>
          </p:cNvPr>
          <p:cNvGrpSpPr/>
          <p:nvPr/>
        </p:nvGrpSpPr>
        <p:grpSpPr>
          <a:xfrm>
            <a:off x="10051419" y="2367993"/>
            <a:ext cx="2028821" cy="2715615"/>
            <a:chOff x="3196937" y="4514086"/>
            <a:chExt cx="1285655" cy="2087999"/>
          </a:xfrm>
        </p:grpSpPr>
        <p:pic>
          <p:nvPicPr>
            <p:cNvPr id="7" name="Picture 6" descr="Icon&#10;&#10;Description automatically generated">
              <a:extLst>
                <a:ext uri="{FF2B5EF4-FFF2-40B4-BE49-F238E27FC236}">
                  <a16:creationId xmlns:a16="http://schemas.microsoft.com/office/drawing/2014/main" id="{6B8B76B6-93B7-40A4-A4B0-73091EFE328F}"/>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9" name="Picture 8" descr="Icon&#10;&#10;Description automatically generated">
              <a:extLst>
                <a:ext uri="{FF2B5EF4-FFF2-40B4-BE49-F238E27FC236}">
                  <a16:creationId xmlns:a16="http://schemas.microsoft.com/office/drawing/2014/main" id="{B7396571-7ED5-4D6E-B559-996A441938FA}"/>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1286440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1938992"/>
          </a:xfrm>
          <a:prstGeom prst="rect">
            <a:avLst/>
          </a:prstGeom>
          <a:noFill/>
        </p:spPr>
        <p:txBody>
          <a:bodyPr wrap="square">
            <a:spAutoFit/>
          </a:bodyPr>
          <a:lstStyle/>
          <a:p>
            <a:r>
              <a:rPr lang="en-US" sz="2400" b="1" dirty="0">
                <a:solidFill>
                  <a:srgbClr val="EC2179"/>
                </a:solidFill>
              </a:rPr>
              <a:t>DEALING WITH A BANK, DOS AND DON’TS</a:t>
            </a:r>
          </a:p>
          <a:p>
            <a:endParaRPr lang="en-US" sz="2400" b="1" dirty="0">
              <a:solidFill>
                <a:srgbClr val="EC2179"/>
              </a:solidFill>
            </a:endParaRPr>
          </a:p>
          <a:p>
            <a:pPr algn="ctr"/>
            <a:r>
              <a:rPr lang="en-US" sz="2400" b="1" dirty="0">
                <a:solidFill>
                  <a:schemeClr val="bg1"/>
                </a:solidFill>
                <a:highlight>
                  <a:srgbClr val="1EB3DD"/>
                </a:highlight>
              </a:rPr>
              <a:t>DON’T</a:t>
            </a:r>
          </a:p>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574905"/>
            <a:ext cx="7891780" cy="4139595"/>
          </a:xfrm>
          <a:prstGeom prst="rect">
            <a:avLst/>
          </a:prstGeom>
          <a:noFill/>
        </p:spPr>
        <p:txBody>
          <a:bodyPr wrap="square">
            <a:spAutoFit/>
          </a:bodyPr>
          <a:lstStyle/>
          <a:p>
            <a:pPr fontAlgn="base"/>
            <a:r>
              <a:rPr lang="en-IE" sz="2000" b="1" dirty="0">
                <a:solidFill>
                  <a:srgbClr val="1EB3DD"/>
                </a:solidFill>
              </a:rPr>
              <a:t>X      Mix your Business and Personal account. </a:t>
            </a:r>
            <a:r>
              <a:rPr lang="en-IE" sz="2000" dirty="0">
                <a:solidFill>
                  <a:srgbClr val="1E494F"/>
                </a:solidFill>
              </a:rPr>
              <a:t>It's never a good idea to mix your business money with your personal money. You can bank with the same institution if you want, but make sure you open a separate small business bank account. Don't transfer money between the two unless you have an excellent reason and you keep a paper trail.</a:t>
            </a:r>
          </a:p>
          <a:p>
            <a:pPr fontAlgn="base"/>
            <a:r>
              <a:rPr lang="en-IE" sz="2000" b="1" dirty="0">
                <a:solidFill>
                  <a:srgbClr val="1EB3DD"/>
                </a:solidFill>
              </a:rPr>
              <a:t>X      Make the mistake of applying to only a single type of lender</a:t>
            </a:r>
            <a:r>
              <a:rPr lang="en-IE" sz="2000" dirty="0">
                <a:solidFill>
                  <a:srgbClr val="1EB3DD"/>
                </a:solidFill>
              </a:rPr>
              <a:t>. </a:t>
            </a:r>
            <a:r>
              <a:rPr lang="en-IE" sz="2000" dirty="0">
                <a:solidFill>
                  <a:srgbClr val="1E494F"/>
                </a:solidFill>
              </a:rPr>
              <a:t>Knowing all your options not only makes it easier to decide how to choose an appropriate business loan, but it also increases the chances of getting accepted for a loan.</a:t>
            </a:r>
          </a:p>
          <a:p>
            <a:pPr fontAlgn="base"/>
            <a:r>
              <a:rPr lang="en-IE" sz="2000" b="1" dirty="0">
                <a:solidFill>
                  <a:srgbClr val="1EB3DD"/>
                </a:solidFill>
              </a:rPr>
              <a:t>X      Make the mistake of falling for an unreliable lender.</a:t>
            </a:r>
          </a:p>
          <a:p>
            <a:pPr fontAlgn="base"/>
            <a:endParaRPr lang="en-IE" sz="1100" b="1" dirty="0">
              <a:solidFill>
                <a:srgbClr val="1E494F"/>
              </a:solidFill>
            </a:endParaRPr>
          </a:p>
          <a:p>
            <a:pPr fontAlgn="base"/>
            <a:r>
              <a:rPr lang="en-IE" sz="2800" b="1" dirty="0">
                <a:solidFill>
                  <a:schemeClr val="bg1"/>
                </a:solidFill>
                <a:highlight>
                  <a:srgbClr val="F26B27"/>
                </a:highlight>
              </a:rPr>
              <a:t>READ</a:t>
            </a:r>
            <a:r>
              <a:rPr lang="en-IE" sz="2400" b="1" dirty="0">
                <a:solidFill>
                  <a:srgbClr val="1E494F"/>
                </a:solidFill>
              </a:rPr>
              <a:t> - </a:t>
            </a:r>
            <a:r>
              <a:rPr lang="en-IE" sz="2400" b="1" dirty="0">
                <a:solidFill>
                  <a:srgbClr val="1E494F"/>
                </a:solidFill>
                <a:hlinkClick r:id="rId2">
                  <a:extLst>
                    <a:ext uri="{A12FA001-AC4F-418D-AE19-62706E023703}">
                      <ahyp:hlinkClr xmlns:ahyp="http://schemas.microsoft.com/office/drawing/2018/hyperlinkcolor" val="tx"/>
                    </a:ext>
                  </a:extLst>
                </a:hlinkClick>
              </a:rPr>
              <a:t>10 questions you should ask</a:t>
            </a:r>
            <a:r>
              <a:rPr lang="en-IE" sz="2400" b="1" dirty="0">
                <a:solidFill>
                  <a:srgbClr val="1E494F"/>
                </a:solidFill>
              </a:rPr>
              <a:t> before applying for a bank loan</a:t>
            </a:r>
          </a:p>
        </p:txBody>
      </p:sp>
      <p:grpSp>
        <p:nvGrpSpPr>
          <p:cNvPr id="5" name="Group 4">
            <a:extLst>
              <a:ext uri="{FF2B5EF4-FFF2-40B4-BE49-F238E27FC236}">
                <a16:creationId xmlns:a16="http://schemas.microsoft.com/office/drawing/2014/main" id="{BB92690D-DA79-4807-AD2E-7EE6F98D397D}"/>
              </a:ext>
            </a:extLst>
          </p:cNvPr>
          <p:cNvGrpSpPr/>
          <p:nvPr/>
        </p:nvGrpSpPr>
        <p:grpSpPr>
          <a:xfrm>
            <a:off x="9814561" y="2385000"/>
            <a:ext cx="1678312" cy="2705160"/>
            <a:chOff x="251255" y="4487710"/>
            <a:chExt cx="1437467" cy="2087999"/>
          </a:xfrm>
        </p:grpSpPr>
        <p:pic>
          <p:nvPicPr>
            <p:cNvPr id="7" name="Picture 6" descr="A picture containing text, vector graphics&#10;&#10;Description automatically generated">
              <a:extLst>
                <a:ext uri="{FF2B5EF4-FFF2-40B4-BE49-F238E27FC236}">
                  <a16:creationId xmlns:a16="http://schemas.microsoft.com/office/drawing/2014/main" id="{251F1CA4-C2E3-4680-8146-8F301FF91507}"/>
                </a:ext>
              </a:extLst>
            </p:cNvPr>
            <p:cNvPicPr>
              <a:picLocks noChangeAspect="1"/>
            </p:cNvPicPr>
            <p:nvPr/>
          </p:nvPicPr>
          <p:blipFill>
            <a:blip r:embed="rId3"/>
            <a:stretch>
              <a:fillRect/>
            </a:stretch>
          </p:blipFill>
          <p:spPr>
            <a:xfrm>
              <a:off x="251255" y="4487710"/>
              <a:ext cx="1437467" cy="2087999"/>
            </a:xfrm>
            <a:prstGeom prst="rect">
              <a:avLst/>
            </a:prstGeom>
          </p:spPr>
        </p:pic>
        <p:pic>
          <p:nvPicPr>
            <p:cNvPr id="9" name="Picture 8" descr="Icon&#10;&#10;Description automatically generated">
              <a:extLst>
                <a:ext uri="{FF2B5EF4-FFF2-40B4-BE49-F238E27FC236}">
                  <a16:creationId xmlns:a16="http://schemas.microsoft.com/office/drawing/2014/main" id="{EC1CF858-275A-455E-9562-60C071F047AE}"/>
                </a:ext>
              </a:extLst>
            </p:cNvPr>
            <p:cNvPicPr>
              <a:picLocks noChangeAspect="1"/>
            </p:cNvPicPr>
            <p:nvPr/>
          </p:nvPicPr>
          <p:blipFill>
            <a:blip r:embed="rId4"/>
            <a:stretch>
              <a:fillRect/>
            </a:stretch>
          </p:blipFill>
          <p:spPr>
            <a:xfrm>
              <a:off x="491854" y="5682415"/>
              <a:ext cx="179368" cy="195618"/>
            </a:xfrm>
            <a:prstGeom prst="rect">
              <a:avLst/>
            </a:prstGeom>
          </p:spPr>
        </p:pic>
      </p:grpSp>
    </p:spTree>
    <p:extLst>
      <p:ext uri="{BB962C8B-B14F-4D97-AF65-F5344CB8AC3E}">
        <p14:creationId xmlns:p14="http://schemas.microsoft.com/office/powerpoint/2010/main" val="686750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182773"/>
            <a:ext cx="8105140" cy="4093428"/>
          </a:xfrm>
          <a:prstGeom prst="rect">
            <a:avLst/>
          </a:prstGeom>
          <a:noFill/>
        </p:spPr>
        <p:txBody>
          <a:bodyPr wrap="square">
            <a:spAutoFit/>
          </a:bodyPr>
          <a:lstStyle/>
          <a:p>
            <a:pPr marL="342900" indent="-342900" fontAlgn="base">
              <a:buFont typeface="Arial" panose="020B0604020202020204" pitchFamily="34" charset="0"/>
              <a:buChar char="•"/>
            </a:pPr>
            <a:r>
              <a:rPr lang="en-GB" sz="2000" b="1" dirty="0">
                <a:solidFill>
                  <a:srgbClr val="1E494F"/>
                </a:solidFill>
              </a:rPr>
              <a:t>Business angels </a:t>
            </a:r>
            <a:r>
              <a:rPr lang="en-GB" sz="2000" dirty="0">
                <a:solidFill>
                  <a:srgbClr val="1E494F"/>
                </a:solidFill>
              </a:rPr>
              <a:t>are private individuals or groups that invest their capital into start-up companies and entrepreneurial ideas in return for partial company management and/or a return on a set amount of the company’s profit (known as an “equity stake”). They often have other benefits for a company, such as experience in the particular sector and often a wide range of industry contacts that can help get your business in motion. </a:t>
            </a:r>
          </a:p>
          <a:p>
            <a:pPr marL="342900" indent="-342900" fontAlgn="base">
              <a:buFont typeface="Arial" panose="020B0604020202020204" pitchFamily="34" charset="0"/>
              <a:buChar char="•"/>
            </a:pPr>
            <a:endParaRPr lang="en-GB" sz="2000" dirty="0">
              <a:solidFill>
                <a:srgbClr val="1E494F"/>
              </a:solidFill>
            </a:endParaRPr>
          </a:p>
          <a:p>
            <a:pPr marL="342900" indent="-342900" fontAlgn="base">
              <a:buFont typeface="Arial" panose="020B0604020202020204" pitchFamily="34" charset="0"/>
              <a:buChar char="•"/>
            </a:pPr>
            <a:r>
              <a:rPr lang="en-GB" sz="2000" b="1" dirty="0">
                <a:solidFill>
                  <a:srgbClr val="1E494F"/>
                </a:solidFill>
              </a:rPr>
              <a:t>Angel Investment </a:t>
            </a:r>
            <a:r>
              <a:rPr lang="en-GB" sz="2000" dirty="0">
                <a:solidFill>
                  <a:srgbClr val="1E494F"/>
                </a:solidFill>
              </a:rPr>
              <a:t>across Europe has taken off over the last few years. Angel investors invest in early stage or start-up companies in exchange for an equity ownership interest. Angel investing in start-ups has been accelerating. </a:t>
            </a:r>
          </a:p>
          <a:p>
            <a:pPr fontAlgn="base"/>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PRIVATE INVESTMENT  - ANGEL INVESTORS, BUSINESS ANGELS &amp; PRIVATE INDIVIDUALS</a:t>
            </a:r>
          </a:p>
        </p:txBody>
      </p:sp>
      <p:grpSp>
        <p:nvGrpSpPr>
          <p:cNvPr id="13" name="Group 12">
            <a:extLst>
              <a:ext uri="{FF2B5EF4-FFF2-40B4-BE49-F238E27FC236}">
                <a16:creationId xmlns:a16="http://schemas.microsoft.com/office/drawing/2014/main" id="{CE0DF44F-3ACE-4358-A9ED-D59FF5ECC51B}"/>
              </a:ext>
            </a:extLst>
          </p:cNvPr>
          <p:cNvGrpSpPr/>
          <p:nvPr/>
        </p:nvGrpSpPr>
        <p:grpSpPr>
          <a:xfrm>
            <a:off x="9713788" y="2747994"/>
            <a:ext cx="2490973" cy="1678570"/>
            <a:chOff x="448873" y="4678394"/>
            <a:chExt cx="2490973" cy="1678570"/>
          </a:xfrm>
        </p:grpSpPr>
        <p:pic>
          <p:nvPicPr>
            <p:cNvPr id="14" name="Picture 13" descr="A picture containing text, vector graphics&#10;&#10;Description automatically generated">
              <a:extLst>
                <a:ext uri="{FF2B5EF4-FFF2-40B4-BE49-F238E27FC236}">
                  <a16:creationId xmlns:a16="http://schemas.microsoft.com/office/drawing/2014/main" id="{9DF3F980-4E58-4C33-909F-50178DFA5019}"/>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5" name="Picture 14" descr="Icon&#10;&#10;Description automatically generated">
              <a:extLst>
                <a:ext uri="{FF2B5EF4-FFF2-40B4-BE49-F238E27FC236}">
                  <a16:creationId xmlns:a16="http://schemas.microsoft.com/office/drawing/2014/main" id="{CDA34E96-BA7B-48F8-AEFF-B27D7BB57537}"/>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6" name="Picture 15" descr="Icon&#10;&#10;Description automatically generated">
              <a:extLst>
                <a:ext uri="{FF2B5EF4-FFF2-40B4-BE49-F238E27FC236}">
                  <a16:creationId xmlns:a16="http://schemas.microsoft.com/office/drawing/2014/main" id="{B096CC99-4F60-4272-B211-22E9DB6E62F1}"/>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7" name="Picture 16" descr="Icon&#10;&#10;Description automatically generated">
              <a:extLst>
                <a:ext uri="{FF2B5EF4-FFF2-40B4-BE49-F238E27FC236}">
                  <a16:creationId xmlns:a16="http://schemas.microsoft.com/office/drawing/2014/main" id="{E7C89613-72C3-4991-A3FE-4A2CB78FF649}"/>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1589200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182773"/>
            <a:ext cx="8105140" cy="707886"/>
          </a:xfrm>
          <a:prstGeom prst="rect">
            <a:avLst/>
          </a:prstGeom>
          <a:noFill/>
        </p:spPr>
        <p:txBody>
          <a:bodyPr wrap="square">
            <a:spAutoFit/>
          </a:bodyPr>
          <a:lstStyle/>
          <a:p>
            <a:pPr marL="342900" indent="-342900" fontAlgn="base">
              <a:buFont typeface="Arial" panose="020B0604020202020204" pitchFamily="34" charset="0"/>
              <a:buChar char="•"/>
            </a:pPr>
            <a:endParaRPr lang="en-GB" sz="2000" dirty="0">
              <a:solidFill>
                <a:srgbClr val="1E494F"/>
              </a:solidFill>
            </a:endParaRPr>
          </a:p>
          <a:p>
            <a:pPr marL="342900" indent="-342900" fontAlgn="base">
              <a:buFont typeface="Arial" panose="020B0604020202020204" pitchFamily="34" charset="0"/>
              <a:buChar char="•"/>
            </a:pPr>
            <a:r>
              <a:rPr lang="en-GB" sz="2000" dirty="0">
                <a:solidFill>
                  <a:schemeClr val="bg1"/>
                </a:solidFill>
                <a:highlight>
                  <a:srgbClr val="F26B27"/>
                </a:highlight>
              </a:rPr>
              <a:t>CHECK OUT    </a:t>
            </a:r>
            <a:r>
              <a:rPr lang="en-IE" sz="2000" dirty="0">
                <a:hlinkClick r:id="rId2"/>
              </a:rPr>
              <a:t>Women Angel Investors | Female Angel Investor</a:t>
            </a:r>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PRIVATE INVESTMENT  - ANGEL INVESTORS, BUSINESS ANGELS &amp; PRIVATE INDIVIDUALS</a:t>
            </a:r>
          </a:p>
        </p:txBody>
      </p:sp>
      <p:pic>
        <p:nvPicPr>
          <p:cNvPr id="4" name="Picture 3">
            <a:extLst>
              <a:ext uri="{FF2B5EF4-FFF2-40B4-BE49-F238E27FC236}">
                <a16:creationId xmlns:a16="http://schemas.microsoft.com/office/drawing/2014/main" id="{EDB0CB2D-6222-4717-BBE8-F80512C354FD}"/>
              </a:ext>
            </a:extLst>
          </p:cNvPr>
          <p:cNvPicPr>
            <a:picLocks noChangeAspect="1"/>
          </p:cNvPicPr>
          <p:nvPr/>
        </p:nvPicPr>
        <p:blipFill>
          <a:blip r:embed="rId3"/>
          <a:stretch>
            <a:fillRect/>
          </a:stretch>
        </p:blipFill>
        <p:spPr>
          <a:xfrm>
            <a:off x="2325288" y="3255537"/>
            <a:ext cx="6012246" cy="2537913"/>
          </a:xfrm>
          <a:prstGeom prst="rect">
            <a:avLst/>
          </a:prstGeom>
        </p:spPr>
      </p:pic>
      <p:sp>
        <p:nvSpPr>
          <p:cNvPr id="11" name="TextBox 10">
            <a:extLst>
              <a:ext uri="{FF2B5EF4-FFF2-40B4-BE49-F238E27FC236}">
                <a16:creationId xmlns:a16="http://schemas.microsoft.com/office/drawing/2014/main" id="{A538EF10-2EA2-4FF4-9B7D-CF950FDE3531}"/>
              </a:ext>
            </a:extLst>
          </p:cNvPr>
          <p:cNvSpPr txBox="1"/>
          <p:nvPr/>
        </p:nvSpPr>
        <p:spPr>
          <a:xfrm>
            <a:off x="9312166" y="4524494"/>
            <a:ext cx="2522482" cy="1846659"/>
          </a:xfrm>
          <a:prstGeom prst="rect">
            <a:avLst/>
          </a:prstGeom>
          <a:noFill/>
        </p:spPr>
        <p:txBody>
          <a:bodyPr wrap="square">
            <a:spAutoFit/>
          </a:bodyPr>
          <a:lstStyle/>
          <a:p>
            <a:pPr algn="ctr"/>
            <a:r>
              <a:rPr lang="en-GB" sz="2400" b="1" dirty="0">
                <a:solidFill>
                  <a:schemeClr val="bg1"/>
                </a:solidFill>
                <a:highlight>
                  <a:srgbClr val="F26B27"/>
                </a:highlight>
              </a:rPr>
              <a:t>READ</a:t>
            </a:r>
          </a:p>
          <a:p>
            <a:pPr algn="ctr"/>
            <a:endParaRPr lang="en-GB" sz="2400" b="1" dirty="0">
              <a:solidFill>
                <a:schemeClr val="bg1"/>
              </a:solidFill>
              <a:highlight>
                <a:srgbClr val="F26B27"/>
              </a:highlight>
            </a:endParaRPr>
          </a:p>
          <a:p>
            <a:pPr algn="ctr"/>
            <a:r>
              <a:rPr lang="en-GB" sz="2400" dirty="0">
                <a:hlinkClick r:id="rId4"/>
              </a:rPr>
              <a:t>Europe's top angel investors | Sifted</a:t>
            </a:r>
            <a:endParaRPr lang="en-GB" sz="2400" dirty="0"/>
          </a:p>
          <a:p>
            <a:pPr algn="ctr"/>
            <a:endParaRPr lang="en-IE" b="1" dirty="0">
              <a:solidFill>
                <a:schemeClr val="bg1"/>
              </a:solidFill>
              <a:highlight>
                <a:srgbClr val="F26B27"/>
              </a:highlight>
            </a:endParaRPr>
          </a:p>
        </p:txBody>
      </p:sp>
      <p:cxnSp>
        <p:nvCxnSpPr>
          <p:cNvPr id="12" name="Straight Connector 11">
            <a:extLst>
              <a:ext uri="{FF2B5EF4-FFF2-40B4-BE49-F238E27FC236}">
                <a16:creationId xmlns:a16="http://schemas.microsoft.com/office/drawing/2014/main" id="{E8405A90-2612-4074-A7E3-97E3A611555B}"/>
              </a:ext>
            </a:extLst>
          </p:cNvPr>
          <p:cNvCxnSpPr/>
          <p:nvPr/>
        </p:nvCxnSpPr>
        <p:spPr>
          <a:xfrm>
            <a:off x="9115963" y="4740166"/>
            <a:ext cx="0" cy="13663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863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546860" y="2182773"/>
            <a:ext cx="8105140" cy="707886"/>
          </a:xfrm>
          <a:prstGeom prst="rect">
            <a:avLst/>
          </a:prstGeom>
          <a:noFill/>
        </p:spPr>
        <p:txBody>
          <a:bodyPr wrap="square">
            <a:spAutoFit/>
          </a:bodyPr>
          <a:lstStyle/>
          <a:p>
            <a:pPr marL="342900" indent="-342900" fontAlgn="base">
              <a:buFont typeface="Arial" panose="020B0604020202020204" pitchFamily="34" charset="0"/>
              <a:buChar char="•"/>
            </a:pPr>
            <a:r>
              <a:rPr lang="en-GB" sz="2000" dirty="0">
                <a:solidFill>
                  <a:schemeClr val="bg1"/>
                </a:solidFill>
                <a:highlight>
                  <a:srgbClr val="F26B27"/>
                </a:highlight>
              </a:rPr>
              <a:t>CHECK OUT    </a:t>
            </a:r>
            <a:r>
              <a:rPr lang="en-GB" sz="2000" dirty="0">
                <a:hlinkClick r:id="rId2"/>
              </a:rPr>
              <a:t>30 Top Angel Groups + Venture Capital Firms for Women Entrepreneurs — </a:t>
            </a:r>
            <a:r>
              <a:rPr lang="en-GB" sz="2000" dirty="0" err="1">
                <a:hlinkClick r:id="rId2"/>
              </a:rPr>
              <a:t>Startup</a:t>
            </a:r>
            <a:r>
              <a:rPr lang="en-GB" sz="2000" dirty="0">
                <a:hlinkClick r:id="rId2"/>
              </a:rPr>
              <a:t> Funding</a:t>
            </a:r>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PRIVATE INVESTMENT  - ANGEL INVESTORS, BUSINESS ANGELS &amp; PRIVATE INDIVIDUALS</a:t>
            </a:r>
          </a:p>
        </p:txBody>
      </p:sp>
      <p:pic>
        <p:nvPicPr>
          <p:cNvPr id="3" name="Picture 2">
            <a:extLst>
              <a:ext uri="{FF2B5EF4-FFF2-40B4-BE49-F238E27FC236}">
                <a16:creationId xmlns:a16="http://schemas.microsoft.com/office/drawing/2014/main" id="{325A2DB7-5A96-4375-A437-341979A82426}"/>
              </a:ext>
            </a:extLst>
          </p:cNvPr>
          <p:cNvPicPr>
            <a:picLocks noChangeAspect="1"/>
          </p:cNvPicPr>
          <p:nvPr/>
        </p:nvPicPr>
        <p:blipFill>
          <a:blip r:embed="rId3"/>
          <a:stretch>
            <a:fillRect/>
          </a:stretch>
        </p:blipFill>
        <p:spPr>
          <a:xfrm>
            <a:off x="1546860" y="3075325"/>
            <a:ext cx="10063147" cy="3670995"/>
          </a:xfrm>
          <a:prstGeom prst="rect">
            <a:avLst/>
          </a:prstGeom>
        </p:spPr>
      </p:pic>
    </p:spTree>
    <p:extLst>
      <p:ext uri="{BB962C8B-B14F-4D97-AF65-F5344CB8AC3E}">
        <p14:creationId xmlns:p14="http://schemas.microsoft.com/office/powerpoint/2010/main" val="4124986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2054860" y="2191306"/>
            <a:ext cx="8105140" cy="4401205"/>
          </a:xfrm>
          <a:prstGeom prst="rect">
            <a:avLst/>
          </a:prstGeom>
          <a:noFill/>
        </p:spPr>
        <p:txBody>
          <a:bodyPr wrap="square">
            <a:spAutoFit/>
          </a:bodyPr>
          <a:lstStyle/>
          <a:p>
            <a:pPr fontAlgn="base"/>
            <a:r>
              <a:rPr lang="en-GB" sz="2000" dirty="0">
                <a:solidFill>
                  <a:srgbClr val="1E494F"/>
                </a:solidFill>
              </a:rPr>
              <a:t>In addition to capital, Angel Investors also contribute their know-how or experience in company management and can offer valuable expertise and guidance.  Angels usually seek active participation in the company in which they invest. Angel Investors are primarily motivated by return on investment and Angel Investor involvement can often help secure access to venture capital or classical bank loans.</a:t>
            </a:r>
          </a:p>
          <a:p>
            <a:pPr fontAlgn="base"/>
            <a:endParaRPr lang="en-GB" sz="2000" dirty="0">
              <a:solidFill>
                <a:srgbClr val="1E494F"/>
              </a:solidFill>
            </a:endParaRPr>
          </a:p>
          <a:p>
            <a:pPr fontAlgn="base"/>
            <a:r>
              <a:rPr lang="en-GB" sz="2000" dirty="0">
                <a:solidFill>
                  <a:srgbClr val="1E494F"/>
                </a:solidFill>
              </a:rPr>
              <a:t>Business Angels generally invest in the region where they live and in areas in which they have greatest expertise or knowledge.    </a:t>
            </a:r>
          </a:p>
          <a:p>
            <a:pPr fontAlgn="base"/>
            <a:endParaRPr lang="en-GB" sz="2000" dirty="0">
              <a:solidFill>
                <a:srgbClr val="1E494F"/>
              </a:solidFill>
            </a:endParaRPr>
          </a:p>
          <a:p>
            <a:pPr fontAlgn="base"/>
            <a:r>
              <a:rPr lang="en-GB" sz="2000" dirty="0">
                <a:solidFill>
                  <a:srgbClr val="1E494F"/>
                </a:solidFill>
              </a:rPr>
              <a:t>Some specialise in providing finance  in new technologies.</a:t>
            </a:r>
          </a:p>
          <a:p>
            <a:pPr fontAlgn="base"/>
            <a:endParaRPr lang="en-GB" sz="2000" dirty="0">
              <a:solidFill>
                <a:srgbClr val="1E494F"/>
              </a:solidFill>
            </a:endParaRPr>
          </a:p>
          <a:p>
            <a:pPr fontAlgn="base"/>
            <a:r>
              <a:rPr lang="en-GB" sz="2000" dirty="0">
                <a:solidFill>
                  <a:srgbClr val="1E494F"/>
                </a:solidFill>
              </a:rPr>
              <a:t>Source:  </a:t>
            </a:r>
            <a:r>
              <a:rPr lang="en-IE" sz="2000" dirty="0">
                <a:hlinkClick r:id="rId2"/>
              </a:rPr>
              <a:t>Business Angels (BES, Angel Networks) - Enterprise Ireland (enterprise-ireland.com)</a:t>
            </a:r>
            <a:endParaRPr lang="en-GB" sz="2000" dirty="0">
              <a:solidFill>
                <a:srgbClr val="1E494F"/>
              </a:solidFill>
            </a:endParaRPr>
          </a:p>
        </p:txBody>
      </p:sp>
      <p:sp>
        <p:nvSpPr>
          <p:cNvPr id="7" name="TextBox 6">
            <a:extLst>
              <a:ext uri="{FF2B5EF4-FFF2-40B4-BE49-F238E27FC236}">
                <a16:creationId xmlns:a16="http://schemas.microsoft.com/office/drawing/2014/main" id="{D558A561-34D9-4370-9880-2CC9DE1C2B12}"/>
              </a:ext>
            </a:extLst>
          </p:cNvPr>
          <p:cNvSpPr txBox="1"/>
          <p:nvPr/>
        </p:nvSpPr>
        <p:spPr>
          <a:xfrm>
            <a:off x="1800860" y="1351776"/>
            <a:ext cx="7729220" cy="707886"/>
          </a:xfrm>
          <a:prstGeom prst="rect">
            <a:avLst/>
          </a:prstGeom>
          <a:noFill/>
        </p:spPr>
        <p:txBody>
          <a:bodyPr wrap="square">
            <a:spAutoFit/>
          </a:bodyPr>
          <a:lstStyle/>
          <a:p>
            <a:r>
              <a:rPr lang="en-IE" sz="2000" b="1" dirty="0">
                <a:solidFill>
                  <a:srgbClr val="C54A9A"/>
                </a:solidFill>
              </a:rPr>
              <a:t>PRIVATE INVESTMENT  - ANGEL INVESTORS, BUSINESS ANGELS &amp; PRIVATE INDIVIDUALS</a:t>
            </a:r>
          </a:p>
        </p:txBody>
      </p:sp>
    </p:spTree>
    <p:extLst>
      <p:ext uri="{BB962C8B-B14F-4D97-AF65-F5344CB8AC3E}">
        <p14:creationId xmlns:p14="http://schemas.microsoft.com/office/powerpoint/2010/main" val="2206272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1546860" y="1167110"/>
            <a:ext cx="7569103" cy="830997"/>
          </a:xfrm>
          <a:prstGeom prst="rect">
            <a:avLst/>
          </a:prstGeom>
          <a:noFill/>
        </p:spPr>
        <p:txBody>
          <a:bodyPr wrap="square">
            <a:spAutoFit/>
          </a:bodyPr>
          <a:lstStyle/>
          <a:p>
            <a:endParaRPr lang="en-US" sz="2400" b="1" dirty="0">
              <a:solidFill>
                <a:srgbClr val="EC2179"/>
              </a:solidFill>
            </a:endParaRPr>
          </a:p>
          <a:p>
            <a:pPr>
              <a:buClr>
                <a:srgbClr val="EC2179"/>
              </a:buClr>
            </a:pPr>
            <a:endParaRPr lang="en-US" sz="2400" i="1" dirty="0">
              <a:solidFill>
                <a:srgbClr val="1E494F"/>
              </a:solidFill>
            </a:endParaRP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969721" y="2440467"/>
            <a:ext cx="6723380" cy="3046988"/>
          </a:xfrm>
          <a:prstGeom prst="rect">
            <a:avLst/>
          </a:prstGeom>
          <a:noFill/>
        </p:spPr>
        <p:txBody>
          <a:bodyPr wrap="square">
            <a:spAutoFit/>
          </a:bodyPr>
          <a:lstStyle/>
          <a:p>
            <a:pPr>
              <a:buFont typeface="Wingdings" panose="05000000000000000000" pitchFamily="2" charset="2"/>
              <a:buChar char="ü"/>
            </a:pPr>
            <a:r>
              <a:rPr lang="en-IE" sz="2400" dirty="0">
                <a:solidFill>
                  <a:srgbClr val="1E494F"/>
                </a:solidFill>
              </a:rPr>
              <a:t>A strong commercial </a:t>
            </a:r>
            <a:r>
              <a:rPr lang="en-IE" sz="2400" b="1" dirty="0">
                <a:solidFill>
                  <a:srgbClr val="1E494F"/>
                </a:solidFill>
              </a:rPr>
              <a:t>track record</a:t>
            </a:r>
          </a:p>
          <a:p>
            <a:pPr>
              <a:buFont typeface="Wingdings" panose="05000000000000000000" pitchFamily="2" charset="2"/>
              <a:buChar char="ü"/>
            </a:pPr>
            <a:r>
              <a:rPr lang="en-IE" sz="2400" dirty="0">
                <a:solidFill>
                  <a:srgbClr val="1E494F"/>
                </a:solidFill>
              </a:rPr>
              <a:t>Excellent business </a:t>
            </a:r>
            <a:r>
              <a:rPr lang="en-IE" sz="2400" b="1" dirty="0">
                <a:solidFill>
                  <a:srgbClr val="1E494F"/>
                </a:solidFill>
              </a:rPr>
              <a:t>credentials</a:t>
            </a:r>
          </a:p>
          <a:p>
            <a:pPr>
              <a:buFont typeface="Wingdings" panose="05000000000000000000" pitchFamily="2" charset="2"/>
              <a:buChar char="ü"/>
            </a:pPr>
            <a:r>
              <a:rPr lang="en-IE" sz="2400" b="1" dirty="0">
                <a:solidFill>
                  <a:srgbClr val="1E494F"/>
                </a:solidFill>
              </a:rPr>
              <a:t>Capacity to invest</a:t>
            </a:r>
          </a:p>
          <a:p>
            <a:pPr>
              <a:buFont typeface="Wingdings" panose="05000000000000000000" pitchFamily="2" charset="2"/>
              <a:buChar char="ü"/>
            </a:pPr>
            <a:r>
              <a:rPr lang="en-IE" sz="2400" dirty="0">
                <a:solidFill>
                  <a:srgbClr val="1E494F"/>
                </a:solidFill>
              </a:rPr>
              <a:t>Ability to identify </a:t>
            </a:r>
            <a:r>
              <a:rPr lang="en-IE" sz="2400" b="1" dirty="0">
                <a:solidFill>
                  <a:srgbClr val="1E494F"/>
                </a:solidFill>
              </a:rPr>
              <a:t>commercial opportunity</a:t>
            </a:r>
          </a:p>
          <a:p>
            <a:pPr>
              <a:buFont typeface="Wingdings" panose="05000000000000000000" pitchFamily="2" charset="2"/>
              <a:buChar char="ü"/>
            </a:pPr>
            <a:r>
              <a:rPr lang="en-IE" sz="2400" dirty="0">
                <a:solidFill>
                  <a:srgbClr val="1E494F"/>
                </a:solidFill>
              </a:rPr>
              <a:t>Time to invest in the creation of a </a:t>
            </a:r>
            <a:r>
              <a:rPr lang="en-IE" sz="2400" b="1" dirty="0">
                <a:solidFill>
                  <a:srgbClr val="1E494F"/>
                </a:solidFill>
              </a:rPr>
              <a:t>new company</a:t>
            </a:r>
          </a:p>
          <a:p>
            <a:pPr>
              <a:buFont typeface="Wingdings" panose="05000000000000000000" pitchFamily="2" charset="2"/>
              <a:buChar char="ü"/>
            </a:pPr>
            <a:r>
              <a:rPr lang="en-IE" sz="2400" dirty="0">
                <a:solidFill>
                  <a:srgbClr val="1E494F"/>
                </a:solidFill>
              </a:rPr>
              <a:t>Vision to </a:t>
            </a:r>
            <a:r>
              <a:rPr lang="en-IE" sz="2400" b="1" dirty="0">
                <a:solidFill>
                  <a:srgbClr val="1E494F"/>
                </a:solidFill>
              </a:rPr>
              <a:t>transform new technologies </a:t>
            </a:r>
            <a:r>
              <a:rPr lang="en-IE" sz="2400" dirty="0">
                <a:solidFill>
                  <a:srgbClr val="1E494F"/>
                </a:solidFill>
              </a:rPr>
              <a:t>into solid businesses</a:t>
            </a:r>
          </a:p>
          <a:p>
            <a:pPr>
              <a:buFont typeface="Wingdings" panose="05000000000000000000" pitchFamily="2" charset="2"/>
              <a:buChar char="ü"/>
            </a:pPr>
            <a:r>
              <a:rPr lang="en-IE" sz="2400" b="1" dirty="0">
                <a:solidFill>
                  <a:srgbClr val="1E494F"/>
                </a:solidFill>
              </a:rPr>
              <a:t>Established links </a:t>
            </a:r>
            <a:r>
              <a:rPr lang="en-IE" sz="2400" dirty="0">
                <a:solidFill>
                  <a:srgbClr val="1E494F"/>
                </a:solidFill>
              </a:rPr>
              <a:t>and relevant industry contacts</a:t>
            </a:r>
          </a:p>
        </p:txBody>
      </p:sp>
      <p:sp>
        <p:nvSpPr>
          <p:cNvPr id="7" name="TextBox 6">
            <a:extLst>
              <a:ext uri="{FF2B5EF4-FFF2-40B4-BE49-F238E27FC236}">
                <a16:creationId xmlns:a16="http://schemas.microsoft.com/office/drawing/2014/main" id="{D558A561-34D9-4370-9880-2CC9DE1C2B12}"/>
              </a:ext>
            </a:extLst>
          </p:cNvPr>
          <p:cNvSpPr txBox="1"/>
          <p:nvPr/>
        </p:nvSpPr>
        <p:spPr>
          <a:xfrm>
            <a:off x="1912620" y="1386821"/>
            <a:ext cx="7729220" cy="830997"/>
          </a:xfrm>
          <a:prstGeom prst="rect">
            <a:avLst/>
          </a:prstGeom>
          <a:noFill/>
        </p:spPr>
        <p:txBody>
          <a:bodyPr wrap="square">
            <a:spAutoFit/>
          </a:bodyPr>
          <a:lstStyle/>
          <a:p>
            <a:r>
              <a:rPr lang="en-GB" sz="2400" b="1" dirty="0">
                <a:solidFill>
                  <a:srgbClr val="C54A9A"/>
                </a:solidFill>
              </a:rPr>
              <a:t>The Ideal Angel Investor, Business Angels &amp; Private Individuals will have </a:t>
            </a:r>
          </a:p>
        </p:txBody>
      </p:sp>
      <p:grpSp>
        <p:nvGrpSpPr>
          <p:cNvPr id="9" name="Group 8">
            <a:extLst>
              <a:ext uri="{FF2B5EF4-FFF2-40B4-BE49-F238E27FC236}">
                <a16:creationId xmlns:a16="http://schemas.microsoft.com/office/drawing/2014/main" id="{901F5E32-DA70-4A55-BB8C-BEAA42766E2B}"/>
              </a:ext>
            </a:extLst>
          </p:cNvPr>
          <p:cNvGrpSpPr/>
          <p:nvPr/>
        </p:nvGrpSpPr>
        <p:grpSpPr>
          <a:xfrm>
            <a:off x="9115963" y="2707354"/>
            <a:ext cx="2490973" cy="1678570"/>
            <a:chOff x="448873" y="4678394"/>
            <a:chExt cx="2490973" cy="1678570"/>
          </a:xfrm>
        </p:grpSpPr>
        <p:pic>
          <p:nvPicPr>
            <p:cNvPr id="11" name="Picture 10" descr="A picture containing text, vector graphics&#10;&#10;Description automatically generated">
              <a:extLst>
                <a:ext uri="{FF2B5EF4-FFF2-40B4-BE49-F238E27FC236}">
                  <a16:creationId xmlns:a16="http://schemas.microsoft.com/office/drawing/2014/main" id="{6AAAC150-70A6-47D9-8ED5-4FCB116E3132}"/>
                </a:ext>
              </a:extLst>
            </p:cNvPr>
            <p:cNvPicPr>
              <a:picLocks noChangeAspect="1"/>
            </p:cNvPicPr>
            <p:nvPr/>
          </p:nvPicPr>
          <p:blipFill>
            <a:blip r:embed="rId2"/>
            <a:stretch>
              <a:fillRect/>
            </a:stretch>
          </p:blipFill>
          <p:spPr>
            <a:xfrm>
              <a:off x="448873" y="4678394"/>
              <a:ext cx="2490973" cy="1678570"/>
            </a:xfrm>
            <a:prstGeom prst="rect">
              <a:avLst/>
            </a:prstGeom>
          </p:spPr>
        </p:pic>
        <p:pic>
          <p:nvPicPr>
            <p:cNvPr id="12" name="Picture 11" descr="Icon&#10;&#10;Description automatically generated">
              <a:extLst>
                <a:ext uri="{FF2B5EF4-FFF2-40B4-BE49-F238E27FC236}">
                  <a16:creationId xmlns:a16="http://schemas.microsoft.com/office/drawing/2014/main" id="{4D9B093E-2190-471F-845B-F6B79E85CD87}"/>
                </a:ext>
              </a:extLst>
            </p:cNvPr>
            <p:cNvPicPr>
              <a:picLocks noChangeAspect="1"/>
            </p:cNvPicPr>
            <p:nvPr/>
          </p:nvPicPr>
          <p:blipFill>
            <a:blip r:embed="rId3"/>
            <a:stretch>
              <a:fillRect/>
            </a:stretch>
          </p:blipFill>
          <p:spPr>
            <a:xfrm>
              <a:off x="1227241" y="5282793"/>
              <a:ext cx="132038" cy="144000"/>
            </a:xfrm>
            <a:prstGeom prst="rect">
              <a:avLst/>
            </a:prstGeom>
          </p:spPr>
        </p:pic>
        <p:pic>
          <p:nvPicPr>
            <p:cNvPr id="13" name="Picture 12" descr="Icon&#10;&#10;Description automatically generated">
              <a:extLst>
                <a:ext uri="{FF2B5EF4-FFF2-40B4-BE49-F238E27FC236}">
                  <a16:creationId xmlns:a16="http://schemas.microsoft.com/office/drawing/2014/main" id="{1A60B9A6-805B-4C3A-BD9D-12799C112E1E}"/>
                </a:ext>
              </a:extLst>
            </p:cNvPr>
            <p:cNvPicPr>
              <a:picLocks noChangeAspect="1"/>
            </p:cNvPicPr>
            <p:nvPr/>
          </p:nvPicPr>
          <p:blipFill>
            <a:blip r:embed="rId3"/>
            <a:stretch>
              <a:fillRect/>
            </a:stretch>
          </p:blipFill>
          <p:spPr>
            <a:xfrm>
              <a:off x="1902563" y="4788704"/>
              <a:ext cx="132038" cy="144000"/>
            </a:xfrm>
            <a:prstGeom prst="rect">
              <a:avLst/>
            </a:prstGeom>
          </p:spPr>
        </p:pic>
        <p:pic>
          <p:nvPicPr>
            <p:cNvPr id="14" name="Picture 13" descr="Icon&#10;&#10;Description automatically generated">
              <a:extLst>
                <a:ext uri="{FF2B5EF4-FFF2-40B4-BE49-F238E27FC236}">
                  <a16:creationId xmlns:a16="http://schemas.microsoft.com/office/drawing/2014/main" id="{608128DA-207C-44E2-B67C-D4E367A121A4}"/>
                </a:ext>
              </a:extLst>
            </p:cNvPr>
            <p:cNvPicPr>
              <a:picLocks noChangeAspect="1"/>
            </p:cNvPicPr>
            <p:nvPr/>
          </p:nvPicPr>
          <p:blipFill>
            <a:blip r:embed="rId3"/>
            <a:stretch>
              <a:fillRect/>
            </a:stretch>
          </p:blipFill>
          <p:spPr>
            <a:xfrm rot="19326072">
              <a:off x="1487752" y="5190070"/>
              <a:ext cx="132038" cy="144000"/>
            </a:xfrm>
            <a:prstGeom prst="rect">
              <a:avLst/>
            </a:prstGeom>
          </p:spPr>
        </p:pic>
      </p:grpSp>
    </p:spTree>
    <p:extLst>
      <p:ext uri="{BB962C8B-B14F-4D97-AF65-F5344CB8AC3E}">
        <p14:creationId xmlns:p14="http://schemas.microsoft.com/office/powerpoint/2010/main" val="32683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681210" y="438088"/>
            <a:ext cx="10226040" cy="1477328"/>
          </a:xfrm>
          <a:prstGeom prst="rect">
            <a:avLst/>
          </a:prstGeom>
          <a:noFill/>
        </p:spPr>
        <p:txBody>
          <a:bodyPr wrap="square" rtlCol="0">
            <a:spAutoFit/>
          </a:bodyPr>
          <a:lstStyle/>
          <a:p>
            <a:pPr>
              <a:spcBef>
                <a:spcPts val="0"/>
              </a:spcBef>
            </a:pPr>
            <a:r>
              <a:rPr lang="en-US" sz="3600" dirty="0">
                <a:solidFill>
                  <a:srgbClr val="1E494F"/>
                </a:solidFill>
              </a:rPr>
              <a:t>Pricing, costs and making a profit</a:t>
            </a:r>
          </a:p>
          <a:p>
            <a:pPr>
              <a:lnSpc>
                <a:spcPct val="100000"/>
              </a:lnSpc>
              <a:spcBef>
                <a:spcPts val="0"/>
              </a:spcBef>
            </a:pPr>
            <a:r>
              <a:rPr lang="en-US" sz="3600" dirty="0">
                <a:solidFill>
                  <a:srgbClr val="1EB3DD"/>
                </a:solidFill>
              </a:rPr>
              <a:t>HOW TO SET YOUR PRICE?</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11197" y="1698264"/>
            <a:ext cx="7332028" cy="5432256"/>
          </a:xfrm>
          <a:prstGeom prst="rect">
            <a:avLst/>
          </a:prstGeom>
          <a:noFill/>
        </p:spPr>
        <p:txBody>
          <a:bodyPr wrap="square">
            <a:spAutoFit/>
          </a:bodyPr>
          <a:lstStyle/>
          <a:p>
            <a:pPr>
              <a:lnSpc>
                <a:spcPct val="150000"/>
              </a:lnSpc>
            </a:pPr>
            <a:r>
              <a:rPr lang="en-GB" sz="2200" b="0" i="0" dirty="0">
                <a:solidFill>
                  <a:srgbClr val="1EB3DD"/>
                </a:solidFill>
                <a:effectLst/>
              </a:rPr>
              <a:t>	</a:t>
            </a:r>
          </a:p>
          <a:p>
            <a:r>
              <a:rPr lang="en-US" sz="2200" dirty="0">
                <a:solidFill>
                  <a:srgbClr val="142D55"/>
                </a:solidFill>
              </a:rPr>
              <a:t>There are 3 key factors you need to consider..</a:t>
            </a:r>
          </a:p>
          <a:p>
            <a:pPr marL="457200" indent="-457200">
              <a:buClr>
                <a:srgbClr val="EC2179"/>
              </a:buClr>
              <a:buFont typeface="+mj-lt"/>
              <a:buAutoNum type="arabicPeriod"/>
            </a:pPr>
            <a:r>
              <a:rPr lang="en-US" sz="2200" dirty="0">
                <a:solidFill>
                  <a:srgbClr val="142D55"/>
                </a:solidFill>
              </a:rPr>
              <a:t>There must be a clear need for your product or service (or you must create one). This is the </a:t>
            </a:r>
            <a:r>
              <a:rPr lang="en-US" sz="2200" b="1" dirty="0">
                <a:solidFill>
                  <a:srgbClr val="EC2179"/>
                </a:solidFill>
              </a:rPr>
              <a:t>OPPORTUNITY.</a:t>
            </a:r>
          </a:p>
          <a:p>
            <a:pPr marL="457200" indent="-457200">
              <a:buClr>
                <a:srgbClr val="EC2179"/>
              </a:buClr>
              <a:buFont typeface="+mj-lt"/>
              <a:buAutoNum type="arabicPeriod"/>
            </a:pPr>
            <a:r>
              <a:rPr lang="en-US" sz="2200" dirty="0">
                <a:solidFill>
                  <a:srgbClr val="142D55"/>
                </a:solidFill>
              </a:rPr>
              <a:t>That need must have sufficient potential to create a </a:t>
            </a:r>
            <a:r>
              <a:rPr lang="en-US" sz="2200" b="1" dirty="0">
                <a:solidFill>
                  <a:srgbClr val="EC2179"/>
                </a:solidFill>
              </a:rPr>
              <a:t>DEMAND</a:t>
            </a:r>
            <a:r>
              <a:rPr lang="en-US" sz="2200" dirty="0"/>
              <a:t>.</a:t>
            </a:r>
          </a:p>
          <a:p>
            <a:pPr marL="457200" indent="-457200">
              <a:buClr>
                <a:srgbClr val="EC2179"/>
              </a:buClr>
              <a:buFont typeface="+mj-lt"/>
              <a:buAutoNum type="arabicPeriod"/>
            </a:pPr>
            <a:r>
              <a:rPr lang="en-US" sz="2200" dirty="0">
                <a:solidFill>
                  <a:srgbClr val="142D55"/>
                </a:solidFill>
              </a:rPr>
              <a:t>There should be sufficient </a:t>
            </a:r>
            <a:r>
              <a:rPr lang="en-US" sz="2200" dirty="0"/>
              <a:t>€€ </a:t>
            </a:r>
            <a:r>
              <a:rPr lang="en-US" sz="2200" b="1" dirty="0">
                <a:solidFill>
                  <a:srgbClr val="EC2179"/>
                </a:solidFill>
              </a:rPr>
              <a:t>REWARD</a:t>
            </a:r>
            <a:r>
              <a:rPr lang="en-US" sz="2200" dirty="0"/>
              <a:t> </a:t>
            </a:r>
            <a:r>
              <a:rPr lang="en-US" sz="2200" dirty="0">
                <a:solidFill>
                  <a:srgbClr val="142D55"/>
                </a:solidFill>
              </a:rPr>
              <a:t>€€ within your idea to be able to support your business needs</a:t>
            </a:r>
          </a:p>
          <a:p>
            <a:pPr marL="457200" indent="-457200">
              <a:buClr>
                <a:srgbClr val="EC2179"/>
              </a:buClr>
              <a:buFont typeface="+mj-lt"/>
              <a:buAutoNum type="arabicPeriod"/>
            </a:pPr>
            <a:endParaRPr lang="en-US" sz="2200" dirty="0"/>
          </a:p>
          <a:p>
            <a:r>
              <a:rPr lang="en-US" sz="2200" i="1" dirty="0">
                <a:solidFill>
                  <a:srgbClr val="EC2179"/>
                </a:solidFill>
              </a:rPr>
              <a:t>Many businesses fail (and fail quickly) because they have not determined or miscalculated the </a:t>
            </a:r>
            <a:r>
              <a:rPr lang="en-US" sz="2200" b="1" i="1" dirty="0">
                <a:solidFill>
                  <a:srgbClr val="EC2179"/>
                </a:solidFill>
              </a:rPr>
              <a:t>REWARD</a:t>
            </a:r>
            <a:r>
              <a:rPr lang="en-US" sz="2200" i="1" dirty="0">
                <a:solidFill>
                  <a:srgbClr val="EC2179"/>
                </a:solidFill>
              </a:rPr>
              <a:t> aspect of their business proposition</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pic>
        <p:nvPicPr>
          <p:cNvPr id="11" name="Picture 10" descr="A picture containing text, silhouette&#10;&#10;Description automatically generated">
            <a:extLst>
              <a:ext uri="{FF2B5EF4-FFF2-40B4-BE49-F238E27FC236}">
                <a16:creationId xmlns:a16="http://schemas.microsoft.com/office/drawing/2014/main" id="{D0F95BF6-4CE8-439D-A801-06145B32582B}"/>
              </a:ext>
            </a:extLst>
          </p:cNvPr>
          <p:cNvPicPr>
            <a:picLocks noChangeAspect="1"/>
          </p:cNvPicPr>
          <p:nvPr/>
        </p:nvPicPr>
        <p:blipFill rotWithShape="1">
          <a:blip r:embed="rId2"/>
          <a:srcRect l="20018" t="14370" r="18181" b="20440"/>
          <a:stretch/>
        </p:blipFill>
        <p:spPr>
          <a:xfrm>
            <a:off x="8731980" y="2469471"/>
            <a:ext cx="3275681" cy="2572665"/>
          </a:xfrm>
          <a:prstGeom prst="rect">
            <a:avLst/>
          </a:prstGeom>
        </p:spPr>
      </p:pic>
    </p:spTree>
    <p:extLst>
      <p:ext uri="{BB962C8B-B14F-4D97-AF65-F5344CB8AC3E}">
        <p14:creationId xmlns:p14="http://schemas.microsoft.com/office/powerpoint/2010/main" val="3408739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0ECEDC-DFC3-456E-A91E-2E8710A4E153}"/>
              </a:ext>
            </a:extLst>
          </p:cNvPr>
          <p:cNvSpPr txBox="1"/>
          <p:nvPr/>
        </p:nvSpPr>
        <p:spPr>
          <a:xfrm>
            <a:off x="2032000" y="1360309"/>
            <a:ext cx="7569103" cy="954107"/>
          </a:xfrm>
          <a:prstGeom prst="rect">
            <a:avLst/>
          </a:prstGeom>
          <a:noFill/>
        </p:spPr>
        <p:txBody>
          <a:bodyPr wrap="square">
            <a:spAutoFit/>
          </a:bodyPr>
          <a:lstStyle/>
          <a:p>
            <a:r>
              <a:rPr lang="en-GB" sz="2800" b="1" dirty="0">
                <a:solidFill>
                  <a:srgbClr val="EC2179"/>
                </a:solidFill>
              </a:rPr>
              <a:t>6 Things Angel Investors, Business Angels &amp; Private Individuals care about the most</a:t>
            </a:r>
          </a:p>
        </p:txBody>
      </p:sp>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892300" y="2375436"/>
            <a:ext cx="8105140" cy="4216539"/>
          </a:xfrm>
          <a:prstGeom prst="rect">
            <a:avLst/>
          </a:prstGeom>
          <a:noFill/>
        </p:spPr>
        <p:txBody>
          <a:bodyPr wrap="square">
            <a:spAutoFit/>
          </a:bodyPr>
          <a:lstStyle/>
          <a:p>
            <a:pPr marL="514350" indent="-514350" fontAlgn="base">
              <a:buFont typeface="+mj-lt"/>
              <a:buAutoNum type="arabicPeriod"/>
            </a:pPr>
            <a:r>
              <a:rPr lang="en-IE" sz="2200" dirty="0">
                <a:solidFill>
                  <a:srgbClr val="1E494F"/>
                </a:solidFill>
              </a:rPr>
              <a:t>The </a:t>
            </a:r>
            <a:r>
              <a:rPr lang="en-IE" sz="2200" b="1" dirty="0">
                <a:solidFill>
                  <a:srgbClr val="1E494F"/>
                </a:solidFill>
              </a:rPr>
              <a:t>quality, passion, commitment, and integrity </a:t>
            </a:r>
            <a:r>
              <a:rPr lang="en-IE" sz="2200" dirty="0">
                <a:solidFill>
                  <a:srgbClr val="1E494F"/>
                </a:solidFill>
              </a:rPr>
              <a:t>of the founders</a:t>
            </a:r>
          </a:p>
          <a:p>
            <a:pPr marL="514350" indent="-514350" fontAlgn="base">
              <a:buFont typeface="+mj-lt"/>
              <a:buAutoNum type="arabicPeriod"/>
            </a:pPr>
            <a:r>
              <a:rPr lang="en-IE" sz="2200" dirty="0">
                <a:solidFill>
                  <a:srgbClr val="1E494F"/>
                </a:solidFill>
              </a:rPr>
              <a:t>The </a:t>
            </a:r>
            <a:r>
              <a:rPr lang="en-IE" sz="2200" b="1" dirty="0">
                <a:solidFill>
                  <a:srgbClr val="1E494F"/>
                </a:solidFill>
              </a:rPr>
              <a:t>market opportunity </a:t>
            </a:r>
            <a:r>
              <a:rPr lang="en-IE" sz="2200" dirty="0">
                <a:solidFill>
                  <a:srgbClr val="1E494F"/>
                </a:solidFill>
              </a:rPr>
              <a:t>being addressed and the potential for the company to become very big</a:t>
            </a:r>
          </a:p>
          <a:p>
            <a:pPr marL="514350" indent="-514350" fontAlgn="base">
              <a:buFont typeface="+mj-lt"/>
              <a:buAutoNum type="arabicPeriod"/>
            </a:pPr>
            <a:r>
              <a:rPr lang="en-IE" sz="2200" dirty="0">
                <a:solidFill>
                  <a:srgbClr val="1E494F"/>
                </a:solidFill>
              </a:rPr>
              <a:t>A clearly thought out </a:t>
            </a:r>
            <a:r>
              <a:rPr lang="en-IE" sz="2200" b="1" dirty="0">
                <a:solidFill>
                  <a:srgbClr val="1E494F"/>
                </a:solidFill>
              </a:rPr>
              <a:t>business plan</a:t>
            </a:r>
            <a:r>
              <a:rPr lang="en-IE" sz="2200" dirty="0">
                <a:solidFill>
                  <a:srgbClr val="1E494F"/>
                </a:solidFill>
              </a:rPr>
              <a:t>, and any early evidence of obtaining traction toward the plan</a:t>
            </a:r>
          </a:p>
          <a:p>
            <a:pPr marL="514350" indent="-514350" fontAlgn="base">
              <a:buFont typeface="+mj-lt"/>
              <a:buAutoNum type="arabicPeriod"/>
            </a:pPr>
            <a:r>
              <a:rPr lang="en-IE" sz="2200" dirty="0">
                <a:solidFill>
                  <a:srgbClr val="1E494F"/>
                </a:solidFill>
              </a:rPr>
              <a:t>Interesting </a:t>
            </a:r>
            <a:r>
              <a:rPr lang="en-IE" sz="2200" b="1" dirty="0">
                <a:solidFill>
                  <a:srgbClr val="1E494F"/>
                </a:solidFill>
              </a:rPr>
              <a:t>technology or intellectual property</a:t>
            </a:r>
          </a:p>
          <a:p>
            <a:pPr marL="514350" indent="-514350" fontAlgn="base">
              <a:buFont typeface="+mj-lt"/>
              <a:buAutoNum type="arabicPeriod"/>
            </a:pPr>
            <a:r>
              <a:rPr lang="en-IE" sz="2200" dirty="0">
                <a:solidFill>
                  <a:srgbClr val="1E494F"/>
                </a:solidFill>
              </a:rPr>
              <a:t>An </a:t>
            </a:r>
            <a:r>
              <a:rPr lang="en-IE" sz="2200" b="1" dirty="0">
                <a:solidFill>
                  <a:srgbClr val="1E494F"/>
                </a:solidFill>
              </a:rPr>
              <a:t>appropriate valuation </a:t>
            </a:r>
            <a:r>
              <a:rPr lang="en-IE" sz="2200" dirty="0">
                <a:solidFill>
                  <a:srgbClr val="1E494F"/>
                </a:solidFill>
              </a:rPr>
              <a:t>with reasonable terms</a:t>
            </a:r>
          </a:p>
          <a:p>
            <a:pPr marL="514350" indent="-514350" fontAlgn="base">
              <a:buFont typeface="+mj-lt"/>
              <a:buAutoNum type="arabicPeriod"/>
            </a:pPr>
            <a:r>
              <a:rPr lang="en-IE" sz="2200" dirty="0">
                <a:solidFill>
                  <a:srgbClr val="1E494F"/>
                </a:solidFill>
              </a:rPr>
              <a:t>The </a:t>
            </a:r>
            <a:r>
              <a:rPr lang="en-IE" sz="2200" b="1" dirty="0">
                <a:solidFill>
                  <a:srgbClr val="1E494F"/>
                </a:solidFill>
              </a:rPr>
              <a:t>viability of raising additional rounds of financing </a:t>
            </a:r>
            <a:r>
              <a:rPr lang="en-IE" sz="2200" dirty="0">
                <a:solidFill>
                  <a:srgbClr val="1E494F"/>
                </a:solidFill>
              </a:rPr>
              <a:t>if progress is made</a:t>
            </a:r>
          </a:p>
          <a:p>
            <a:pPr marL="514350" indent="-514350" fontAlgn="base">
              <a:buFont typeface="+mj-lt"/>
              <a:buAutoNum type="arabicPeriod"/>
            </a:pPr>
            <a:endParaRPr lang="en-IE" sz="2200" dirty="0">
              <a:solidFill>
                <a:srgbClr val="1E494F"/>
              </a:solidFill>
            </a:endParaRPr>
          </a:p>
          <a:p>
            <a:pPr fontAlgn="base"/>
            <a:r>
              <a:rPr lang="en-IE" sz="2000" b="1" dirty="0">
                <a:solidFill>
                  <a:srgbClr val="1E494F"/>
                </a:solidFill>
              </a:rPr>
              <a:t>Source</a:t>
            </a:r>
            <a:r>
              <a:rPr lang="en-IE" sz="2000" dirty="0">
                <a:solidFill>
                  <a:srgbClr val="1E494F"/>
                </a:solidFill>
              </a:rPr>
              <a:t>  </a:t>
            </a:r>
            <a:r>
              <a:rPr lang="en-GB" sz="2000" dirty="0">
                <a:hlinkClick r:id="rId2"/>
              </a:rPr>
              <a:t>20 Things All Entrepreneurs Should Know About Angel Investors (forbes.com)</a:t>
            </a:r>
            <a:endParaRPr lang="en-IE" sz="2000" dirty="0">
              <a:solidFill>
                <a:srgbClr val="1E494F"/>
              </a:solidFill>
            </a:endParaRPr>
          </a:p>
        </p:txBody>
      </p:sp>
    </p:spTree>
    <p:extLst>
      <p:ext uri="{BB962C8B-B14F-4D97-AF65-F5344CB8AC3E}">
        <p14:creationId xmlns:p14="http://schemas.microsoft.com/office/powerpoint/2010/main" val="626399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821180" y="1694716"/>
            <a:ext cx="8105140" cy="4462760"/>
          </a:xfrm>
          <a:prstGeom prst="rect">
            <a:avLst/>
          </a:prstGeom>
          <a:noFill/>
        </p:spPr>
        <p:txBody>
          <a:bodyPr wrap="square">
            <a:spAutoFit/>
          </a:bodyPr>
          <a:lstStyle/>
          <a:p>
            <a:r>
              <a:rPr lang="en-IE" sz="2400" b="1" dirty="0">
                <a:solidFill>
                  <a:srgbClr val="C54A9A"/>
                </a:solidFill>
              </a:rPr>
              <a:t>Angel Investor Networks</a:t>
            </a:r>
          </a:p>
          <a:p>
            <a:r>
              <a:rPr lang="en-IE" sz="2000" dirty="0">
                <a:solidFill>
                  <a:srgbClr val="1E494F"/>
                </a:solidFill>
              </a:rPr>
              <a:t>Most new businesses will have trouble getting significant amounts of capital, but business angel investment can help companies reach the next level of financing and expansion. Across Europe, </a:t>
            </a:r>
            <a:r>
              <a:rPr lang="en-IE" sz="2000" b="1" dirty="0">
                <a:solidFill>
                  <a:srgbClr val="C54A9A"/>
                </a:solidFill>
              </a:rPr>
              <a:t>Angel Investment Networks </a:t>
            </a:r>
            <a:r>
              <a:rPr lang="en-IE" sz="2000" dirty="0">
                <a:solidFill>
                  <a:srgbClr val="1E494F"/>
                </a:solidFill>
              </a:rPr>
              <a:t>allows members to find and connect with other members regarding business investments and funding. Thousands of business angels use the network to search for ideas, and have entrepreneurs signing up on a daily basis.</a:t>
            </a:r>
          </a:p>
          <a:p>
            <a:endParaRPr lang="en-IE" sz="2000" dirty="0">
              <a:solidFill>
                <a:srgbClr val="414140"/>
              </a:solidFill>
            </a:endParaRPr>
          </a:p>
          <a:p>
            <a:r>
              <a:rPr lang="en-IE" sz="2000" dirty="0">
                <a:solidFill>
                  <a:srgbClr val="525252"/>
                </a:solidFill>
              </a:rPr>
              <a:t>e.g. </a:t>
            </a:r>
            <a:r>
              <a:rPr lang="en-IE" sz="2000" dirty="0">
                <a:solidFill>
                  <a:srgbClr val="525252"/>
                </a:solidFill>
                <a:hlinkClick r:id="rId2"/>
              </a:rPr>
              <a:t>Irish Investment Network</a:t>
            </a:r>
            <a:r>
              <a:rPr lang="en-IE" sz="2000" dirty="0">
                <a:solidFill>
                  <a:srgbClr val="525252"/>
                </a:solidFill>
              </a:rPr>
              <a:t> </a:t>
            </a:r>
            <a:r>
              <a:rPr lang="en-IE" sz="2000" dirty="0">
                <a:solidFill>
                  <a:srgbClr val="1E494F"/>
                </a:solidFill>
              </a:rPr>
              <a:t>has over 170,000 registered angel investors. Their site is presented with </a:t>
            </a:r>
          </a:p>
          <a:p>
            <a:pPr marL="342900" indent="-342900">
              <a:buFont typeface="Arial" panose="020B0604020202020204" pitchFamily="34" charset="0"/>
              <a:buChar char="•"/>
            </a:pPr>
            <a:r>
              <a:rPr lang="en-IE" sz="2000" b="1" dirty="0">
                <a:solidFill>
                  <a:srgbClr val="C54A9A"/>
                </a:solidFill>
              </a:rPr>
              <a:t>Clear listings </a:t>
            </a:r>
            <a:r>
              <a:rPr lang="en-IE" sz="2000" dirty="0">
                <a:solidFill>
                  <a:srgbClr val="1E494F"/>
                </a:solidFill>
              </a:rPr>
              <a:t>posted angel investors that entail the</a:t>
            </a:r>
            <a:r>
              <a:rPr lang="en-IE" sz="2000" dirty="0">
                <a:solidFill>
                  <a:srgbClr val="414140"/>
                </a:solidFill>
              </a:rPr>
              <a:t> </a:t>
            </a:r>
            <a:r>
              <a:rPr lang="en-IE" sz="2000" b="1" dirty="0">
                <a:solidFill>
                  <a:srgbClr val="C54A9A"/>
                </a:solidFill>
              </a:rPr>
              <a:t>details of their specific sector(s) </a:t>
            </a:r>
          </a:p>
          <a:p>
            <a:pPr marL="342900" indent="-342900">
              <a:buFont typeface="Arial" panose="020B0604020202020204" pitchFamily="34" charset="0"/>
              <a:buChar char="•"/>
            </a:pPr>
            <a:r>
              <a:rPr lang="en-IE" sz="2000" b="1" dirty="0">
                <a:solidFill>
                  <a:srgbClr val="C54A9A"/>
                </a:solidFill>
              </a:rPr>
              <a:t>Potential investment amounts</a:t>
            </a:r>
          </a:p>
          <a:p>
            <a:pPr marL="342900" indent="-342900">
              <a:buFont typeface="Arial" panose="020B0604020202020204" pitchFamily="34" charset="0"/>
              <a:buChar char="•"/>
            </a:pPr>
            <a:r>
              <a:rPr lang="en-IE" sz="2000" b="1" dirty="0">
                <a:solidFill>
                  <a:srgbClr val="C54A9A"/>
                </a:solidFill>
              </a:rPr>
              <a:t>Desired location </a:t>
            </a:r>
            <a:r>
              <a:rPr lang="en-IE" sz="2000" dirty="0">
                <a:solidFill>
                  <a:srgbClr val="1E494F"/>
                </a:solidFill>
              </a:rPr>
              <a:t>of the potential business venture</a:t>
            </a:r>
            <a:endParaRPr lang="en-IE" sz="2400" dirty="0">
              <a:solidFill>
                <a:srgbClr val="1E494F"/>
              </a:solidFill>
            </a:endParaRPr>
          </a:p>
        </p:txBody>
      </p:sp>
    </p:spTree>
    <p:extLst>
      <p:ext uri="{BB962C8B-B14F-4D97-AF65-F5344CB8AC3E}">
        <p14:creationId xmlns:p14="http://schemas.microsoft.com/office/powerpoint/2010/main" val="2961161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821180" y="1694716"/>
            <a:ext cx="8105140" cy="3970318"/>
          </a:xfrm>
          <a:prstGeom prst="rect">
            <a:avLst/>
          </a:prstGeom>
          <a:noFill/>
        </p:spPr>
        <p:txBody>
          <a:bodyPr wrap="square">
            <a:spAutoFit/>
          </a:bodyPr>
          <a:lstStyle/>
          <a:p>
            <a:r>
              <a:rPr lang="en-GB" sz="2400" b="1" dirty="0">
                <a:solidFill>
                  <a:srgbClr val="C54A9A"/>
                </a:solidFill>
              </a:rPr>
              <a:t>All Your Angel Investor Questions Answered</a:t>
            </a:r>
          </a:p>
          <a:p>
            <a:endParaRPr lang="en-GB" sz="2400" b="1" dirty="0">
              <a:solidFill>
                <a:srgbClr val="C54A9A"/>
              </a:solidFill>
            </a:endParaRPr>
          </a:p>
          <a:p>
            <a:pPr marL="514350" indent="-514350">
              <a:buFont typeface="+mj-lt"/>
              <a:buAutoNum type="arabicPeriod"/>
            </a:pPr>
            <a:r>
              <a:rPr lang="en-IE" sz="2000" dirty="0">
                <a:solidFill>
                  <a:srgbClr val="414140"/>
                </a:solidFill>
                <a:hlinkClick r:id="rId2" action="ppaction://hlinkfile"/>
              </a:rPr>
              <a:t>What are the six most important things for angel investors?</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What do angel investors like to initially see from an entrepreneur?</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How long will it take to raise angel financing?</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What financial questions should the entrepreneur anticipate from angel investors?</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What questions should the entrepreneur anticipate about marketing and customer acquisition?</a:t>
            </a:r>
            <a:endParaRPr lang="en-IE" sz="2000" dirty="0">
              <a:solidFill>
                <a:srgbClr val="414140"/>
              </a:solidFill>
            </a:endParaRPr>
          </a:p>
          <a:p>
            <a:pPr marL="514350" indent="-514350">
              <a:buFont typeface="+mj-lt"/>
              <a:buAutoNum type="arabicPeriod"/>
            </a:pPr>
            <a:r>
              <a:rPr lang="en-IE" sz="2000" dirty="0">
                <a:solidFill>
                  <a:srgbClr val="414140"/>
                </a:solidFill>
                <a:hlinkClick r:id="rId2" action="ppaction://hlinkfile"/>
              </a:rPr>
              <a:t>What questions should the entrepreneur expect concerning the management team and founders?</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Tree>
    <p:extLst>
      <p:ext uri="{BB962C8B-B14F-4D97-AF65-F5344CB8AC3E}">
        <p14:creationId xmlns:p14="http://schemas.microsoft.com/office/powerpoint/2010/main" val="3110477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821180" y="1694716"/>
            <a:ext cx="8105140" cy="4193456"/>
          </a:xfrm>
          <a:prstGeom prst="rect">
            <a:avLst/>
          </a:prstGeom>
          <a:noFill/>
        </p:spPr>
        <p:txBody>
          <a:bodyPr wrap="square">
            <a:spAutoFit/>
          </a:bodyPr>
          <a:lstStyle/>
          <a:p>
            <a:r>
              <a:rPr lang="en-GB" sz="2400" b="1" dirty="0">
                <a:solidFill>
                  <a:srgbClr val="C54A9A"/>
                </a:solidFill>
              </a:rPr>
              <a:t>All Your Angel Investor Questions Answered</a:t>
            </a:r>
          </a:p>
          <a:p>
            <a:endParaRPr lang="en-GB" sz="2400" b="1" dirty="0">
              <a:solidFill>
                <a:srgbClr val="C54A9A"/>
              </a:solidFill>
            </a:endParaRPr>
          </a:p>
          <a:p>
            <a:pPr marL="457200" indent="-457200">
              <a:buFont typeface="+mj-lt"/>
              <a:buAutoNum type="arabicPeriod" startAt="7"/>
            </a:pPr>
            <a:r>
              <a:rPr lang="en-IE" sz="2000" dirty="0">
                <a:solidFill>
                  <a:srgbClr val="414140"/>
                </a:solidFill>
                <a:hlinkClick r:id="rId2" action="ppaction://hlinkfile"/>
              </a:rPr>
              <a:t>How risky is angel investing?</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What questions should a CEO ask of potential angel investors?</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What are the key factors in determining the appropriate valuation in a seed round of financing?</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What are typical reasons angel investors will reject an investment?</a:t>
            </a:r>
            <a:endParaRPr lang="en-IE" sz="2000" dirty="0">
              <a:solidFill>
                <a:srgbClr val="414140"/>
              </a:solidFill>
            </a:endParaRPr>
          </a:p>
          <a:p>
            <a:pPr marL="457200" indent="-457200">
              <a:buFont typeface="+mj-lt"/>
              <a:buAutoNum type="arabicPeriod" startAt="7"/>
            </a:pPr>
            <a:r>
              <a:rPr lang="en-IE" sz="2000" dirty="0">
                <a:solidFill>
                  <a:srgbClr val="414140"/>
                </a:solidFill>
                <a:hlinkClick r:id="rId2" action="ppaction://hlinkfile"/>
              </a:rPr>
              <a:t>What mistakes are made by entrepreneurs in a pitch meeting with angel investors?</a:t>
            </a:r>
            <a:endParaRPr lang="en-IE" sz="2000" dirty="0">
              <a:solidFill>
                <a:srgbClr val="414140"/>
              </a:solidFill>
            </a:endParaRPr>
          </a:p>
          <a:p>
            <a:pPr marL="457200" indent="-457200">
              <a:buFont typeface="+mj-lt"/>
              <a:buAutoNum type="arabicPeriod" startAt="7"/>
            </a:pPr>
            <a:endParaRPr lang="en-IE" sz="2000" dirty="0">
              <a:solidFill>
                <a:srgbClr val="414140"/>
              </a:solidFill>
            </a:endParaRPr>
          </a:p>
          <a:p>
            <a:endParaRPr lang="en-IE" sz="1000" dirty="0">
              <a:solidFill>
                <a:srgbClr val="414140"/>
              </a:solidFill>
              <a:hlinkClick r:id="rId2" action="ppaction://hlinkfile"/>
            </a:endParaRPr>
          </a:p>
          <a:p>
            <a:r>
              <a:rPr lang="en-IE" sz="2000" dirty="0">
                <a:solidFill>
                  <a:srgbClr val="414140"/>
                </a:solidFill>
                <a:hlinkClick r:id="rId2" action="ppaction://hlinkfile"/>
              </a:rPr>
              <a:t>All 20 Sets of Questions &amp; Answers Here: Forbes</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Tree>
    <p:extLst>
      <p:ext uri="{BB962C8B-B14F-4D97-AF65-F5344CB8AC3E}">
        <p14:creationId xmlns:p14="http://schemas.microsoft.com/office/powerpoint/2010/main" val="2739810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750060" y="1410355"/>
            <a:ext cx="8267700" cy="5816977"/>
          </a:xfrm>
          <a:prstGeom prst="rect">
            <a:avLst/>
          </a:prstGeom>
          <a:noFill/>
        </p:spPr>
        <p:txBody>
          <a:bodyPr wrap="square">
            <a:spAutoFit/>
          </a:bodyPr>
          <a:lstStyle/>
          <a:p>
            <a:r>
              <a:rPr lang="en-IE" sz="3200" b="1" dirty="0">
                <a:solidFill>
                  <a:srgbClr val="1EB3DD"/>
                </a:solidFill>
              </a:rPr>
              <a:t>Venture Capital Investors  </a:t>
            </a:r>
          </a:p>
          <a:p>
            <a:endParaRPr lang="en-GB" sz="2400" b="1" dirty="0">
              <a:solidFill>
                <a:srgbClr val="C54A9A"/>
              </a:solidFill>
            </a:endParaRPr>
          </a:p>
          <a:p>
            <a:r>
              <a:rPr lang="en-IE" sz="2200" b="1" dirty="0">
                <a:solidFill>
                  <a:srgbClr val="1EB3DD"/>
                </a:solidFill>
              </a:rPr>
              <a:t>Seed and Venture Capital </a:t>
            </a:r>
            <a:r>
              <a:rPr lang="en-IE" sz="2200" dirty="0">
                <a:solidFill>
                  <a:srgbClr val="1E494F"/>
                </a:solidFill>
              </a:rPr>
              <a:t>are becoming more frequent sources of investment providing capital for new businesses and entrepreneurs that would not be able to obtain loans. The global credit crunch has increased the demand for angel investors. </a:t>
            </a:r>
          </a:p>
          <a:p>
            <a:r>
              <a:rPr lang="en-IE" sz="2200" b="1" dirty="0">
                <a:solidFill>
                  <a:srgbClr val="1EB3DD"/>
                </a:solidFill>
              </a:rPr>
              <a:t>Venture Capital is</a:t>
            </a:r>
            <a:r>
              <a:rPr lang="en-IE" sz="2200" b="1" dirty="0">
                <a:solidFill>
                  <a:srgbClr val="10B1A2"/>
                </a:solidFill>
              </a:rPr>
              <a:t>:</a:t>
            </a:r>
          </a:p>
          <a:p>
            <a:pPr marL="342900" indent="-342900">
              <a:buFont typeface="Wingdings" panose="05000000000000000000" pitchFamily="2" charset="2"/>
              <a:buChar char="ü"/>
            </a:pPr>
            <a:r>
              <a:rPr lang="en-IE" sz="2200" dirty="0">
                <a:solidFill>
                  <a:srgbClr val="1E494F"/>
                </a:solidFill>
              </a:rPr>
              <a:t>Capital provided by </a:t>
            </a:r>
            <a:r>
              <a:rPr lang="en-IE" sz="2200" b="1" dirty="0">
                <a:solidFill>
                  <a:srgbClr val="1EB3DD"/>
                </a:solidFill>
              </a:rPr>
              <a:t>full-time, professional firms </a:t>
            </a:r>
            <a:r>
              <a:rPr lang="en-IE" sz="2200" dirty="0"/>
              <a:t>(</a:t>
            </a:r>
            <a:r>
              <a:rPr lang="en-IE" sz="2200" dirty="0">
                <a:solidFill>
                  <a:srgbClr val="1E494F"/>
                </a:solidFill>
              </a:rPr>
              <a:t>venture capitalists) who invest with management in ambitious, fast-growing companies with the potential to develop into significant businesses.</a:t>
            </a:r>
          </a:p>
          <a:p>
            <a:pPr marL="342900" indent="-342900">
              <a:buFont typeface="Wingdings" panose="05000000000000000000" pitchFamily="2" charset="2"/>
              <a:buChar char="ü"/>
            </a:pPr>
            <a:r>
              <a:rPr lang="en-IE" sz="2200" dirty="0">
                <a:solidFill>
                  <a:srgbClr val="1E494F"/>
                </a:solidFill>
              </a:rPr>
              <a:t>Is likely to</a:t>
            </a:r>
            <a:r>
              <a:rPr lang="en-IE" sz="2200" dirty="0"/>
              <a:t> </a:t>
            </a:r>
            <a:r>
              <a:rPr lang="en-IE" sz="2200" b="1" dirty="0">
                <a:solidFill>
                  <a:srgbClr val="1EB3DD"/>
                </a:solidFill>
              </a:rPr>
              <a:t>add considerably to the credibility </a:t>
            </a:r>
            <a:r>
              <a:rPr lang="en-IE" sz="2200" dirty="0">
                <a:solidFill>
                  <a:srgbClr val="1E494F"/>
                </a:solidFill>
              </a:rPr>
              <a:t>of the company and to supply management expertise, support and access to their contacts.  As part of their mentoring and monitoring of their investment, they are </a:t>
            </a:r>
            <a:r>
              <a:rPr lang="en-IE" sz="2200" b="1" dirty="0">
                <a:solidFill>
                  <a:srgbClr val="1EB3DD"/>
                </a:solidFill>
              </a:rPr>
              <a:t>likely to seek board membership.</a:t>
            </a:r>
          </a:p>
          <a:p>
            <a:endParaRPr lang="en-IE" sz="2800" dirty="0"/>
          </a:p>
          <a:p>
            <a:pPr marL="342900" indent="-342900">
              <a:buFont typeface="Arial" panose="020B0604020202020204" pitchFamily="34" charset="0"/>
              <a:buChar char="•"/>
            </a:pPr>
            <a:endParaRPr lang="en-IE" sz="2400" dirty="0">
              <a:solidFill>
                <a:srgbClr val="1E494F"/>
              </a:solidFill>
            </a:endParaRPr>
          </a:p>
        </p:txBody>
      </p:sp>
    </p:spTree>
    <p:extLst>
      <p:ext uri="{BB962C8B-B14F-4D97-AF65-F5344CB8AC3E}">
        <p14:creationId xmlns:p14="http://schemas.microsoft.com/office/powerpoint/2010/main" val="2335919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750060" y="1410355"/>
            <a:ext cx="8613140" cy="4524315"/>
          </a:xfrm>
          <a:prstGeom prst="rect">
            <a:avLst/>
          </a:prstGeom>
          <a:noFill/>
        </p:spPr>
        <p:txBody>
          <a:bodyPr wrap="square">
            <a:spAutoFit/>
          </a:bodyPr>
          <a:lstStyle/>
          <a:p>
            <a:r>
              <a:rPr lang="en-IE" sz="3200" b="1" dirty="0">
                <a:solidFill>
                  <a:srgbClr val="1EB3DD"/>
                </a:solidFill>
              </a:rPr>
              <a:t>Venture Capital Investors  </a:t>
            </a:r>
          </a:p>
          <a:p>
            <a:endParaRPr lang="en-GB" sz="1200" b="1" dirty="0">
              <a:solidFill>
                <a:srgbClr val="C54A9A"/>
              </a:solidFill>
            </a:endParaRPr>
          </a:p>
          <a:p>
            <a:r>
              <a:rPr lang="en-IE" sz="2200" dirty="0">
                <a:solidFill>
                  <a:srgbClr val="1E494F"/>
                </a:solidFill>
              </a:rPr>
              <a:t>In contrast to bank finance, venture capitalists are not </a:t>
            </a:r>
            <a:r>
              <a:rPr lang="en-IE" sz="2200" b="1" dirty="0">
                <a:solidFill>
                  <a:srgbClr val="1E494F"/>
                </a:solidFill>
              </a:rPr>
              <a:t>looking for scheduled repayment,</a:t>
            </a:r>
            <a:r>
              <a:rPr lang="en-IE" sz="2200" dirty="0">
                <a:solidFill>
                  <a:srgbClr val="1E494F"/>
                </a:solidFill>
              </a:rPr>
              <a:t> but for a minority of the share capital of your company in return for cash. </a:t>
            </a:r>
          </a:p>
          <a:p>
            <a:pPr marL="342900" indent="-342900">
              <a:buFont typeface="Wingdings" panose="05000000000000000000" pitchFamily="2" charset="2"/>
              <a:buChar char="ü"/>
            </a:pPr>
            <a:r>
              <a:rPr lang="en-IE" sz="2200" dirty="0">
                <a:solidFill>
                  <a:srgbClr val="1E494F"/>
                </a:solidFill>
              </a:rPr>
              <a:t>The venture capitalists will typically look to </a:t>
            </a:r>
            <a:r>
              <a:rPr lang="en-IE" sz="2200" b="1" dirty="0">
                <a:solidFill>
                  <a:srgbClr val="1E494F"/>
                </a:solidFill>
              </a:rPr>
              <a:t>realise their investment in five years, </a:t>
            </a:r>
            <a:r>
              <a:rPr lang="en-IE" sz="2200" dirty="0">
                <a:solidFill>
                  <a:srgbClr val="1E494F"/>
                </a:solidFill>
              </a:rPr>
              <a:t>either through floatation on a public market, a trade sale or for their stake to be bought out by the company.</a:t>
            </a:r>
          </a:p>
          <a:p>
            <a:pPr marL="342900" indent="-342900">
              <a:buFont typeface="Wingdings" panose="05000000000000000000" pitchFamily="2" charset="2"/>
              <a:buChar char="ü"/>
            </a:pPr>
            <a:r>
              <a:rPr lang="en-IE" sz="2200" dirty="0">
                <a:solidFill>
                  <a:srgbClr val="1E494F"/>
                </a:solidFill>
              </a:rPr>
              <a:t>Venture Capital funds usually invest in companies that are </a:t>
            </a:r>
            <a:r>
              <a:rPr lang="en-IE" sz="2200" b="1" dirty="0">
                <a:solidFill>
                  <a:srgbClr val="1E494F"/>
                </a:solidFill>
              </a:rPr>
              <a:t>raising €500k+ in equity</a:t>
            </a:r>
            <a:r>
              <a:rPr lang="en-IE" sz="2200" dirty="0">
                <a:solidFill>
                  <a:srgbClr val="1E494F"/>
                </a:solidFill>
              </a:rPr>
              <a:t>. The companies must be in a </a:t>
            </a:r>
            <a:r>
              <a:rPr lang="en-IE" sz="2200" b="1" dirty="0">
                <a:solidFill>
                  <a:srgbClr val="1E494F"/>
                </a:solidFill>
              </a:rPr>
              <a:t>fast-growing, attractive sector, with a strong management team and demonstrable skills</a:t>
            </a:r>
            <a:r>
              <a:rPr lang="en-IE" sz="2200" dirty="0">
                <a:solidFill>
                  <a:srgbClr val="1E494F"/>
                </a:solidFill>
              </a:rPr>
              <a:t>. The product/service must solve a clearly identified problem.</a:t>
            </a:r>
          </a:p>
          <a:p>
            <a:pPr marL="342900" indent="-342900">
              <a:buFont typeface="Arial" panose="020B0604020202020204" pitchFamily="34" charset="0"/>
              <a:buChar char="•"/>
            </a:pPr>
            <a:endParaRPr lang="en-IE" sz="2400" dirty="0">
              <a:solidFill>
                <a:srgbClr val="1E494F"/>
              </a:solidFill>
            </a:endParaRPr>
          </a:p>
        </p:txBody>
      </p:sp>
    </p:spTree>
    <p:extLst>
      <p:ext uri="{BB962C8B-B14F-4D97-AF65-F5344CB8AC3E}">
        <p14:creationId xmlns:p14="http://schemas.microsoft.com/office/powerpoint/2010/main" val="25803520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6506817" y="0"/>
            <a:ext cx="3127513" cy="1126435"/>
          </a:xfrm>
          <a:custGeom>
            <a:avLst/>
            <a:gdLst>
              <a:gd name="connsiteX0" fmla="*/ 0 w 3127513"/>
              <a:gd name="connsiteY0" fmla="*/ 0 h 1126435"/>
              <a:gd name="connsiteX1" fmla="*/ 3127513 w 3127513"/>
              <a:gd name="connsiteY1" fmla="*/ 1073426 h 1126435"/>
              <a:gd name="connsiteX2" fmla="*/ 2597426 w 3127513"/>
              <a:gd name="connsiteY2" fmla="*/ 1126435 h 1126435"/>
              <a:gd name="connsiteX3" fmla="*/ 0 w 3127513"/>
              <a:gd name="connsiteY3" fmla="*/ 0 h 1126435"/>
            </a:gdLst>
            <a:ahLst/>
            <a:cxnLst>
              <a:cxn ang="0">
                <a:pos x="connsiteX0" y="connsiteY0"/>
              </a:cxn>
              <a:cxn ang="0">
                <a:pos x="connsiteX1" y="connsiteY1"/>
              </a:cxn>
              <a:cxn ang="0">
                <a:pos x="connsiteX2" y="connsiteY2"/>
              </a:cxn>
              <a:cxn ang="0">
                <a:pos x="connsiteX3" y="connsiteY3"/>
              </a:cxn>
            </a:cxnLst>
            <a:rect l="l" t="t" r="r" b="b"/>
            <a:pathLst>
              <a:path w="3127513" h="1126435">
                <a:moveTo>
                  <a:pt x="0" y="0"/>
                </a:moveTo>
                <a:lnTo>
                  <a:pt x="3127513" y="1073426"/>
                </a:lnTo>
                <a:lnTo>
                  <a:pt x="2597426" y="1126435"/>
                </a:lnTo>
                <a:lnTo>
                  <a:pt x="0" y="0"/>
                </a:lnTo>
                <a:close/>
              </a:path>
            </a:pathLst>
          </a:custGeom>
          <a:solidFill>
            <a:srgbClr val="B75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7494068D-A3CB-4F3A-90D5-B225F24B1B8A}"/>
              </a:ext>
            </a:extLst>
          </p:cNvPr>
          <p:cNvSpPr>
            <a:spLocks noGrp="1"/>
          </p:cNvSpPr>
          <p:nvPr>
            <p:ph type="body" sz="quarter" idx="13"/>
          </p:nvPr>
        </p:nvSpPr>
        <p:spPr/>
        <p:txBody>
          <a:bodyPr/>
          <a:lstStyle/>
          <a:p>
            <a:endParaRPr lang="en-IE" dirty="0"/>
          </a:p>
        </p:txBody>
      </p:sp>
      <p:sp>
        <p:nvSpPr>
          <p:cNvPr id="4" name="Text Placeholder 3">
            <a:extLst>
              <a:ext uri="{FF2B5EF4-FFF2-40B4-BE49-F238E27FC236}">
                <a16:creationId xmlns:a16="http://schemas.microsoft.com/office/drawing/2014/main" id="{6585B3BE-F273-41D5-9001-22EBD3ABFE16}"/>
              </a:ext>
            </a:extLst>
          </p:cNvPr>
          <p:cNvSpPr>
            <a:spLocks noGrp="1"/>
          </p:cNvSpPr>
          <p:nvPr>
            <p:ph type="body" sz="quarter" idx="14"/>
          </p:nvPr>
        </p:nvSpPr>
        <p:spPr/>
        <p:txBody>
          <a:bodyPr/>
          <a:lstStyle/>
          <a:p>
            <a:endParaRPr lang="en-IE" dirty="0"/>
          </a:p>
        </p:txBody>
      </p:sp>
      <p:sp>
        <p:nvSpPr>
          <p:cNvPr id="5" name="タイトル 35"/>
          <p:cNvSpPr>
            <a:spLocks noGrp="1"/>
          </p:cNvSpPr>
          <p:nvPr>
            <p:ph type="title" idx="4294967295"/>
          </p:nvPr>
        </p:nvSpPr>
        <p:spPr>
          <a:xfrm>
            <a:off x="-1" y="1"/>
            <a:ext cx="12191999" cy="1474788"/>
          </a:xfrm>
          <a:solidFill>
            <a:schemeClr val="bg1"/>
          </a:solidFill>
        </p:spPr>
        <p:txBody>
          <a:bodyPr anchor="ctr">
            <a:normAutofit/>
          </a:bodyPr>
          <a:lstStyle/>
          <a:p>
            <a:pPr algn="ctr"/>
            <a:r>
              <a:rPr lang="en-US" altLang="ja-JP" sz="3200" b="1" dirty="0">
                <a:solidFill>
                  <a:srgbClr val="F26B27"/>
                </a:solidFill>
                <a:latin typeface="Calibri" charset="0"/>
                <a:ea typeface="MS PGothic" charset="-128"/>
              </a:rPr>
              <a:t>The Difference Between a Venture Capital and an Angel Investor</a:t>
            </a:r>
            <a:endParaRPr kumimoji="1" lang="ja-JP" altLang="en-US" sz="3200" b="1" dirty="0">
              <a:solidFill>
                <a:srgbClr val="F26B27"/>
              </a:solidFill>
              <a:latin typeface="Calibri" charset="0"/>
              <a:ea typeface="MS PGothic" charset="-128"/>
            </a:endParaRPr>
          </a:p>
        </p:txBody>
      </p:sp>
      <p:graphicFrame>
        <p:nvGraphicFramePr>
          <p:cNvPr id="11" name="Table 10">
            <a:extLst>
              <a:ext uri="{FF2B5EF4-FFF2-40B4-BE49-F238E27FC236}">
                <a16:creationId xmlns:a16="http://schemas.microsoft.com/office/drawing/2014/main" id="{E4A96C14-F696-46B3-8AC1-2D454D2D749F}"/>
              </a:ext>
            </a:extLst>
          </p:cNvPr>
          <p:cNvGraphicFramePr>
            <a:graphicFrameLocks noGrp="1"/>
          </p:cNvGraphicFramePr>
          <p:nvPr>
            <p:extLst>
              <p:ext uri="{D42A27DB-BD31-4B8C-83A1-F6EECF244321}">
                <p14:modId xmlns:p14="http://schemas.microsoft.com/office/powerpoint/2010/main" val="2077253625"/>
              </p:ext>
            </p:extLst>
          </p:nvPr>
        </p:nvGraphicFramePr>
        <p:xfrm>
          <a:off x="0" y="974484"/>
          <a:ext cx="12192000" cy="5719647"/>
        </p:xfrm>
        <a:graphic>
          <a:graphicData uri="http://schemas.openxmlformats.org/drawingml/2006/table">
            <a:tbl>
              <a:tblPr firstRow="1" bandRow="1">
                <a:tableStyleId>{5C22544A-7EE6-4342-B048-85BDC9FD1C3A}</a:tableStyleId>
              </a:tblPr>
              <a:tblGrid>
                <a:gridCol w="6165908">
                  <a:extLst>
                    <a:ext uri="{9D8B030D-6E8A-4147-A177-3AD203B41FA5}">
                      <a16:colId xmlns:a16="http://schemas.microsoft.com/office/drawing/2014/main" val="2511320271"/>
                    </a:ext>
                  </a:extLst>
                </a:gridCol>
                <a:gridCol w="220690">
                  <a:extLst>
                    <a:ext uri="{9D8B030D-6E8A-4147-A177-3AD203B41FA5}">
                      <a16:colId xmlns:a16="http://schemas.microsoft.com/office/drawing/2014/main" val="2510859457"/>
                    </a:ext>
                  </a:extLst>
                </a:gridCol>
                <a:gridCol w="5805402">
                  <a:extLst>
                    <a:ext uri="{9D8B030D-6E8A-4147-A177-3AD203B41FA5}">
                      <a16:colId xmlns:a16="http://schemas.microsoft.com/office/drawing/2014/main" val="3340586001"/>
                    </a:ext>
                  </a:extLst>
                </a:gridCol>
              </a:tblGrid>
              <a:tr h="430160">
                <a:tc gridSpan="2">
                  <a:txBody>
                    <a:bodyPr/>
                    <a:lstStyle/>
                    <a:p>
                      <a:pPr algn="ctr"/>
                      <a:r>
                        <a:rPr lang="en-IE" sz="2400" dirty="0">
                          <a:solidFill>
                            <a:srgbClr val="1EB3DD"/>
                          </a:solidFill>
                        </a:rPr>
                        <a:t>Angel Investor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E" sz="2400" dirty="0">
                        <a:solidFill>
                          <a:srgbClr val="E95273"/>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E" sz="2400" b="1" kern="1200" dirty="0">
                          <a:solidFill>
                            <a:srgbClr val="1EB3DD"/>
                          </a:solidFill>
                          <a:latin typeface="+mn-lt"/>
                          <a:ea typeface="+mn-ea"/>
                          <a:cs typeface="+mn-cs"/>
                        </a:rPr>
                        <a:t>Venture Capital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5927922"/>
                  </a:ext>
                </a:extLst>
              </a:tr>
              <a:tr h="477087">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2000" b="1" i="0" kern="1200" dirty="0">
                          <a:solidFill>
                            <a:srgbClr val="C54A9A"/>
                          </a:solidFill>
                          <a:effectLst/>
                          <a:latin typeface="+mn-lt"/>
                          <a:ea typeface="+mn-ea"/>
                          <a:cs typeface="+mn-cs"/>
                        </a:rPr>
                        <a:t>Private equity</a:t>
                      </a:r>
                      <a:r>
                        <a:rPr lang="en-IE" sz="2000" b="0" i="0" kern="1200" dirty="0">
                          <a:solidFill>
                            <a:srgbClr val="C54A9A"/>
                          </a:solidFill>
                          <a:effectLst/>
                          <a:latin typeface="+mn-lt"/>
                          <a:ea typeface="+mn-ea"/>
                          <a:cs typeface="+mn-cs"/>
                        </a:rPr>
                        <a:t> </a:t>
                      </a:r>
                      <a:r>
                        <a:rPr lang="en-IE" sz="2000" b="0" i="0" kern="1200" dirty="0">
                          <a:solidFill>
                            <a:srgbClr val="1E494F"/>
                          </a:solidFill>
                          <a:effectLst/>
                          <a:latin typeface="+mn-lt"/>
                          <a:ea typeface="+mn-ea"/>
                          <a:cs typeface="+mn-cs"/>
                        </a:rPr>
                        <a:t>is simply shares (equity or securities) in a company that is not listed on the stock market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E"/>
                    </a:p>
                  </a:txBody>
                  <a:tcPr/>
                </a:tc>
                <a:tc hMerge="1">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2000" b="0" i="0" kern="1200" dirty="0">
                        <a:solidFill>
                          <a:srgbClr val="414140"/>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4540361"/>
                  </a:ext>
                </a:extLst>
              </a:tr>
              <a:tr h="47708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An individual investor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Investment amounts: €10k - €100k, sometimes a bit more, groups could go up to €1m</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Individuals often successful business people, who are investing their own personal funds into a potentially rewarding opportunity</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May be willing to invest in early-stage or start-up, as well as established companies</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Have experience and contacts to contribute</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May be willing to be "hands-off" or "hands-on" adding important skills</a:t>
                      </a:r>
                    </a:p>
                    <a:p>
                      <a:pPr marL="457200" indent="-457200">
                        <a:buFont typeface="Arial" panose="020B0604020202020204" pitchFamily="34" charset="0"/>
                        <a:buChar char="•"/>
                      </a:pPr>
                      <a:endParaRPr lang="en-IE" sz="2200" b="0" i="0" kern="1200" dirty="0">
                        <a:solidFill>
                          <a:srgbClr val="7F7F7F"/>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A company or business rather than an individual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1E494F"/>
                          </a:solidFill>
                          <a:effectLst/>
                          <a:latin typeface="+mn-lt"/>
                          <a:ea typeface="+mn-ea"/>
                          <a:cs typeface="+mn-cs"/>
                        </a:rPr>
                        <a:t>Investment amounts: €1M +</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Capital is invested by firms or companies that use other people's money. They raise that money by offering investors a chance to take part in a fund that is then used to buy shares in a private company</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Seldom interested in early-stage, unless compelling reasons (e.g. high tech with already successful founders)</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Have contacts</a:t>
                      </a:r>
                    </a:p>
                    <a:p>
                      <a:pPr marL="285750" indent="-285750">
                        <a:buFont typeface="Arial" panose="020B0604020202020204" pitchFamily="34" charset="0"/>
                        <a:buChar char="•"/>
                      </a:pPr>
                      <a:r>
                        <a:rPr lang="en-IE" sz="2200" b="0" i="0" kern="1200" dirty="0">
                          <a:solidFill>
                            <a:srgbClr val="1E494F"/>
                          </a:solidFill>
                          <a:effectLst/>
                          <a:latin typeface="+mn-lt"/>
                          <a:ea typeface="+mn-ea"/>
                          <a:cs typeface="+mn-cs"/>
                        </a:rPr>
                        <a:t>Require seat 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A company or business rather than an individual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2200" b="0" i="0" kern="1200" dirty="0">
                          <a:solidFill>
                            <a:srgbClr val="414140"/>
                          </a:solidFill>
                          <a:effectLst/>
                          <a:latin typeface="+mn-lt"/>
                          <a:ea typeface="+mn-ea"/>
                          <a:cs typeface="+mn-cs"/>
                        </a:rPr>
                        <a:t>Investment amounts: €1M +</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Hold private equity from having made investments directly into private companies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Capital is invested by firms or companies that use other people's money. They raise that money by offering investors a chance to take part in a fund that is then used to buy shares in a private company</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Seldom interested in early-stage, unless compelling reasons (e.g. high tech with already successful founders)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Have contacts</a:t>
                      </a:r>
                    </a:p>
                    <a:p>
                      <a:pPr marL="285750" indent="-285750">
                        <a:buFont typeface="Arial" panose="020B0604020202020204" pitchFamily="34" charset="0"/>
                        <a:buChar char="•"/>
                      </a:pPr>
                      <a:r>
                        <a:rPr lang="en-IE" sz="2200" b="0" i="0" kern="1200" dirty="0">
                          <a:solidFill>
                            <a:srgbClr val="414140"/>
                          </a:solidFill>
                          <a:effectLst/>
                          <a:latin typeface="+mn-lt"/>
                          <a:ea typeface="+mn-ea"/>
                          <a:cs typeface="+mn-cs"/>
                        </a:rPr>
                        <a:t>Require seat on board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9003722"/>
                  </a:ext>
                </a:extLst>
              </a:tr>
            </a:tbl>
          </a:graphicData>
        </a:graphic>
      </p:graphicFrame>
    </p:spTree>
    <p:extLst>
      <p:ext uri="{BB962C8B-B14F-4D97-AF65-F5344CB8AC3E}">
        <p14:creationId xmlns:p14="http://schemas.microsoft.com/office/powerpoint/2010/main" val="320607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630456D-E03B-4E01-97C4-F5A666D6ADE4}"/>
              </a:ext>
            </a:extLst>
          </p:cNvPr>
          <p:cNvSpPr txBox="1"/>
          <p:nvPr/>
        </p:nvSpPr>
        <p:spPr>
          <a:xfrm>
            <a:off x="1546860" y="213003"/>
            <a:ext cx="9121140" cy="954107"/>
          </a:xfrm>
          <a:prstGeom prst="rect">
            <a:avLst/>
          </a:prstGeom>
          <a:noFill/>
        </p:spPr>
        <p:txBody>
          <a:bodyPr wrap="square">
            <a:spAutoFit/>
          </a:bodyPr>
          <a:lstStyle/>
          <a:p>
            <a:r>
              <a:rPr lang="en-GB" sz="2800" b="1" u="sng" dirty="0">
                <a:solidFill>
                  <a:schemeClr val="bg1"/>
                </a:solidFill>
                <a:highlight>
                  <a:srgbClr val="1EB3DD"/>
                </a:highlight>
              </a:rPr>
              <a:t>2. MORE COMPLEX START UP INVESTMENTS </a:t>
            </a:r>
            <a:r>
              <a:rPr lang="en-GB" sz="2800" b="1" dirty="0">
                <a:solidFill>
                  <a:srgbClr val="1EB3DD"/>
                </a:solidFill>
              </a:rPr>
              <a:t>- </a:t>
            </a:r>
            <a:r>
              <a:rPr lang="en-US" sz="2800" dirty="0"/>
              <a:t>WHERE CAN YOU FIND SUPPORT?</a:t>
            </a:r>
          </a:p>
        </p:txBody>
      </p:sp>
      <p:sp>
        <p:nvSpPr>
          <p:cNvPr id="8" name="TextBox 7">
            <a:extLst>
              <a:ext uri="{FF2B5EF4-FFF2-40B4-BE49-F238E27FC236}">
                <a16:creationId xmlns:a16="http://schemas.microsoft.com/office/drawing/2014/main" id="{E28390F0-08BB-4E07-BE0B-52FF7C48A7CF}"/>
              </a:ext>
            </a:extLst>
          </p:cNvPr>
          <p:cNvSpPr txBox="1"/>
          <p:nvPr/>
        </p:nvSpPr>
        <p:spPr>
          <a:xfrm>
            <a:off x="1750060" y="1410355"/>
            <a:ext cx="8917940" cy="5755422"/>
          </a:xfrm>
          <a:prstGeom prst="rect">
            <a:avLst/>
          </a:prstGeom>
          <a:noFill/>
        </p:spPr>
        <p:txBody>
          <a:bodyPr wrap="square">
            <a:spAutoFit/>
          </a:bodyPr>
          <a:lstStyle/>
          <a:p>
            <a:r>
              <a:rPr lang="en-IE" sz="3200" b="1" dirty="0">
                <a:solidFill>
                  <a:srgbClr val="1EB3DD"/>
                </a:solidFill>
              </a:rPr>
              <a:t>Y Combinator</a:t>
            </a:r>
          </a:p>
          <a:p>
            <a:endParaRPr lang="en-GB" sz="1200" b="1" dirty="0">
              <a:solidFill>
                <a:srgbClr val="C54A9A"/>
              </a:solidFill>
            </a:endParaRPr>
          </a:p>
          <a:p>
            <a:r>
              <a:rPr lang="en-IE" sz="2000" b="1" dirty="0">
                <a:solidFill>
                  <a:srgbClr val="1E494F"/>
                </a:solidFill>
              </a:rPr>
              <a:t>Y Combinator </a:t>
            </a:r>
            <a:r>
              <a:rPr lang="en-IE" sz="2000" dirty="0">
                <a:solidFill>
                  <a:srgbClr val="1E494F"/>
                </a:solidFill>
              </a:rPr>
              <a:t>provides seed funding for </a:t>
            </a:r>
            <a:r>
              <a:rPr lang="en-IE" sz="2000" b="1" dirty="0">
                <a:solidFill>
                  <a:srgbClr val="1E494F"/>
                </a:solidFill>
              </a:rPr>
              <a:t>Start-ups</a:t>
            </a:r>
            <a:r>
              <a:rPr lang="en-IE" sz="2000" dirty="0">
                <a:solidFill>
                  <a:srgbClr val="1E494F"/>
                </a:solidFill>
              </a:rPr>
              <a:t>. The goal is to </a:t>
            </a:r>
            <a:r>
              <a:rPr lang="en-IE" sz="2000" b="1" dirty="0">
                <a:solidFill>
                  <a:srgbClr val="1E494F"/>
                </a:solidFill>
              </a:rPr>
              <a:t>get you through the first phase </a:t>
            </a:r>
            <a:r>
              <a:rPr lang="en-IE" sz="2000" dirty="0">
                <a:solidFill>
                  <a:srgbClr val="1E494F"/>
                </a:solidFill>
              </a:rPr>
              <a:t>and get you to the point where you’ve built something impressive enough to raise money on a larger scale. Then they  introduce you to later stage investors—or occasionally even acquirers.</a:t>
            </a:r>
          </a:p>
          <a:p>
            <a:pPr marL="342900" indent="-342900">
              <a:buFont typeface="Arial" panose="020B0604020202020204" pitchFamily="34" charset="0"/>
              <a:buChar char="•"/>
            </a:pPr>
            <a:r>
              <a:rPr lang="en-IE" sz="2000" b="1" dirty="0">
                <a:solidFill>
                  <a:srgbClr val="1E494F"/>
                </a:solidFill>
              </a:rPr>
              <a:t>Make small investments in return for small stakes in the companies funded</a:t>
            </a:r>
          </a:p>
          <a:p>
            <a:pPr marL="342900" indent="-342900">
              <a:buFont typeface="Arial" panose="020B0604020202020204" pitchFamily="34" charset="0"/>
              <a:buChar char="•"/>
            </a:pPr>
            <a:r>
              <a:rPr lang="en-IE" sz="2000" dirty="0">
                <a:solidFill>
                  <a:srgbClr val="1E494F"/>
                </a:solidFill>
              </a:rPr>
              <a:t>Help founders deal with investors and acquirers from well-known technology companies</a:t>
            </a:r>
          </a:p>
          <a:p>
            <a:pPr marL="342900" indent="-342900">
              <a:buFont typeface="Arial" panose="020B0604020202020204" pitchFamily="34" charset="0"/>
              <a:buChar char="•"/>
            </a:pPr>
            <a:r>
              <a:rPr lang="en-IE" sz="2000" dirty="0">
                <a:solidFill>
                  <a:srgbClr val="1E494F"/>
                </a:solidFill>
              </a:rPr>
              <a:t>Twice a year they invest a small amount of money in a large number of Start-ups. Once in January-March and one June-August</a:t>
            </a:r>
          </a:p>
          <a:p>
            <a:pPr marL="342900" indent="-342900">
              <a:buFont typeface="Arial" panose="020B0604020202020204" pitchFamily="34" charset="0"/>
              <a:buChar char="•"/>
            </a:pPr>
            <a:r>
              <a:rPr lang="en-IE" sz="2000" dirty="0">
                <a:solidFill>
                  <a:srgbClr val="1E494F"/>
                </a:solidFill>
              </a:rPr>
              <a:t>During Demo Day Start-ups pitch to a specially selected audience of investors and press </a:t>
            </a:r>
          </a:p>
          <a:p>
            <a:endParaRPr lang="en-IE" dirty="0">
              <a:solidFill>
                <a:srgbClr val="1E494F"/>
              </a:solidFill>
            </a:endParaRPr>
          </a:p>
          <a:p>
            <a:r>
              <a:rPr lang="en-IE" sz="2000" b="1" dirty="0">
                <a:solidFill>
                  <a:srgbClr val="F26B27"/>
                </a:solidFill>
              </a:rPr>
              <a:t>See</a:t>
            </a:r>
            <a:r>
              <a:rPr lang="en-IE" sz="2000" dirty="0">
                <a:solidFill>
                  <a:srgbClr val="F26B27"/>
                </a:solidFill>
              </a:rPr>
              <a:t> </a:t>
            </a:r>
            <a:r>
              <a:rPr lang="en-IE" sz="2000" b="1" dirty="0">
                <a:solidFill>
                  <a:srgbClr val="F26B27"/>
                </a:solidFill>
              </a:rPr>
              <a:t>a list of the benefits </a:t>
            </a:r>
            <a:r>
              <a:rPr lang="en-IE" sz="2000" dirty="0">
                <a:solidFill>
                  <a:srgbClr val="7F7F7F"/>
                </a:solidFill>
              </a:rPr>
              <a:t>and resources available to YC founders </a:t>
            </a:r>
            <a:r>
              <a:rPr lang="en-IE" sz="2000" dirty="0">
                <a:solidFill>
                  <a:srgbClr val="414140"/>
                </a:solidFill>
                <a:hlinkClick r:id="rId2"/>
              </a:rPr>
              <a:t>here</a:t>
            </a:r>
            <a:endParaRPr lang="en-IE" sz="2000" dirty="0">
              <a:solidFill>
                <a:srgbClr val="414140"/>
              </a:solidFill>
            </a:endParaRPr>
          </a:p>
          <a:p>
            <a:r>
              <a:rPr lang="en-IE" sz="2000" b="1" dirty="0">
                <a:solidFill>
                  <a:srgbClr val="F26B27"/>
                </a:solidFill>
              </a:rPr>
              <a:t>Apply</a:t>
            </a:r>
            <a:r>
              <a:rPr lang="en-IE" sz="2000" dirty="0">
                <a:solidFill>
                  <a:srgbClr val="F26B27"/>
                </a:solidFill>
              </a:rPr>
              <a:t> </a:t>
            </a:r>
            <a:r>
              <a:rPr lang="en-IE" sz="2000" b="1" dirty="0">
                <a:solidFill>
                  <a:srgbClr val="F26B27"/>
                </a:solidFill>
              </a:rPr>
              <a:t>to Y Combinator</a:t>
            </a:r>
            <a:r>
              <a:rPr lang="en-IE" sz="2000" dirty="0">
                <a:solidFill>
                  <a:srgbClr val="414140"/>
                </a:solidFill>
              </a:rPr>
              <a:t>, </a:t>
            </a:r>
            <a:r>
              <a:rPr lang="en-IE" sz="2000" dirty="0">
                <a:solidFill>
                  <a:srgbClr val="7F7F7F"/>
                </a:solidFill>
              </a:rPr>
              <a:t>you just fill out an </a:t>
            </a:r>
            <a:r>
              <a:rPr lang="en-IE" sz="2000" dirty="0">
                <a:solidFill>
                  <a:srgbClr val="414140"/>
                </a:solidFill>
                <a:hlinkClick r:id="rId3"/>
              </a:rPr>
              <a:t>application form</a:t>
            </a:r>
            <a:endParaRPr lang="en-IE" sz="2000" dirty="0">
              <a:solidFill>
                <a:srgbClr val="414140"/>
              </a:solidFill>
            </a:endParaRPr>
          </a:p>
          <a:p>
            <a:r>
              <a:rPr lang="en-IE" sz="2000" b="1" dirty="0">
                <a:solidFill>
                  <a:srgbClr val="F26B27"/>
                </a:solidFill>
              </a:rPr>
              <a:t>Read</a:t>
            </a:r>
            <a:r>
              <a:rPr lang="en-IE" sz="2000" dirty="0">
                <a:solidFill>
                  <a:srgbClr val="414140"/>
                </a:solidFill>
              </a:rPr>
              <a:t> </a:t>
            </a:r>
            <a:r>
              <a:rPr lang="en-IE" sz="2000" dirty="0">
                <a:solidFill>
                  <a:srgbClr val="414140"/>
                </a:solidFill>
                <a:hlinkClick r:id="rId4"/>
              </a:rPr>
              <a:t>More about Y Combinator</a:t>
            </a:r>
            <a:endParaRPr lang="en-IE" sz="2000" dirty="0">
              <a:solidFill>
                <a:srgbClr val="414140"/>
              </a:solidFill>
            </a:endParaRPr>
          </a:p>
          <a:p>
            <a:pPr marL="342900" indent="-342900">
              <a:buFont typeface="Arial" panose="020B0604020202020204" pitchFamily="34" charset="0"/>
              <a:buChar char="•"/>
            </a:pPr>
            <a:endParaRPr lang="en-IE" sz="2400" dirty="0">
              <a:solidFill>
                <a:srgbClr val="1E494F"/>
              </a:solidFill>
            </a:endParaRPr>
          </a:p>
        </p:txBody>
      </p:sp>
    </p:spTree>
    <p:extLst>
      <p:ext uri="{BB962C8B-B14F-4D97-AF65-F5344CB8AC3E}">
        <p14:creationId xmlns:p14="http://schemas.microsoft.com/office/powerpoint/2010/main" val="1726660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782614" y="2602858"/>
            <a:ext cx="5311108" cy="1402471"/>
          </a:xfrm>
        </p:spPr>
        <p:txBody>
          <a:bodyPr/>
          <a:lstStyle/>
          <a:p>
            <a:r>
              <a:rPr lang="en-IE" dirty="0">
                <a:latin typeface="Calibri" charset="0"/>
                <a:ea typeface="MS PGothic" charset="-128"/>
              </a:rPr>
              <a:t>OVERCOMING A ‘NO’ WHEN SEEKING FUNDING </a:t>
            </a:r>
            <a:endParaRPr lang="en-IE" dirty="0"/>
          </a:p>
          <a:p>
            <a:endParaRPr lang="en-US" dirty="0"/>
          </a:p>
        </p:txBody>
      </p:sp>
      <p:grpSp>
        <p:nvGrpSpPr>
          <p:cNvPr id="4" name="Group 3">
            <a:extLst>
              <a:ext uri="{FF2B5EF4-FFF2-40B4-BE49-F238E27FC236}">
                <a16:creationId xmlns:a16="http://schemas.microsoft.com/office/drawing/2014/main" id="{CCC943E7-CFB6-482D-923A-8A7CEDFB51CB}"/>
              </a:ext>
            </a:extLst>
          </p:cNvPr>
          <p:cNvGrpSpPr/>
          <p:nvPr/>
        </p:nvGrpSpPr>
        <p:grpSpPr>
          <a:xfrm>
            <a:off x="1771957" y="2283998"/>
            <a:ext cx="3328363" cy="2074642"/>
            <a:chOff x="2950517" y="2985038"/>
            <a:chExt cx="2842847" cy="1218363"/>
          </a:xfrm>
        </p:grpSpPr>
        <p:pic>
          <p:nvPicPr>
            <p:cNvPr id="5" name="Picture 4" descr="A picture containing text, clipart&#10;&#10;Description automatically generated">
              <a:extLst>
                <a:ext uri="{FF2B5EF4-FFF2-40B4-BE49-F238E27FC236}">
                  <a16:creationId xmlns:a16="http://schemas.microsoft.com/office/drawing/2014/main" id="{0668EF88-56B0-4606-AE3D-6C4543FEEA99}"/>
                </a:ext>
              </a:extLst>
            </p:cNvPr>
            <p:cNvPicPr>
              <a:picLocks noChangeAspect="1"/>
            </p:cNvPicPr>
            <p:nvPr/>
          </p:nvPicPr>
          <p:blipFill>
            <a:blip r:embed="rId2"/>
            <a:stretch>
              <a:fillRect/>
            </a:stretch>
          </p:blipFill>
          <p:spPr>
            <a:xfrm>
              <a:off x="2950517" y="2985038"/>
              <a:ext cx="2842847" cy="1218363"/>
            </a:xfrm>
            <a:prstGeom prst="rect">
              <a:avLst/>
            </a:prstGeom>
          </p:spPr>
        </p:pic>
        <p:pic>
          <p:nvPicPr>
            <p:cNvPr id="7" name="Picture 6" descr="Icon&#10;&#10;Description automatically generated">
              <a:extLst>
                <a:ext uri="{FF2B5EF4-FFF2-40B4-BE49-F238E27FC236}">
                  <a16:creationId xmlns:a16="http://schemas.microsoft.com/office/drawing/2014/main" id="{BA9D4E1D-9ED9-4DA0-AE6B-AABAEBD10671}"/>
                </a:ext>
              </a:extLst>
            </p:cNvPr>
            <p:cNvPicPr>
              <a:picLocks noChangeAspect="1"/>
            </p:cNvPicPr>
            <p:nvPr/>
          </p:nvPicPr>
          <p:blipFill>
            <a:blip r:embed="rId3"/>
            <a:stretch>
              <a:fillRect/>
            </a:stretch>
          </p:blipFill>
          <p:spPr>
            <a:xfrm rot="20334973" flipH="1">
              <a:off x="3588381" y="3330994"/>
              <a:ext cx="236383" cy="257797"/>
            </a:xfrm>
            <a:prstGeom prst="rect">
              <a:avLst/>
            </a:prstGeom>
          </p:spPr>
        </p:pic>
      </p:grpSp>
    </p:spTree>
    <p:extLst>
      <p:ext uri="{BB962C8B-B14F-4D97-AF65-F5344CB8AC3E}">
        <p14:creationId xmlns:p14="http://schemas.microsoft.com/office/powerpoint/2010/main" val="23201485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OVERCOMING A ‘NO’ WHEN SEEKING FUNDING</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5128583"/>
          </a:xfrm>
          <a:prstGeom prst="rect">
            <a:avLst/>
          </a:prstGeom>
          <a:noFill/>
        </p:spPr>
        <p:txBody>
          <a:bodyPr wrap="square">
            <a:spAutoFit/>
          </a:bodyPr>
          <a:lstStyle/>
          <a:p>
            <a:pPr>
              <a:spcBef>
                <a:spcPts val="300"/>
              </a:spcBef>
            </a:pPr>
            <a:endParaRPr lang="en-IE" sz="700" dirty="0">
              <a:solidFill>
                <a:srgbClr val="EC2179"/>
              </a:solidFill>
            </a:endParaRPr>
          </a:p>
          <a:p>
            <a:pPr>
              <a:lnSpc>
                <a:spcPct val="80000"/>
              </a:lnSpc>
            </a:pPr>
            <a:r>
              <a:rPr lang="en-IE" altLang="en-US" sz="2200" dirty="0">
                <a:solidFill>
                  <a:srgbClr val="1E494F"/>
                </a:solidFill>
              </a:rPr>
              <a:t>If the recipe isn’t right, and you don’t get the Grant, Crowd Fund or place on an Accelerator - be sure to use these rejections as a learning experience!   </a:t>
            </a:r>
            <a:r>
              <a:rPr lang="en-IE" sz="2200" dirty="0">
                <a:solidFill>
                  <a:srgbClr val="1E494F"/>
                </a:solidFill>
              </a:rPr>
              <a:t>Encountering a no can be disheartening.  B</a:t>
            </a:r>
          </a:p>
          <a:p>
            <a:pPr>
              <a:lnSpc>
                <a:spcPct val="80000"/>
              </a:lnSpc>
            </a:pPr>
            <a:endParaRPr lang="en-IE" sz="2200" dirty="0">
              <a:solidFill>
                <a:srgbClr val="1E494F"/>
              </a:solidFill>
            </a:endParaRPr>
          </a:p>
          <a:p>
            <a:pPr>
              <a:lnSpc>
                <a:spcPct val="80000"/>
              </a:lnSpc>
            </a:pPr>
            <a:r>
              <a:rPr lang="en-IE" sz="2200">
                <a:solidFill>
                  <a:srgbClr val="1E494F"/>
                </a:solidFill>
              </a:rPr>
              <a:t>But </a:t>
            </a:r>
            <a:r>
              <a:rPr lang="en-IE" sz="2200" dirty="0">
                <a:solidFill>
                  <a:srgbClr val="1E494F"/>
                </a:solidFill>
              </a:rPr>
              <a:t>don’t let it get the better of you. Consider these steps to increase your chances of being reconsidered, improve your potential for obtaining financing in the future and in general,  relieve the stress of securing funding. </a:t>
            </a:r>
          </a:p>
          <a:p>
            <a:pPr>
              <a:lnSpc>
                <a:spcPct val="80000"/>
              </a:lnSpc>
            </a:pPr>
            <a:endParaRPr lang="en-IE" sz="2200" dirty="0">
              <a:solidFill>
                <a:srgbClr val="1E494F"/>
              </a:solidFill>
            </a:endParaRPr>
          </a:p>
          <a:p>
            <a:pPr>
              <a:lnSpc>
                <a:spcPct val="80000"/>
              </a:lnSpc>
            </a:pPr>
            <a:r>
              <a:rPr lang="en-IE" altLang="en-US" sz="2200" b="1" dirty="0">
                <a:solidFill>
                  <a:srgbClr val="F26B27"/>
                </a:solidFill>
              </a:rPr>
              <a:t>Reflect on your approach </a:t>
            </a:r>
            <a:r>
              <a:rPr lang="en-IE" altLang="en-US" sz="2200" dirty="0">
                <a:solidFill>
                  <a:srgbClr val="1E494F"/>
                </a:solidFill>
              </a:rPr>
              <a:t>be honest with yourself. Did you rush the application? Did you really think you met the priorities or did you not do yourself justice in writing about your project? </a:t>
            </a:r>
          </a:p>
          <a:p>
            <a:pPr>
              <a:lnSpc>
                <a:spcPct val="80000"/>
              </a:lnSpc>
            </a:pPr>
            <a:endParaRPr lang="en-IE" altLang="en-US" sz="2200" dirty="0">
              <a:solidFill>
                <a:srgbClr val="1E494F"/>
              </a:solidFill>
            </a:endParaRPr>
          </a:p>
          <a:p>
            <a:pPr>
              <a:lnSpc>
                <a:spcPct val="80000"/>
              </a:lnSpc>
            </a:pPr>
            <a:r>
              <a:rPr lang="en-IE" altLang="en-US" sz="2200" b="1" dirty="0">
                <a:solidFill>
                  <a:srgbClr val="F26B27"/>
                </a:solidFill>
              </a:rPr>
              <a:t>Ask for feedback </a:t>
            </a:r>
            <a:r>
              <a:rPr lang="en-IE" altLang="en-US" sz="2200" dirty="0">
                <a:solidFill>
                  <a:srgbClr val="1E494F"/>
                </a:solidFill>
              </a:rPr>
              <a:t>even if your rejection letter specifies a reason for your rejection, asking for verbal feedback will sometimes bring you a fuller and more open response. </a:t>
            </a:r>
          </a:p>
          <a:p>
            <a:pPr>
              <a:spcBef>
                <a:spcPts val="2000"/>
              </a:spcBef>
            </a:pPr>
            <a:endParaRPr lang="en-US" sz="2200" b="1" dirty="0"/>
          </a:p>
        </p:txBody>
      </p:sp>
    </p:spTree>
    <p:extLst>
      <p:ext uri="{BB962C8B-B14F-4D97-AF65-F5344CB8AC3E}">
        <p14:creationId xmlns:p14="http://schemas.microsoft.com/office/powerpoint/2010/main" val="194414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343507"/>
            <a:ext cx="10226040" cy="923330"/>
          </a:xfrm>
          <a:prstGeom prst="rect">
            <a:avLst/>
          </a:prstGeom>
          <a:noFill/>
        </p:spPr>
        <p:txBody>
          <a:bodyPr wrap="square" rtlCol="0">
            <a:spAutoFit/>
          </a:bodyPr>
          <a:lstStyle/>
          <a:p>
            <a:r>
              <a:rPr lang="en-US" sz="3600" dirty="0">
                <a:solidFill>
                  <a:srgbClr val="1E494F"/>
                </a:solidFill>
              </a:rPr>
              <a:t>IS YOUR BUSINESS GOING TO BE VIABLE ?</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2693045"/>
          </a:xfrm>
          <a:prstGeom prst="rect">
            <a:avLst/>
          </a:prstGeom>
          <a:noFill/>
        </p:spPr>
        <p:txBody>
          <a:bodyPr wrap="square">
            <a:spAutoFit/>
          </a:bodyPr>
          <a:lstStyle/>
          <a:p>
            <a:r>
              <a:rPr lang="en-US" sz="2400" dirty="0">
                <a:solidFill>
                  <a:srgbClr val="1E494F"/>
                </a:solidFill>
              </a:rPr>
              <a:t>Without truly knowing your costs, you cannot know if you are going to make a profit or not. Many start up entrepreneur's mistake turnover for profit.</a:t>
            </a:r>
          </a:p>
          <a:p>
            <a:pPr>
              <a:lnSpc>
                <a:spcPct val="100000"/>
              </a:lnSpc>
            </a:pPr>
            <a:endParaRPr lang="en-US" sz="100" dirty="0"/>
          </a:p>
          <a:p>
            <a:r>
              <a:rPr lang="en-US" sz="2400" i="1" dirty="0">
                <a:solidFill>
                  <a:srgbClr val="EC2179"/>
                </a:solidFill>
              </a:rPr>
              <a:t>Let’s be clear</a:t>
            </a:r>
            <a:r>
              <a:rPr lang="is-IS" sz="2400" i="1" dirty="0">
                <a:solidFill>
                  <a:srgbClr val="EC2179"/>
                </a:solidFill>
              </a:rPr>
              <a:t>…</a:t>
            </a:r>
            <a:endParaRPr lang="en-US" sz="2400" i="1" dirty="0">
              <a:solidFill>
                <a:srgbClr val="EC2179"/>
              </a:solidFill>
            </a:endParaRP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2" name="Text Placeholder 4">
            <a:extLst>
              <a:ext uri="{FF2B5EF4-FFF2-40B4-BE49-F238E27FC236}">
                <a16:creationId xmlns:a16="http://schemas.microsoft.com/office/drawing/2014/main" id="{FF381542-587D-4564-ADA8-83DF0D4C066F}"/>
              </a:ext>
            </a:extLst>
          </p:cNvPr>
          <p:cNvSpPr txBox="1">
            <a:spLocks/>
          </p:cNvSpPr>
          <p:nvPr/>
        </p:nvSpPr>
        <p:spPr>
          <a:xfrm>
            <a:off x="1629092" y="3007361"/>
            <a:ext cx="9154997" cy="3193414"/>
          </a:xfrm>
          <a:prstGeom prst="rect">
            <a:avLst/>
          </a:prstGeom>
        </p:spPr>
        <p:txBody>
          <a:bodyPr vert="horz" lIns="91440" tIns="45720" rIns="91440" bIns="45720" numCol="2" rtlCol="0" anchor="t">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EC2179"/>
              </a:buClr>
              <a:buFont typeface="Arial" charset="0"/>
              <a:buChar char="•"/>
            </a:pPr>
            <a:r>
              <a:rPr lang="en-US" b="1" dirty="0">
                <a:solidFill>
                  <a:srgbClr val="EC2179"/>
                </a:solidFill>
              </a:rPr>
              <a:t>Cost</a:t>
            </a:r>
            <a:r>
              <a:rPr lang="en-US" dirty="0"/>
              <a:t> – </a:t>
            </a:r>
            <a:r>
              <a:rPr lang="en-US" dirty="0">
                <a:solidFill>
                  <a:srgbClr val="1E494F"/>
                </a:solidFill>
              </a:rPr>
              <a:t>the amount it takes for you to produce the product or service for sale</a:t>
            </a:r>
          </a:p>
          <a:p>
            <a:pPr marL="342900" indent="-342900">
              <a:buClr>
                <a:srgbClr val="EC2179"/>
              </a:buClr>
              <a:buFont typeface="Arial" charset="0"/>
              <a:buChar char="•"/>
            </a:pPr>
            <a:r>
              <a:rPr lang="en-US" b="1" dirty="0">
                <a:solidFill>
                  <a:srgbClr val="EC2179"/>
                </a:solidFill>
              </a:rPr>
              <a:t>Price</a:t>
            </a:r>
            <a:r>
              <a:rPr lang="en-US" dirty="0"/>
              <a:t> </a:t>
            </a:r>
            <a:r>
              <a:rPr lang="en-US" dirty="0">
                <a:solidFill>
                  <a:srgbClr val="1E494F"/>
                </a:solidFill>
              </a:rPr>
              <a:t>is the selling price per unit customers pay for your product or service. So, when customers ask, "How much does it cost," your answer is your price.</a:t>
            </a:r>
          </a:p>
          <a:p>
            <a:pPr marL="342900" indent="-342900">
              <a:buClr>
                <a:srgbClr val="EC2179"/>
              </a:buClr>
              <a:buFont typeface="Arial" charset="0"/>
              <a:buChar char="•"/>
            </a:pPr>
            <a:r>
              <a:rPr lang="en-US" b="1" dirty="0">
                <a:solidFill>
                  <a:srgbClr val="EC2179"/>
                </a:solidFill>
              </a:rPr>
              <a:t>Turnover</a:t>
            </a:r>
            <a:r>
              <a:rPr lang="en-US" dirty="0"/>
              <a:t> </a:t>
            </a:r>
            <a:r>
              <a:rPr lang="en-US" dirty="0">
                <a:solidFill>
                  <a:srgbClr val="1E494F"/>
                </a:solidFill>
              </a:rPr>
              <a:t>is the amount of money you take into the business (generated by sales)</a:t>
            </a:r>
          </a:p>
          <a:p>
            <a:pPr marL="342900" indent="-342900">
              <a:buClr>
                <a:srgbClr val="EC2179"/>
              </a:buClr>
              <a:buFont typeface="Arial" charset="0"/>
              <a:buChar char="•"/>
            </a:pPr>
            <a:r>
              <a:rPr lang="en-US" b="1" dirty="0">
                <a:solidFill>
                  <a:srgbClr val="EC2179"/>
                </a:solidFill>
              </a:rPr>
              <a:t>Profit</a:t>
            </a:r>
            <a:r>
              <a:rPr lang="en-US" dirty="0"/>
              <a:t> </a:t>
            </a:r>
            <a:r>
              <a:rPr lang="en-US" dirty="0">
                <a:solidFill>
                  <a:srgbClr val="1E494F"/>
                </a:solidFill>
              </a:rPr>
              <a:t>is what is left when you have covered all your costs</a:t>
            </a:r>
          </a:p>
        </p:txBody>
      </p:sp>
    </p:spTree>
    <p:extLst>
      <p:ext uri="{BB962C8B-B14F-4D97-AF65-F5344CB8AC3E}">
        <p14:creationId xmlns:p14="http://schemas.microsoft.com/office/powerpoint/2010/main" val="2890805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OVERCOMING A ‘NO’ WHEN SEEKING FUNDING</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5467138"/>
          </a:xfrm>
          <a:prstGeom prst="rect">
            <a:avLst/>
          </a:prstGeom>
          <a:noFill/>
        </p:spPr>
        <p:txBody>
          <a:bodyPr wrap="square">
            <a:spAutoFit/>
          </a:bodyPr>
          <a:lstStyle/>
          <a:p>
            <a:pPr>
              <a:spcBef>
                <a:spcPts val="300"/>
              </a:spcBef>
            </a:pPr>
            <a:endParaRPr lang="en-IE" sz="700" dirty="0">
              <a:solidFill>
                <a:srgbClr val="EC2179"/>
              </a:solidFill>
            </a:endParaRPr>
          </a:p>
          <a:p>
            <a:r>
              <a:rPr lang="en-IE" sz="2200" b="1" dirty="0">
                <a:solidFill>
                  <a:srgbClr val="F26B27"/>
                </a:solidFill>
              </a:rPr>
              <a:t>Act professionally </a:t>
            </a:r>
            <a:r>
              <a:rPr lang="en-IE" sz="2200" dirty="0">
                <a:solidFill>
                  <a:srgbClr val="1E494F"/>
                </a:solidFill>
              </a:rPr>
              <a:t>even though disheartened, keep your behaviour and actions as professional as possible. If you thank the possible supporter politely for his/her time,  and follow up in a few weeks when you’ve gathered more information or adjusted your business model, you may have a much better chance of getting that funding. </a:t>
            </a:r>
          </a:p>
          <a:p>
            <a:endParaRPr lang="en-IE" altLang="en-US" sz="2200" dirty="0">
              <a:solidFill>
                <a:srgbClr val="7F7F7F"/>
              </a:solidFill>
            </a:endParaRPr>
          </a:p>
          <a:p>
            <a:r>
              <a:rPr lang="en-IE" altLang="en-US" sz="2200" b="1" dirty="0">
                <a:solidFill>
                  <a:srgbClr val="F26B27"/>
                </a:solidFill>
              </a:rPr>
              <a:t>Find out what did get funded </a:t>
            </a:r>
            <a:r>
              <a:rPr lang="en-IE" altLang="en-US" sz="2200" dirty="0">
                <a:solidFill>
                  <a:srgbClr val="1E494F"/>
                </a:solidFill>
              </a:rPr>
              <a:t>funders often publish lists of what they did fund</a:t>
            </a:r>
          </a:p>
          <a:p>
            <a:br>
              <a:rPr lang="en-IE" altLang="en-US" sz="2200" dirty="0">
                <a:solidFill>
                  <a:srgbClr val="1E494F"/>
                </a:solidFill>
              </a:rPr>
            </a:br>
            <a:r>
              <a:rPr lang="en-IE" altLang="en-US" sz="2200" dirty="0">
                <a:solidFill>
                  <a:srgbClr val="1E494F"/>
                </a:solidFill>
              </a:rPr>
              <a:t>What do you notice about the projects that got funded? </a:t>
            </a:r>
            <a:br>
              <a:rPr lang="en-IE" altLang="en-US" sz="2200" dirty="0">
                <a:solidFill>
                  <a:srgbClr val="1E494F"/>
                </a:solidFill>
              </a:rPr>
            </a:br>
            <a:r>
              <a:rPr lang="en-IE" altLang="en-US" sz="2200" dirty="0">
                <a:solidFill>
                  <a:srgbClr val="1E494F"/>
                </a:solidFill>
              </a:rPr>
              <a:t>Were the businesses at a different stage to you? </a:t>
            </a:r>
            <a:br>
              <a:rPr lang="en-IE" altLang="en-US" sz="2200" dirty="0">
                <a:solidFill>
                  <a:srgbClr val="1E494F"/>
                </a:solidFill>
              </a:rPr>
            </a:br>
            <a:r>
              <a:rPr lang="en-IE" altLang="en-US" sz="2200" dirty="0">
                <a:solidFill>
                  <a:srgbClr val="1E494F"/>
                </a:solidFill>
              </a:rPr>
              <a:t>Were you asking for much more (or less) money than they received? </a:t>
            </a:r>
            <a:br>
              <a:rPr lang="en-IE" altLang="en-US" sz="2200" dirty="0">
                <a:solidFill>
                  <a:srgbClr val="1E494F"/>
                </a:solidFill>
              </a:rPr>
            </a:br>
            <a:r>
              <a:rPr lang="en-IE" altLang="en-US" sz="2200" dirty="0">
                <a:solidFill>
                  <a:srgbClr val="1E494F"/>
                </a:solidFill>
              </a:rPr>
              <a:t>Were you applying for activities that this funder hasn’t supported?</a:t>
            </a:r>
            <a:endParaRPr lang="en-US" sz="2200" dirty="0">
              <a:solidFill>
                <a:srgbClr val="1E494F"/>
              </a:solidFill>
              <a:cs typeface="Arial" pitchFamily="34" charset="0"/>
            </a:endParaRPr>
          </a:p>
          <a:p>
            <a:pPr>
              <a:lnSpc>
                <a:spcPct val="80000"/>
              </a:lnSpc>
            </a:pPr>
            <a:endParaRPr lang="en-IE" sz="2200" dirty="0">
              <a:solidFill>
                <a:srgbClr val="1E494F"/>
              </a:solidFill>
            </a:endParaRPr>
          </a:p>
          <a:p>
            <a:pPr>
              <a:spcBef>
                <a:spcPts val="2000"/>
              </a:spcBef>
            </a:pPr>
            <a:endParaRPr lang="en-US" sz="2200" b="1" dirty="0"/>
          </a:p>
        </p:txBody>
      </p:sp>
    </p:spTree>
    <p:extLst>
      <p:ext uri="{BB962C8B-B14F-4D97-AF65-F5344CB8AC3E}">
        <p14:creationId xmlns:p14="http://schemas.microsoft.com/office/powerpoint/2010/main" val="2192116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OVERCOMING A ‘NO’ WHEN SEEKING FUNDING</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5359416"/>
          </a:xfrm>
          <a:prstGeom prst="rect">
            <a:avLst/>
          </a:prstGeom>
          <a:noFill/>
        </p:spPr>
        <p:txBody>
          <a:bodyPr wrap="square">
            <a:spAutoFit/>
          </a:bodyPr>
          <a:lstStyle/>
          <a:p>
            <a:pPr>
              <a:spcBef>
                <a:spcPts val="300"/>
              </a:spcBef>
            </a:pPr>
            <a:endParaRPr lang="en-IE" sz="2200" dirty="0">
              <a:solidFill>
                <a:srgbClr val="EC2179"/>
              </a:solidFill>
            </a:endParaRPr>
          </a:p>
          <a:p>
            <a:r>
              <a:rPr lang="en-US" altLang="en-US" sz="2200" b="1" dirty="0">
                <a:solidFill>
                  <a:srgbClr val="F26B27"/>
                </a:solidFill>
              </a:rPr>
              <a:t>Co</a:t>
            </a:r>
            <a:r>
              <a:rPr lang="en-US" sz="2200" b="1" dirty="0">
                <a:solidFill>
                  <a:srgbClr val="F26B27"/>
                </a:solidFill>
              </a:rPr>
              <a:t>ntemplate Your Options</a:t>
            </a:r>
            <a:r>
              <a:rPr lang="en-US" sz="2200" dirty="0">
                <a:solidFill>
                  <a:srgbClr val="F26B27"/>
                </a:solidFill>
              </a:rPr>
              <a:t> </a:t>
            </a:r>
            <a:r>
              <a:rPr lang="en-US" sz="2200" dirty="0">
                <a:solidFill>
                  <a:srgbClr val="1E494F"/>
                </a:solidFill>
              </a:rPr>
              <a:t>There’s no right or wrong way to pursue funding. If one channel seems to be generating more obstacles than opportunities for progress, it might be time to change up your strategy. Increasing your chances of getting a yes could be a simple matter of choosing the right channel (or group of channels) to use to cultivate funding. </a:t>
            </a:r>
          </a:p>
          <a:p>
            <a:endParaRPr lang="en-US" sz="2200" b="1" dirty="0">
              <a:solidFill>
                <a:srgbClr val="E95273"/>
              </a:solidFill>
            </a:endParaRPr>
          </a:p>
          <a:p>
            <a:r>
              <a:rPr lang="en-US" sz="2200" b="1" dirty="0">
                <a:solidFill>
                  <a:srgbClr val="F26B27"/>
                </a:solidFill>
              </a:rPr>
              <a:t>Look At Your Business Model</a:t>
            </a:r>
            <a:r>
              <a:rPr lang="en-US" sz="2200" dirty="0">
                <a:solidFill>
                  <a:srgbClr val="F26B27"/>
                </a:solidFill>
              </a:rPr>
              <a:t> </a:t>
            </a:r>
            <a:r>
              <a:rPr lang="en-US" sz="2200" dirty="0">
                <a:solidFill>
                  <a:srgbClr val="1E494F"/>
                </a:solidFill>
              </a:rPr>
              <a:t>Use the rejection as a learning opportunity. Take a look at your business model for any major flaws or weaknesses. Fixing these gaps will make your overall business idea more attractive to other potential investors, and could be enough to change your initial rejecters’ minds.</a:t>
            </a:r>
            <a:endParaRPr lang="en-IE" sz="2200" dirty="0">
              <a:solidFill>
                <a:srgbClr val="1E494F"/>
              </a:solidFill>
            </a:endParaRPr>
          </a:p>
          <a:p>
            <a:pPr>
              <a:lnSpc>
                <a:spcPct val="80000"/>
              </a:lnSpc>
            </a:pPr>
            <a:endParaRPr lang="en-IE" sz="2200" dirty="0">
              <a:solidFill>
                <a:srgbClr val="1E494F"/>
              </a:solidFill>
            </a:endParaRPr>
          </a:p>
          <a:p>
            <a:pPr>
              <a:spcBef>
                <a:spcPts val="2000"/>
              </a:spcBef>
            </a:pPr>
            <a:endParaRPr lang="en-US" sz="2200" b="1" dirty="0"/>
          </a:p>
        </p:txBody>
      </p:sp>
    </p:spTree>
    <p:extLst>
      <p:ext uri="{BB962C8B-B14F-4D97-AF65-F5344CB8AC3E}">
        <p14:creationId xmlns:p14="http://schemas.microsoft.com/office/powerpoint/2010/main" val="1090337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
            <a:extLst>
              <a:ext uri="{FF2B5EF4-FFF2-40B4-BE49-F238E27FC236}">
                <a16:creationId xmlns:a16="http://schemas.microsoft.com/office/drawing/2014/main" id="{B863DF39-45DD-4E9E-87AE-442AF0FA6106}"/>
              </a:ext>
            </a:extLst>
          </p:cNvPr>
          <p:cNvSpPr>
            <a:spLocks noGrp="1"/>
          </p:cNvSpPr>
          <p:nvPr>
            <p:ph type="body" sz="quarter" idx="13"/>
          </p:nvPr>
        </p:nvSpPr>
        <p:spPr>
          <a:xfrm>
            <a:off x="1098837" y="539249"/>
            <a:ext cx="9685252" cy="671513"/>
          </a:xfrm>
        </p:spPr>
        <p:txBody>
          <a:bodyPr>
            <a:normAutofit/>
          </a:bodyPr>
          <a:lstStyle/>
          <a:p>
            <a:r>
              <a:rPr lang="en-US" dirty="0"/>
              <a:t>BE INSPIRED</a:t>
            </a:r>
          </a:p>
          <a:p>
            <a:endParaRPr lang="en-GB" dirty="0"/>
          </a:p>
        </p:txBody>
      </p:sp>
      <p:sp>
        <p:nvSpPr>
          <p:cNvPr id="15" name="TextBox 14">
            <a:extLst>
              <a:ext uri="{FF2B5EF4-FFF2-40B4-BE49-F238E27FC236}">
                <a16:creationId xmlns:a16="http://schemas.microsoft.com/office/drawing/2014/main" id="{4A4243C3-9DB5-4A91-BFDB-1D2386037BD8}"/>
              </a:ext>
            </a:extLst>
          </p:cNvPr>
          <p:cNvSpPr txBox="1"/>
          <p:nvPr/>
        </p:nvSpPr>
        <p:spPr>
          <a:xfrm>
            <a:off x="1855724" y="1556641"/>
            <a:ext cx="8781795" cy="1327543"/>
          </a:xfrm>
          <a:prstGeom prst="rect">
            <a:avLst/>
          </a:prstGeom>
          <a:noFill/>
        </p:spPr>
        <p:txBody>
          <a:bodyPr wrap="square">
            <a:spAutoFit/>
          </a:bodyPr>
          <a:lstStyle/>
          <a:p>
            <a:pPr>
              <a:spcBef>
                <a:spcPts val="300"/>
              </a:spcBef>
            </a:pPr>
            <a:r>
              <a:rPr lang="en-IE" sz="2400" dirty="0">
                <a:solidFill>
                  <a:schemeClr val="bg1"/>
                </a:solidFill>
                <a:highlight>
                  <a:srgbClr val="F26B27"/>
                </a:highlight>
              </a:rPr>
              <a:t>WATCH</a:t>
            </a:r>
          </a:p>
          <a:p>
            <a:pPr>
              <a:lnSpc>
                <a:spcPct val="80000"/>
              </a:lnSpc>
            </a:pPr>
            <a:endParaRPr lang="en-IE" sz="2200" dirty="0">
              <a:solidFill>
                <a:srgbClr val="1E494F"/>
              </a:solidFill>
            </a:endParaRPr>
          </a:p>
          <a:p>
            <a:pPr>
              <a:spcBef>
                <a:spcPts val="2000"/>
              </a:spcBef>
            </a:pPr>
            <a:endParaRPr lang="en-US" sz="2200" b="1" dirty="0"/>
          </a:p>
        </p:txBody>
      </p:sp>
      <p:pic>
        <p:nvPicPr>
          <p:cNvPr id="2" name="Online Media 1" title="Empowered women pitch their businesses and share their stories">
            <a:hlinkClick r:id="" action="ppaction://media"/>
            <a:extLst>
              <a:ext uri="{FF2B5EF4-FFF2-40B4-BE49-F238E27FC236}">
                <a16:creationId xmlns:a16="http://schemas.microsoft.com/office/drawing/2014/main" id="{09A04F98-9200-45FB-93BA-87F30C0B93E1}"/>
              </a:ext>
            </a:extLst>
          </p:cNvPr>
          <p:cNvPicPr>
            <a:picLocks noRot="1" noChangeAspect="1"/>
          </p:cNvPicPr>
          <p:nvPr>
            <a:videoFile r:link="rId1"/>
          </p:nvPr>
        </p:nvPicPr>
        <p:blipFill>
          <a:blip r:embed="rId3"/>
          <a:stretch>
            <a:fillRect/>
          </a:stretch>
        </p:blipFill>
        <p:spPr>
          <a:xfrm>
            <a:off x="3649283" y="3065527"/>
            <a:ext cx="4893434" cy="2764790"/>
          </a:xfrm>
          <a:prstGeom prst="rect">
            <a:avLst/>
          </a:prstGeom>
        </p:spPr>
      </p:pic>
      <p:sp>
        <p:nvSpPr>
          <p:cNvPr id="10" name="TextBox 9">
            <a:extLst>
              <a:ext uri="{FF2B5EF4-FFF2-40B4-BE49-F238E27FC236}">
                <a16:creationId xmlns:a16="http://schemas.microsoft.com/office/drawing/2014/main" id="{D3635E92-B89D-4652-B4CF-98D17DD85E4A}"/>
              </a:ext>
            </a:extLst>
          </p:cNvPr>
          <p:cNvSpPr txBox="1"/>
          <p:nvPr/>
        </p:nvSpPr>
        <p:spPr>
          <a:xfrm>
            <a:off x="1855724" y="2126418"/>
            <a:ext cx="8263636" cy="830997"/>
          </a:xfrm>
          <a:prstGeom prst="rect">
            <a:avLst/>
          </a:prstGeom>
          <a:noFill/>
        </p:spPr>
        <p:txBody>
          <a:bodyPr wrap="square">
            <a:spAutoFit/>
          </a:bodyPr>
          <a:lstStyle/>
          <a:p>
            <a:r>
              <a:rPr lang="en-GB" sz="2400" dirty="0">
                <a:hlinkClick r:id="rId4"/>
              </a:rPr>
              <a:t>Empowered women pitch their businesses and share their stories - YouTube</a:t>
            </a:r>
            <a:endParaRPr lang="en-IE" sz="2400" dirty="0"/>
          </a:p>
        </p:txBody>
      </p:sp>
    </p:spTree>
    <p:extLst>
      <p:ext uri="{BB962C8B-B14F-4D97-AF65-F5344CB8AC3E}">
        <p14:creationId xmlns:p14="http://schemas.microsoft.com/office/powerpoint/2010/main" val="11316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217192" y="1859279"/>
            <a:ext cx="4060089" cy="178498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600" dirty="0"/>
              <a:t>Next Step 5 </a:t>
            </a:r>
          </a:p>
          <a:p>
            <a:pPr algn="ctr"/>
            <a:r>
              <a:rPr lang="en-US" sz="2600" dirty="0"/>
              <a:t> The Power of Collaborations and Networks</a:t>
            </a:r>
          </a:p>
        </p:txBody>
      </p:sp>
      <p:sp>
        <p:nvSpPr>
          <p:cNvPr id="11" name="TextBox 10">
            <a:extLst>
              <a:ext uri="{FF2B5EF4-FFF2-40B4-BE49-F238E27FC236}">
                <a16:creationId xmlns:a16="http://schemas.microsoft.com/office/drawing/2014/main" id="{529EF086-7BFD-4476-8641-725C58C62008}"/>
              </a:ext>
            </a:extLst>
          </p:cNvPr>
          <p:cNvSpPr txBox="1"/>
          <p:nvPr/>
        </p:nvSpPr>
        <p:spPr>
          <a:xfrm>
            <a:off x="384157" y="2768686"/>
            <a:ext cx="5609671" cy="2800767"/>
          </a:xfrm>
          <a:prstGeom prst="rect">
            <a:avLst/>
          </a:prstGeom>
          <a:noFill/>
        </p:spPr>
        <p:txBody>
          <a:bodyPr wrap="square" rtlCol="0">
            <a:spAutoFit/>
          </a:bodyPr>
          <a:lstStyle/>
          <a:p>
            <a:r>
              <a:rPr lang="en-GB" sz="2800" dirty="0"/>
              <a:t>Enjoyed learning about Step 4?</a:t>
            </a:r>
          </a:p>
          <a:p>
            <a:endParaRPr lang="en-GB" sz="2800" dirty="0"/>
          </a:p>
          <a:p>
            <a:r>
              <a:rPr lang="en-GB" sz="2400" dirty="0"/>
              <a:t>Join in the conversation with your peers on our </a:t>
            </a:r>
            <a:r>
              <a:rPr lang="en-GB" sz="2400" dirty="0">
                <a:hlinkClick r:id="rId4"/>
              </a:rPr>
              <a:t>EMINENT Closed Facebook Group</a:t>
            </a:r>
            <a:endParaRPr lang="en-GB" sz="2400" dirty="0"/>
          </a:p>
          <a:p>
            <a:r>
              <a:rPr lang="en-GB" sz="2400" dirty="0"/>
              <a:t>A safe place to talk about your opportunities and challenges, excitement and fears. </a:t>
            </a:r>
            <a:endParaRPr lang="en-IE" sz="2400" dirty="0"/>
          </a:p>
        </p:txBody>
      </p:sp>
    </p:spTree>
    <p:extLst>
      <p:ext uri="{BB962C8B-B14F-4D97-AF65-F5344CB8AC3E}">
        <p14:creationId xmlns:p14="http://schemas.microsoft.com/office/powerpoint/2010/main" val="133189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684616" y="667000"/>
            <a:ext cx="10226040" cy="923330"/>
          </a:xfrm>
          <a:prstGeom prst="rect">
            <a:avLst/>
          </a:prstGeom>
          <a:noFill/>
        </p:spPr>
        <p:txBody>
          <a:bodyPr wrap="square" rtlCol="0">
            <a:spAutoFit/>
          </a:bodyPr>
          <a:lstStyle/>
          <a:p>
            <a:r>
              <a:rPr lang="en-US" sz="3600" dirty="0">
                <a:solidFill>
                  <a:srgbClr val="1E494F"/>
                </a:solidFill>
              </a:rPr>
              <a:t>COSTS</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834630" y="1414981"/>
            <a:ext cx="8518409" cy="4555093"/>
          </a:xfrm>
          <a:prstGeom prst="rect">
            <a:avLst/>
          </a:prstGeom>
          <a:noFill/>
        </p:spPr>
        <p:txBody>
          <a:bodyPr wrap="square">
            <a:spAutoFit/>
          </a:bodyPr>
          <a:lstStyle/>
          <a:p>
            <a:r>
              <a:rPr lang="en-US" sz="2200" dirty="0">
                <a:solidFill>
                  <a:srgbClr val="1E494F"/>
                </a:solidFill>
              </a:rPr>
              <a:t>The cost is a </a:t>
            </a:r>
            <a:r>
              <a:rPr lang="en-US" sz="2200" b="1" dirty="0">
                <a:solidFill>
                  <a:srgbClr val="1E494F"/>
                </a:solidFill>
              </a:rPr>
              <a:t>monetary valuation that needs to reflect and reward your </a:t>
            </a:r>
          </a:p>
          <a:p>
            <a:endParaRPr lang="en-US" dirty="0"/>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endParaRPr lang="en-US" b="1" dirty="0">
              <a:solidFill>
                <a:srgbClr val="EC2179"/>
              </a:solidFill>
            </a:endParaRPr>
          </a:p>
          <a:p>
            <a:r>
              <a:rPr lang="en-US" sz="2200" b="1" dirty="0">
                <a:solidFill>
                  <a:srgbClr val="EC2179"/>
                </a:solidFill>
              </a:rPr>
              <a:t>The purpose of costing</a:t>
            </a:r>
          </a:p>
          <a:p>
            <a:pPr marL="342900" indent="-342900">
              <a:buClr>
                <a:srgbClr val="EC2179"/>
              </a:buClr>
              <a:buFont typeface="Arial" charset="0"/>
              <a:buChar char="•"/>
            </a:pPr>
            <a:r>
              <a:rPr lang="en-US" sz="2200" dirty="0">
                <a:solidFill>
                  <a:srgbClr val="1E494F"/>
                </a:solidFill>
              </a:rPr>
              <a:t>Is to control cost</a:t>
            </a:r>
          </a:p>
          <a:p>
            <a:pPr marL="342900" indent="-342900">
              <a:buClr>
                <a:srgbClr val="EC2179"/>
              </a:buClr>
              <a:buFont typeface="Arial" charset="0"/>
              <a:buChar char="•"/>
            </a:pPr>
            <a:r>
              <a:rPr lang="en-US" sz="2200" dirty="0">
                <a:solidFill>
                  <a:srgbClr val="1E494F"/>
                </a:solidFill>
              </a:rPr>
              <a:t>To fix your price</a:t>
            </a:r>
          </a:p>
          <a:p>
            <a:pPr marL="342900" indent="-342900">
              <a:buClr>
                <a:srgbClr val="EC2179"/>
              </a:buClr>
              <a:buFont typeface="Arial" charset="0"/>
              <a:buChar char="•"/>
            </a:pPr>
            <a:r>
              <a:rPr lang="en-US" sz="2200" dirty="0">
                <a:solidFill>
                  <a:srgbClr val="1E494F"/>
                </a:solidFill>
              </a:rPr>
              <a:t>To identify your most profitable sales</a:t>
            </a:r>
          </a:p>
        </p:txBody>
      </p:sp>
      <p:sp>
        <p:nvSpPr>
          <p:cNvPr id="13" name="Text Placeholder 2">
            <a:extLst>
              <a:ext uri="{FF2B5EF4-FFF2-40B4-BE49-F238E27FC236}">
                <a16:creationId xmlns:a16="http://schemas.microsoft.com/office/drawing/2014/main" id="{22BC50B1-1244-4967-ADAC-A08EE11B3D8D}"/>
              </a:ext>
            </a:extLst>
          </p:cNvPr>
          <p:cNvSpPr txBox="1">
            <a:spLocks/>
          </p:cNvSpPr>
          <p:nvPr/>
        </p:nvSpPr>
        <p:spPr>
          <a:xfrm>
            <a:off x="2349288" y="2181116"/>
            <a:ext cx="7547715" cy="2143125"/>
          </a:xfrm>
          <a:prstGeom prst="rect">
            <a:avLst/>
          </a:prstGeom>
        </p:spPr>
        <p:txBody>
          <a:bodyPr vert="horz" lIns="91440" tIns="45720" rIns="91440" bIns="45720" numCol="2"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spcBef>
                <a:spcPts val="300"/>
              </a:spcBef>
              <a:buClr>
                <a:srgbClr val="EC2179"/>
              </a:buClr>
              <a:buFont typeface="+mj-lt"/>
              <a:buAutoNum type="arabicPeriod"/>
            </a:pPr>
            <a:r>
              <a:rPr lang="en-US" dirty="0">
                <a:solidFill>
                  <a:srgbClr val="1E494F"/>
                </a:solidFill>
              </a:rPr>
              <a:t>Effort</a:t>
            </a:r>
          </a:p>
          <a:p>
            <a:pPr marL="457200" indent="-457200">
              <a:spcBef>
                <a:spcPts val="300"/>
              </a:spcBef>
              <a:buClr>
                <a:srgbClr val="EC2179"/>
              </a:buClr>
              <a:buFont typeface="+mj-lt"/>
              <a:buAutoNum type="arabicPeriod"/>
            </a:pPr>
            <a:r>
              <a:rPr lang="en-US" dirty="0">
                <a:solidFill>
                  <a:srgbClr val="1E494F"/>
                </a:solidFill>
              </a:rPr>
              <a:t>Materials</a:t>
            </a:r>
          </a:p>
          <a:p>
            <a:pPr marL="457200" indent="-457200">
              <a:spcBef>
                <a:spcPts val="300"/>
              </a:spcBef>
              <a:buClr>
                <a:srgbClr val="EC2179"/>
              </a:buClr>
              <a:buFont typeface="+mj-lt"/>
              <a:buAutoNum type="arabicPeriod"/>
            </a:pPr>
            <a:r>
              <a:rPr lang="en-US" dirty="0">
                <a:solidFill>
                  <a:srgbClr val="1E494F"/>
                </a:solidFill>
              </a:rPr>
              <a:t>Resources</a:t>
            </a:r>
          </a:p>
          <a:p>
            <a:pPr marL="457200" indent="-457200">
              <a:spcBef>
                <a:spcPts val="300"/>
              </a:spcBef>
              <a:buClr>
                <a:srgbClr val="EC2179"/>
              </a:buClr>
              <a:buFont typeface="+mj-lt"/>
              <a:buAutoNum type="arabicPeriod"/>
            </a:pPr>
            <a:r>
              <a:rPr lang="en-US" dirty="0">
                <a:solidFill>
                  <a:srgbClr val="1E494F"/>
                </a:solidFill>
              </a:rPr>
              <a:t>Time and utilities consumed</a:t>
            </a:r>
          </a:p>
          <a:p>
            <a:pPr marL="457200" indent="-457200">
              <a:spcBef>
                <a:spcPts val="300"/>
              </a:spcBef>
              <a:buClr>
                <a:srgbClr val="EC2179"/>
              </a:buClr>
              <a:buFont typeface="+mj-lt"/>
              <a:buAutoNum type="arabicPeriod"/>
            </a:pPr>
            <a:r>
              <a:rPr lang="en-US" dirty="0">
                <a:solidFill>
                  <a:srgbClr val="1E494F"/>
                </a:solidFill>
              </a:rPr>
              <a:t>Risks incurred and opportunity forgone (if you were working elsewhere how much would you have earned) </a:t>
            </a:r>
          </a:p>
        </p:txBody>
      </p:sp>
    </p:spTree>
    <p:extLst>
      <p:ext uri="{BB962C8B-B14F-4D97-AF65-F5344CB8AC3E}">
        <p14:creationId xmlns:p14="http://schemas.microsoft.com/office/powerpoint/2010/main" val="210889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81012" y="670560"/>
            <a:ext cx="10226040" cy="923330"/>
          </a:xfrm>
          <a:prstGeom prst="rect">
            <a:avLst/>
          </a:prstGeom>
          <a:noFill/>
        </p:spPr>
        <p:txBody>
          <a:bodyPr wrap="square" rtlCol="0">
            <a:spAutoFit/>
          </a:bodyPr>
          <a:lstStyle/>
          <a:p>
            <a:r>
              <a:rPr lang="en-US" sz="3600" dirty="0">
                <a:solidFill>
                  <a:srgbClr val="1E494F"/>
                </a:solidFill>
              </a:rPr>
              <a:t> THE 3 ELEMENTS OF COSTS</a:t>
            </a: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629092" y="1409841"/>
            <a:ext cx="8988108" cy="1200329"/>
          </a:xfrm>
          <a:prstGeom prst="rect">
            <a:avLst/>
          </a:prstGeom>
          <a:noFill/>
        </p:spPr>
        <p:txBody>
          <a:bodyPr wrap="square">
            <a:spAutoFit/>
          </a:bodyPr>
          <a:lstStyle/>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2046BE67-F530-4B92-99D0-FB55C48F49CA}"/>
              </a:ext>
            </a:extLst>
          </p:cNvPr>
          <p:cNvSpPr txBox="1"/>
          <p:nvPr/>
        </p:nvSpPr>
        <p:spPr>
          <a:xfrm>
            <a:off x="1661650" y="1887795"/>
            <a:ext cx="8518409" cy="4524315"/>
          </a:xfrm>
          <a:prstGeom prst="rect">
            <a:avLst/>
          </a:prstGeom>
          <a:noFill/>
        </p:spPr>
        <p:txBody>
          <a:bodyPr wrap="square">
            <a:spAutoFit/>
          </a:bodyPr>
          <a:lstStyle/>
          <a:p>
            <a:r>
              <a:rPr lang="en-US" sz="2400" dirty="0">
                <a:solidFill>
                  <a:srgbClr val="1E494F"/>
                </a:solidFill>
              </a:rPr>
              <a:t>Working out costs for a physical product is straightforward. Your cost is the amount of expenditure it takes to make a product. It includes </a:t>
            </a:r>
            <a:r>
              <a:rPr lang="en-US" sz="2400" b="1" dirty="0">
                <a:solidFill>
                  <a:srgbClr val="EC2179"/>
                </a:solidFill>
              </a:rPr>
              <a:t>3 elements</a:t>
            </a:r>
            <a:r>
              <a:rPr lang="en-US" sz="2400" dirty="0"/>
              <a:t>:</a:t>
            </a:r>
          </a:p>
          <a:p>
            <a:endParaRPr lang="en-US" sz="2400" dirty="0"/>
          </a:p>
          <a:p>
            <a:pPr marL="457200" indent="-457200">
              <a:buClr>
                <a:srgbClr val="EC2179"/>
              </a:buClr>
              <a:buFont typeface="+mj-lt"/>
              <a:buAutoNum type="arabicPeriod"/>
            </a:pPr>
            <a:r>
              <a:rPr lang="en-US" sz="2400" dirty="0">
                <a:solidFill>
                  <a:srgbClr val="1E494F"/>
                </a:solidFill>
              </a:rPr>
              <a:t>The cost of your materials including packaging</a:t>
            </a:r>
          </a:p>
          <a:p>
            <a:pPr marL="457200" indent="-457200">
              <a:buClr>
                <a:srgbClr val="EC2179"/>
              </a:buClr>
              <a:buFont typeface="+mj-lt"/>
              <a:buAutoNum type="arabicPeriod"/>
            </a:pPr>
            <a:r>
              <a:rPr lang="en-US" sz="2400" dirty="0">
                <a:solidFill>
                  <a:srgbClr val="1E494F"/>
                </a:solidFill>
              </a:rPr>
              <a:t>Labour</a:t>
            </a:r>
            <a:r>
              <a:rPr lang="en-US" sz="2400" b="1" dirty="0">
                <a:solidFill>
                  <a:srgbClr val="1E494F"/>
                </a:solidFill>
              </a:rPr>
              <a:t> </a:t>
            </a:r>
            <a:r>
              <a:rPr lang="en-US" sz="2400" dirty="0">
                <a:solidFill>
                  <a:srgbClr val="1E494F"/>
                </a:solidFill>
              </a:rPr>
              <a:t>– the cost of your time in making and selling the item</a:t>
            </a:r>
          </a:p>
          <a:p>
            <a:pPr marL="457200" indent="-457200">
              <a:buClr>
                <a:srgbClr val="EC2179"/>
              </a:buClr>
              <a:buFont typeface="+mj-lt"/>
              <a:buAutoNum type="arabicPeriod"/>
            </a:pPr>
            <a:r>
              <a:rPr lang="en-US" sz="2400" dirty="0">
                <a:solidFill>
                  <a:srgbClr val="1E494F"/>
                </a:solidFill>
              </a:rPr>
              <a:t>Overheads</a:t>
            </a:r>
            <a:r>
              <a:rPr lang="en-US" sz="2400" b="1" dirty="0">
                <a:solidFill>
                  <a:srgbClr val="1E494F"/>
                </a:solidFill>
              </a:rPr>
              <a:t> </a:t>
            </a:r>
            <a:r>
              <a:rPr lang="en-US" sz="2400" dirty="0">
                <a:solidFill>
                  <a:srgbClr val="1E494F"/>
                </a:solidFill>
              </a:rPr>
              <a:t>– the costs of being in business – e.g. rent, transport, marketing costs</a:t>
            </a:r>
          </a:p>
          <a:p>
            <a:pPr marL="457200" indent="-457200">
              <a:buClr>
                <a:srgbClr val="EC2179"/>
              </a:buClr>
              <a:buFont typeface="+mj-lt"/>
              <a:buAutoNum type="arabicPeriod"/>
            </a:pPr>
            <a:endParaRPr lang="en-US" sz="1000" dirty="0"/>
          </a:p>
          <a:p>
            <a:pPr>
              <a:buClr>
                <a:srgbClr val="EC2179"/>
              </a:buClr>
            </a:pPr>
            <a:endParaRPr lang="en-US" sz="2400" dirty="0"/>
          </a:p>
          <a:p>
            <a:pPr algn="ctr">
              <a:buClr>
                <a:srgbClr val="EC2179"/>
              </a:buClr>
            </a:pPr>
            <a:r>
              <a:rPr lang="en-US" sz="3200" b="1" dirty="0">
                <a:solidFill>
                  <a:srgbClr val="EC2179"/>
                </a:solidFill>
              </a:rPr>
              <a:t>MATERIALS </a:t>
            </a:r>
            <a:r>
              <a:rPr lang="en-US" sz="3200" b="1" dirty="0">
                <a:solidFill>
                  <a:srgbClr val="1EB3DD"/>
                </a:solidFill>
              </a:rPr>
              <a:t> +  </a:t>
            </a:r>
            <a:r>
              <a:rPr lang="en-US" sz="3200" b="1" dirty="0">
                <a:solidFill>
                  <a:srgbClr val="EC2179"/>
                </a:solidFill>
              </a:rPr>
              <a:t>LABOUR  </a:t>
            </a:r>
            <a:r>
              <a:rPr lang="en-US" sz="3200" b="1" dirty="0">
                <a:solidFill>
                  <a:srgbClr val="1EB3DD"/>
                </a:solidFill>
              </a:rPr>
              <a:t>+  </a:t>
            </a:r>
            <a:r>
              <a:rPr lang="en-US" sz="3200" b="1" dirty="0">
                <a:solidFill>
                  <a:srgbClr val="EC2179"/>
                </a:solidFill>
              </a:rPr>
              <a:t>OVERHEADS</a:t>
            </a:r>
            <a:r>
              <a:rPr lang="en-US" sz="3200" b="1" dirty="0"/>
              <a:t> </a:t>
            </a:r>
          </a:p>
          <a:p>
            <a:pPr marL="342900" indent="-342900">
              <a:buClr>
                <a:srgbClr val="EC2179"/>
              </a:buClr>
              <a:buFont typeface="Arial" charset="0"/>
              <a:buChar char="•"/>
            </a:pPr>
            <a:endParaRPr lang="en-US" sz="2200" dirty="0">
              <a:solidFill>
                <a:srgbClr val="1E494F"/>
              </a:solidFill>
            </a:endParaRPr>
          </a:p>
        </p:txBody>
      </p:sp>
    </p:spTree>
    <p:extLst>
      <p:ext uri="{BB962C8B-B14F-4D97-AF65-F5344CB8AC3E}">
        <p14:creationId xmlns:p14="http://schemas.microsoft.com/office/powerpoint/2010/main" val="1002590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8115</Words>
  <Application>Microsoft Office PowerPoint</Application>
  <PresentationFormat>Widescreen</PresentationFormat>
  <Paragraphs>636</Paragraphs>
  <Slides>73</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Calibri Light</vt:lpstr>
      <vt:lpstr>Montserrat</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Difference Between a Venture Capital and an Angel Investor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260</cp:revision>
  <cp:lastPrinted>2021-04-25T09:20:42Z</cp:lastPrinted>
  <dcterms:created xsi:type="dcterms:W3CDTF">2019-11-20T14:08:21Z</dcterms:created>
  <dcterms:modified xsi:type="dcterms:W3CDTF">2021-04-25T09:37:53Z</dcterms:modified>
</cp:coreProperties>
</file>