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342" r:id="rId2"/>
    <p:sldId id="415" r:id="rId3"/>
    <p:sldId id="424" r:id="rId4"/>
    <p:sldId id="266" r:id="rId5"/>
    <p:sldId id="262" r:id="rId6"/>
    <p:sldId id="273" r:id="rId7"/>
    <p:sldId id="414" r:id="rId8"/>
    <p:sldId id="260" r:id="rId9"/>
    <p:sldId id="436" r:id="rId10"/>
    <p:sldId id="286" r:id="rId11"/>
    <p:sldId id="437" r:id="rId12"/>
    <p:sldId id="267" r:id="rId13"/>
    <p:sldId id="416" r:id="rId14"/>
    <p:sldId id="274" r:id="rId15"/>
    <p:sldId id="350" r:id="rId16"/>
    <p:sldId id="418" r:id="rId17"/>
    <p:sldId id="425" r:id="rId18"/>
    <p:sldId id="430" r:id="rId19"/>
    <p:sldId id="281" r:id="rId20"/>
    <p:sldId id="343" r:id="rId21"/>
    <p:sldId id="344" r:id="rId22"/>
    <p:sldId id="419" r:id="rId23"/>
    <p:sldId id="422" r:id="rId24"/>
    <p:sldId id="431" r:id="rId25"/>
    <p:sldId id="432" r:id="rId26"/>
    <p:sldId id="359" r:id="rId27"/>
    <p:sldId id="345" r:id="rId28"/>
    <p:sldId id="420" r:id="rId29"/>
    <p:sldId id="346" r:id="rId30"/>
    <p:sldId id="358" r:id="rId31"/>
    <p:sldId id="360" r:id="rId32"/>
    <p:sldId id="298" r:id="rId33"/>
    <p:sldId id="364" r:id="rId34"/>
    <p:sldId id="362" r:id="rId35"/>
    <p:sldId id="363" r:id="rId36"/>
    <p:sldId id="365" r:id="rId37"/>
    <p:sldId id="366" r:id="rId38"/>
    <p:sldId id="367" r:id="rId39"/>
    <p:sldId id="353" r:id="rId40"/>
    <p:sldId id="301" r:id="rId41"/>
    <p:sldId id="433" r:id="rId42"/>
    <p:sldId id="428" r:id="rId43"/>
    <p:sldId id="368" r:id="rId44"/>
    <p:sldId id="369" r:id="rId45"/>
    <p:sldId id="372" r:id="rId46"/>
    <p:sldId id="435" r:id="rId47"/>
    <p:sldId id="377" r:id="rId48"/>
    <p:sldId id="407" r:id="rId49"/>
    <p:sldId id="380" r:id="rId50"/>
    <p:sldId id="373" r:id="rId51"/>
    <p:sldId id="388" r:id="rId52"/>
    <p:sldId id="434" r:id="rId53"/>
    <p:sldId id="348" r:id="rId54"/>
    <p:sldId id="374" r:id="rId55"/>
    <p:sldId id="383" r:id="rId56"/>
    <p:sldId id="385" r:id="rId57"/>
    <p:sldId id="386" r:id="rId58"/>
    <p:sldId id="412" r:id="rId59"/>
    <p:sldId id="384" r:id="rId60"/>
    <p:sldId id="389" r:id="rId61"/>
    <p:sldId id="390" r:id="rId62"/>
    <p:sldId id="391" r:id="rId63"/>
    <p:sldId id="394" r:id="rId64"/>
    <p:sldId id="395" r:id="rId65"/>
    <p:sldId id="396" r:id="rId66"/>
    <p:sldId id="392" r:id="rId67"/>
    <p:sldId id="397" r:id="rId68"/>
    <p:sldId id="398" r:id="rId69"/>
    <p:sldId id="399" r:id="rId70"/>
    <p:sldId id="400" r:id="rId71"/>
    <p:sldId id="401" r:id="rId72"/>
    <p:sldId id="351" r:id="rId73"/>
    <p:sldId id="402" r:id="rId74"/>
    <p:sldId id="403" r:id="rId75"/>
    <p:sldId id="405" r:id="rId76"/>
    <p:sldId id="406" r:id="rId77"/>
    <p:sldId id="325" r:id="rId78"/>
    <p:sldId id="408" r:id="rId79"/>
    <p:sldId id="410" r:id="rId80"/>
    <p:sldId id="413" r:id="rId81"/>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B27"/>
    <a:srgbClr val="C54A9A"/>
    <a:srgbClr val="1EB3DD"/>
    <a:srgbClr val="142D55"/>
    <a:srgbClr val="FFC652"/>
    <a:srgbClr val="1E494F"/>
    <a:srgbClr val="1C9F49"/>
    <a:srgbClr val="DA2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729"/>
  </p:normalViewPr>
  <p:slideViewPr>
    <p:cSldViewPr snapToGrid="0" snapToObjects="1">
      <p:cViewPr varScale="1">
        <p:scale>
          <a:sx n="63" d="100"/>
          <a:sy n="63" d="100"/>
        </p:scale>
        <p:origin x="696" y="92"/>
      </p:cViewPr>
      <p:guideLst/>
    </p:cSldViewPr>
  </p:slideViewPr>
  <p:notesTextViewPr>
    <p:cViewPr>
      <p:scale>
        <a:sx n="1" d="1"/>
        <a:sy n="1" d="1"/>
      </p:scale>
      <p:origin x="0" y="0"/>
    </p:cViewPr>
  </p:notesTextViewPr>
  <p:sorterViewPr>
    <p:cViewPr>
      <p:scale>
        <a:sx n="66" d="100"/>
        <a:sy n="66"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C6B6F-E6DA-4166-9102-E6D01D9CC79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8ED7FD6-9D96-4273-B4A5-D931F4701253}">
      <dgm:prSet custT="1"/>
      <dgm:spPr/>
      <dgm:t>
        <a:bodyPr/>
        <a:lstStyle/>
        <a:p>
          <a:pPr>
            <a:lnSpc>
              <a:spcPct val="100000"/>
            </a:lnSpc>
          </a:pPr>
          <a:r>
            <a:rPr lang="en-GB" sz="2000" dirty="0">
              <a:solidFill>
                <a:srgbClr val="142D55"/>
              </a:solidFill>
            </a:rPr>
            <a:t>help provide you with answers; the potential of your market and the types of demand for what types of products</a:t>
          </a:r>
          <a:r>
            <a:rPr lang="en-GB" sz="1600" dirty="0">
              <a:solidFill>
                <a:srgbClr val="142D55"/>
              </a:solidFill>
            </a:rPr>
            <a:t>. </a:t>
          </a:r>
          <a:endParaRPr lang="en-US" sz="1600" dirty="0">
            <a:solidFill>
              <a:srgbClr val="142D55"/>
            </a:solidFill>
          </a:endParaRPr>
        </a:p>
      </dgm:t>
    </dgm:pt>
    <dgm:pt modelId="{CF7028C9-6A0E-4158-BD42-379E286EAADD}" type="parTrans" cxnId="{7164A100-B58F-4B1B-AF91-E5E10C77A155}">
      <dgm:prSet/>
      <dgm:spPr/>
      <dgm:t>
        <a:bodyPr/>
        <a:lstStyle/>
        <a:p>
          <a:endParaRPr lang="en-US"/>
        </a:p>
      </dgm:t>
    </dgm:pt>
    <dgm:pt modelId="{3F2F625F-96C1-4AB6-8026-9A6DE953D5F4}" type="sibTrans" cxnId="{7164A100-B58F-4B1B-AF91-E5E10C77A155}">
      <dgm:prSet/>
      <dgm:spPr/>
      <dgm:t>
        <a:bodyPr/>
        <a:lstStyle/>
        <a:p>
          <a:pPr>
            <a:lnSpc>
              <a:spcPct val="100000"/>
            </a:lnSpc>
          </a:pPr>
          <a:endParaRPr lang="en-US"/>
        </a:p>
      </dgm:t>
    </dgm:pt>
    <dgm:pt modelId="{C055BCED-1484-4D5D-B90D-C5B5193BC44C}">
      <dgm:prSet custT="1"/>
      <dgm:spPr/>
      <dgm:t>
        <a:bodyPr/>
        <a:lstStyle/>
        <a:p>
          <a:pPr>
            <a:lnSpc>
              <a:spcPct val="100000"/>
            </a:lnSpc>
          </a:pPr>
          <a:r>
            <a:rPr lang="en-GB" sz="2000" dirty="0">
              <a:solidFill>
                <a:srgbClr val="142D55"/>
              </a:solidFill>
            </a:rPr>
            <a:t>assist and improve your decision making </a:t>
          </a:r>
          <a:endParaRPr lang="en-US" sz="2000" dirty="0">
            <a:solidFill>
              <a:srgbClr val="142D55"/>
            </a:solidFill>
          </a:endParaRPr>
        </a:p>
      </dgm:t>
    </dgm:pt>
    <dgm:pt modelId="{B103D72E-2845-47AD-96E6-533AF4666A0A}" type="parTrans" cxnId="{AF3C41E2-F2AF-449D-9807-A7043396BCD3}">
      <dgm:prSet/>
      <dgm:spPr/>
      <dgm:t>
        <a:bodyPr/>
        <a:lstStyle/>
        <a:p>
          <a:endParaRPr lang="en-US"/>
        </a:p>
      </dgm:t>
    </dgm:pt>
    <dgm:pt modelId="{B37600D3-27A2-4548-B1C6-AA33E2F5B582}" type="sibTrans" cxnId="{AF3C41E2-F2AF-449D-9807-A7043396BCD3}">
      <dgm:prSet/>
      <dgm:spPr/>
      <dgm:t>
        <a:bodyPr/>
        <a:lstStyle/>
        <a:p>
          <a:pPr>
            <a:lnSpc>
              <a:spcPct val="100000"/>
            </a:lnSpc>
          </a:pPr>
          <a:endParaRPr lang="en-US"/>
        </a:p>
      </dgm:t>
    </dgm:pt>
    <dgm:pt modelId="{5BBAD2FF-A6F4-44A5-89DF-BE66A66B7240}">
      <dgm:prSet custT="1"/>
      <dgm:spPr/>
      <dgm:t>
        <a:bodyPr/>
        <a:lstStyle/>
        <a:p>
          <a:pPr>
            <a:lnSpc>
              <a:spcPct val="100000"/>
            </a:lnSpc>
          </a:pPr>
          <a:r>
            <a:rPr lang="en-GB" sz="2000" dirty="0">
              <a:solidFill>
                <a:srgbClr val="142D55"/>
              </a:solidFill>
            </a:rPr>
            <a:t>provide you with practical, implementable solutions </a:t>
          </a:r>
          <a:endParaRPr lang="en-US" sz="2000" dirty="0">
            <a:solidFill>
              <a:srgbClr val="142D55"/>
            </a:solidFill>
          </a:endParaRPr>
        </a:p>
      </dgm:t>
    </dgm:pt>
    <dgm:pt modelId="{A3503BB7-4837-425B-B8B7-9F1284E8A791}" type="parTrans" cxnId="{D2B47FBF-03BD-477A-A99B-D315BA32F0EC}">
      <dgm:prSet/>
      <dgm:spPr/>
      <dgm:t>
        <a:bodyPr/>
        <a:lstStyle/>
        <a:p>
          <a:endParaRPr lang="en-US"/>
        </a:p>
      </dgm:t>
    </dgm:pt>
    <dgm:pt modelId="{D0F3F4AB-3682-4353-BA52-A7B9E2715B50}" type="sibTrans" cxnId="{D2B47FBF-03BD-477A-A99B-D315BA32F0EC}">
      <dgm:prSet/>
      <dgm:spPr/>
      <dgm:t>
        <a:bodyPr/>
        <a:lstStyle/>
        <a:p>
          <a:pPr>
            <a:lnSpc>
              <a:spcPct val="100000"/>
            </a:lnSpc>
          </a:pPr>
          <a:endParaRPr lang="en-US"/>
        </a:p>
      </dgm:t>
    </dgm:pt>
    <dgm:pt modelId="{3439A081-4306-4259-9805-1A5386539A72}">
      <dgm:prSet custT="1"/>
      <dgm:spPr/>
      <dgm:t>
        <a:bodyPr/>
        <a:lstStyle/>
        <a:p>
          <a:pPr>
            <a:lnSpc>
              <a:spcPct val="100000"/>
            </a:lnSpc>
          </a:pPr>
          <a:r>
            <a:rPr lang="en-GB" sz="2000" dirty="0">
              <a:solidFill>
                <a:srgbClr val="142D55"/>
              </a:solidFill>
            </a:rPr>
            <a:t>consumer suggestions that are required to tackle their problems </a:t>
          </a:r>
          <a:endParaRPr lang="en-US" sz="2000" dirty="0">
            <a:solidFill>
              <a:srgbClr val="142D55"/>
            </a:solidFill>
          </a:endParaRPr>
        </a:p>
      </dgm:t>
    </dgm:pt>
    <dgm:pt modelId="{802DE3ED-92E1-44E6-8B65-32E1087A997B}" type="parTrans" cxnId="{12C3D816-07BB-4380-9A7E-2E667B5539E7}">
      <dgm:prSet/>
      <dgm:spPr/>
      <dgm:t>
        <a:bodyPr/>
        <a:lstStyle/>
        <a:p>
          <a:endParaRPr lang="en-US"/>
        </a:p>
      </dgm:t>
    </dgm:pt>
    <dgm:pt modelId="{C44A2AC8-DB62-4FE9-A109-8642B9A79210}" type="sibTrans" cxnId="{12C3D816-07BB-4380-9A7E-2E667B5539E7}">
      <dgm:prSet/>
      <dgm:spPr/>
      <dgm:t>
        <a:bodyPr/>
        <a:lstStyle/>
        <a:p>
          <a:endParaRPr lang="en-US"/>
        </a:p>
      </dgm:t>
    </dgm:pt>
    <dgm:pt modelId="{79C90C69-8415-4F6A-A797-8233E24648E0}" type="pres">
      <dgm:prSet presAssocID="{E92C6B6F-E6DA-4166-9102-E6D01D9CC795}" presName="root" presStyleCnt="0">
        <dgm:presLayoutVars>
          <dgm:dir/>
          <dgm:resizeHandles val="exact"/>
        </dgm:presLayoutVars>
      </dgm:prSet>
      <dgm:spPr/>
    </dgm:pt>
    <dgm:pt modelId="{DB74B5C3-25AB-437F-BA2D-95A6106F4061}" type="pres">
      <dgm:prSet presAssocID="{E92C6B6F-E6DA-4166-9102-E6D01D9CC795}" presName="container" presStyleCnt="0">
        <dgm:presLayoutVars>
          <dgm:dir/>
          <dgm:resizeHandles val="exact"/>
        </dgm:presLayoutVars>
      </dgm:prSet>
      <dgm:spPr/>
    </dgm:pt>
    <dgm:pt modelId="{569F5DAB-D4D1-4B59-9045-D52E54412D51}" type="pres">
      <dgm:prSet presAssocID="{58ED7FD6-9D96-4273-B4A5-D931F4701253}" presName="compNode" presStyleCnt="0"/>
      <dgm:spPr/>
    </dgm:pt>
    <dgm:pt modelId="{E4077522-2D54-4198-B741-853154FD5F2E}" type="pres">
      <dgm:prSet presAssocID="{58ED7FD6-9D96-4273-B4A5-D931F4701253}" presName="iconBgRect" presStyleLbl="bgShp" presStyleIdx="0" presStyleCnt="4"/>
      <dgm:spPr/>
    </dgm:pt>
    <dgm:pt modelId="{174ED899-AFF4-4FED-BC9F-0D152DA5C136}" type="pres">
      <dgm:prSet presAssocID="{58ED7FD6-9D96-4273-B4A5-D931F47012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B006ED2E-79C9-404E-9A2C-25681C3A6287}" type="pres">
      <dgm:prSet presAssocID="{58ED7FD6-9D96-4273-B4A5-D931F4701253}" presName="spaceRect" presStyleCnt="0"/>
      <dgm:spPr/>
    </dgm:pt>
    <dgm:pt modelId="{D695C72D-54CF-4A85-8739-593DE8AFB06F}" type="pres">
      <dgm:prSet presAssocID="{58ED7FD6-9D96-4273-B4A5-D931F4701253}" presName="textRect" presStyleLbl="revTx" presStyleIdx="0" presStyleCnt="4">
        <dgm:presLayoutVars>
          <dgm:chMax val="1"/>
          <dgm:chPref val="1"/>
        </dgm:presLayoutVars>
      </dgm:prSet>
      <dgm:spPr/>
    </dgm:pt>
    <dgm:pt modelId="{13329708-8372-4B6A-ADF0-E6F18FCEF8E1}" type="pres">
      <dgm:prSet presAssocID="{3F2F625F-96C1-4AB6-8026-9A6DE953D5F4}" presName="sibTrans" presStyleLbl="sibTrans2D1" presStyleIdx="0" presStyleCnt="0"/>
      <dgm:spPr/>
    </dgm:pt>
    <dgm:pt modelId="{61604B4C-77E4-42B4-9DA1-D2CF7D01DD65}" type="pres">
      <dgm:prSet presAssocID="{C055BCED-1484-4D5D-B90D-C5B5193BC44C}" presName="compNode" presStyleCnt="0"/>
      <dgm:spPr/>
    </dgm:pt>
    <dgm:pt modelId="{C81514CD-96E8-417E-93F9-11C6BFB819BF}" type="pres">
      <dgm:prSet presAssocID="{C055BCED-1484-4D5D-B90D-C5B5193BC44C}" presName="iconBgRect" presStyleLbl="bgShp" presStyleIdx="1" presStyleCnt="4"/>
      <dgm:spPr/>
    </dgm:pt>
    <dgm:pt modelId="{D9C647D3-26B2-48CB-A1D9-F393D5A873BC}" type="pres">
      <dgm:prSet presAssocID="{C055BCED-1484-4D5D-B90D-C5B5193BC4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DF915A4-2A51-4965-8A52-63A933F960F3}" type="pres">
      <dgm:prSet presAssocID="{C055BCED-1484-4D5D-B90D-C5B5193BC44C}" presName="spaceRect" presStyleCnt="0"/>
      <dgm:spPr/>
    </dgm:pt>
    <dgm:pt modelId="{53112736-AFB2-4172-8BF8-08DB2FB5DE47}" type="pres">
      <dgm:prSet presAssocID="{C055BCED-1484-4D5D-B90D-C5B5193BC44C}" presName="textRect" presStyleLbl="revTx" presStyleIdx="1" presStyleCnt="4" custScaleY="112997">
        <dgm:presLayoutVars>
          <dgm:chMax val="1"/>
          <dgm:chPref val="1"/>
        </dgm:presLayoutVars>
      </dgm:prSet>
      <dgm:spPr/>
    </dgm:pt>
    <dgm:pt modelId="{97F44B79-F66C-49FE-9EEF-76213A059FA4}" type="pres">
      <dgm:prSet presAssocID="{B37600D3-27A2-4548-B1C6-AA33E2F5B582}" presName="sibTrans" presStyleLbl="sibTrans2D1" presStyleIdx="0" presStyleCnt="0"/>
      <dgm:spPr/>
    </dgm:pt>
    <dgm:pt modelId="{4EECF23F-FDAE-4274-8EC0-0E65958348FC}" type="pres">
      <dgm:prSet presAssocID="{5BBAD2FF-A6F4-44A5-89DF-BE66A66B7240}" presName="compNode" presStyleCnt="0"/>
      <dgm:spPr/>
    </dgm:pt>
    <dgm:pt modelId="{E4433D83-EA08-4231-95B3-24C91AFD825B}" type="pres">
      <dgm:prSet presAssocID="{5BBAD2FF-A6F4-44A5-89DF-BE66A66B7240}" presName="iconBgRect" presStyleLbl="bgShp" presStyleIdx="2" presStyleCnt="4"/>
      <dgm:spPr/>
    </dgm:pt>
    <dgm:pt modelId="{135407AD-CC28-4BEA-9849-ECCF077453C4}" type="pres">
      <dgm:prSet presAssocID="{5BBAD2FF-A6F4-44A5-89DF-BE66A66B72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p and bucket"/>
        </a:ext>
      </dgm:extLst>
    </dgm:pt>
    <dgm:pt modelId="{DF4CE95F-B159-4574-BD72-AB53D4998D84}" type="pres">
      <dgm:prSet presAssocID="{5BBAD2FF-A6F4-44A5-89DF-BE66A66B7240}" presName="spaceRect" presStyleCnt="0"/>
      <dgm:spPr/>
    </dgm:pt>
    <dgm:pt modelId="{FCE2F9DD-4ECB-420D-B8CF-E1F00D900A8D}" type="pres">
      <dgm:prSet presAssocID="{5BBAD2FF-A6F4-44A5-89DF-BE66A66B7240}" presName="textRect" presStyleLbl="revTx" presStyleIdx="2" presStyleCnt="4" custLinFactNeighborX="-451" custLinFactNeighborY="9562">
        <dgm:presLayoutVars>
          <dgm:chMax val="1"/>
          <dgm:chPref val="1"/>
        </dgm:presLayoutVars>
      </dgm:prSet>
      <dgm:spPr/>
    </dgm:pt>
    <dgm:pt modelId="{60DCEAFC-DD08-4BC1-98F9-4A9E7E456481}" type="pres">
      <dgm:prSet presAssocID="{D0F3F4AB-3682-4353-BA52-A7B9E2715B50}" presName="sibTrans" presStyleLbl="sibTrans2D1" presStyleIdx="0" presStyleCnt="0"/>
      <dgm:spPr/>
    </dgm:pt>
    <dgm:pt modelId="{A9E0B2EA-48F2-4AF8-BC12-65473A7EF52D}" type="pres">
      <dgm:prSet presAssocID="{3439A081-4306-4259-9805-1A5386539A72}" presName="compNode" presStyleCnt="0"/>
      <dgm:spPr/>
    </dgm:pt>
    <dgm:pt modelId="{E2554B41-CACA-4262-A6A6-840F9EA110C6}" type="pres">
      <dgm:prSet presAssocID="{3439A081-4306-4259-9805-1A5386539A72}" presName="iconBgRect" presStyleLbl="bgShp" presStyleIdx="3" presStyleCnt="4"/>
      <dgm:spPr/>
    </dgm:pt>
    <dgm:pt modelId="{2C671B28-DF6D-4F2C-BACB-81B2634D56D0}" type="pres">
      <dgm:prSet presAssocID="{3439A081-4306-4259-9805-1A5386539A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bulb"/>
        </a:ext>
      </dgm:extLst>
    </dgm:pt>
    <dgm:pt modelId="{DA0C9523-3A82-4632-BAE4-E9EC8334E964}" type="pres">
      <dgm:prSet presAssocID="{3439A081-4306-4259-9805-1A5386539A72}" presName="spaceRect" presStyleCnt="0"/>
      <dgm:spPr/>
    </dgm:pt>
    <dgm:pt modelId="{73B1877E-FE49-4091-8F49-7234096A5A81}" type="pres">
      <dgm:prSet presAssocID="{3439A081-4306-4259-9805-1A5386539A72}" presName="textRect" presStyleLbl="revTx" presStyleIdx="3" presStyleCnt="4">
        <dgm:presLayoutVars>
          <dgm:chMax val="1"/>
          <dgm:chPref val="1"/>
        </dgm:presLayoutVars>
      </dgm:prSet>
      <dgm:spPr/>
    </dgm:pt>
  </dgm:ptLst>
  <dgm:cxnLst>
    <dgm:cxn modelId="{7164A100-B58F-4B1B-AF91-E5E10C77A155}" srcId="{E92C6B6F-E6DA-4166-9102-E6D01D9CC795}" destId="{58ED7FD6-9D96-4273-B4A5-D931F4701253}" srcOrd="0" destOrd="0" parTransId="{CF7028C9-6A0E-4158-BD42-379E286EAADD}" sibTransId="{3F2F625F-96C1-4AB6-8026-9A6DE953D5F4}"/>
    <dgm:cxn modelId="{65B11505-36CD-4F1F-8666-5AE45D49C564}" type="presOf" srcId="{E92C6B6F-E6DA-4166-9102-E6D01D9CC795}" destId="{79C90C69-8415-4F6A-A797-8233E24648E0}" srcOrd="0" destOrd="0" presId="urn:microsoft.com/office/officeart/2018/2/layout/IconCircleList"/>
    <dgm:cxn modelId="{12C3D816-07BB-4380-9A7E-2E667B5539E7}" srcId="{E92C6B6F-E6DA-4166-9102-E6D01D9CC795}" destId="{3439A081-4306-4259-9805-1A5386539A72}" srcOrd="3" destOrd="0" parTransId="{802DE3ED-92E1-44E6-8B65-32E1087A997B}" sibTransId="{C44A2AC8-DB62-4FE9-A109-8642B9A79210}"/>
    <dgm:cxn modelId="{D01C035C-7BC1-482D-BDC9-966FD059DF23}" type="presOf" srcId="{B37600D3-27A2-4548-B1C6-AA33E2F5B582}" destId="{97F44B79-F66C-49FE-9EEF-76213A059FA4}" srcOrd="0" destOrd="0" presId="urn:microsoft.com/office/officeart/2018/2/layout/IconCircleList"/>
    <dgm:cxn modelId="{638B27A3-2016-423C-A174-51F71E557300}" type="presOf" srcId="{3439A081-4306-4259-9805-1A5386539A72}" destId="{73B1877E-FE49-4091-8F49-7234096A5A81}" srcOrd="0" destOrd="0" presId="urn:microsoft.com/office/officeart/2018/2/layout/IconCircleList"/>
    <dgm:cxn modelId="{8BD732B2-1A40-450A-97CA-061B711D6B3D}" type="presOf" srcId="{58ED7FD6-9D96-4273-B4A5-D931F4701253}" destId="{D695C72D-54CF-4A85-8739-593DE8AFB06F}" srcOrd="0" destOrd="0" presId="urn:microsoft.com/office/officeart/2018/2/layout/IconCircleList"/>
    <dgm:cxn modelId="{4F3842B7-56D4-45BA-B6F5-F928781E482E}" type="presOf" srcId="{3F2F625F-96C1-4AB6-8026-9A6DE953D5F4}" destId="{13329708-8372-4B6A-ADF0-E6F18FCEF8E1}" srcOrd="0" destOrd="0" presId="urn:microsoft.com/office/officeart/2018/2/layout/IconCircleList"/>
    <dgm:cxn modelId="{D2B47FBF-03BD-477A-A99B-D315BA32F0EC}" srcId="{E92C6B6F-E6DA-4166-9102-E6D01D9CC795}" destId="{5BBAD2FF-A6F4-44A5-89DF-BE66A66B7240}" srcOrd="2" destOrd="0" parTransId="{A3503BB7-4837-425B-B8B7-9F1284E8A791}" sibTransId="{D0F3F4AB-3682-4353-BA52-A7B9E2715B50}"/>
    <dgm:cxn modelId="{8D08DCCF-F902-441A-B535-4D52BEC4AD16}" type="presOf" srcId="{5BBAD2FF-A6F4-44A5-89DF-BE66A66B7240}" destId="{FCE2F9DD-4ECB-420D-B8CF-E1F00D900A8D}" srcOrd="0" destOrd="0" presId="urn:microsoft.com/office/officeart/2018/2/layout/IconCircleList"/>
    <dgm:cxn modelId="{FF8D65D9-BC84-44A9-88D7-F9D69764C7FD}" type="presOf" srcId="{D0F3F4AB-3682-4353-BA52-A7B9E2715B50}" destId="{60DCEAFC-DD08-4BC1-98F9-4A9E7E456481}" srcOrd="0" destOrd="0" presId="urn:microsoft.com/office/officeart/2018/2/layout/IconCircleList"/>
    <dgm:cxn modelId="{6BB563DE-DEF6-40AA-8432-EEF2FAE1114F}" type="presOf" srcId="{C055BCED-1484-4D5D-B90D-C5B5193BC44C}" destId="{53112736-AFB2-4172-8BF8-08DB2FB5DE47}" srcOrd="0" destOrd="0" presId="urn:microsoft.com/office/officeart/2018/2/layout/IconCircleList"/>
    <dgm:cxn modelId="{AF3C41E2-F2AF-449D-9807-A7043396BCD3}" srcId="{E92C6B6F-E6DA-4166-9102-E6D01D9CC795}" destId="{C055BCED-1484-4D5D-B90D-C5B5193BC44C}" srcOrd="1" destOrd="0" parTransId="{B103D72E-2845-47AD-96E6-533AF4666A0A}" sibTransId="{B37600D3-27A2-4548-B1C6-AA33E2F5B582}"/>
    <dgm:cxn modelId="{597F7990-9D57-492C-B944-03A66EC6E924}" type="presParOf" srcId="{79C90C69-8415-4F6A-A797-8233E24648E0}" destId="{DB74B5C3-25AB-437F-BA2D-95A6106F4061}" srcOrd="0" destOrd="0" presId="urn:microsoft.com/office/officeart/2018/2/layout/IconCircleList"/>
    <dgm:cxn modelId="{78D7747C-AA78-4748-B85F-2E7453E618AD}" type="presParOf" srcId="{DB74B5C3-25AB-437F-BA2D-95A6106F4061}" destId="{569F5DAB-D4D1-4B59-9045-D52E54412D51}" srcOrd="0" destOrd="0" presId="urn:microsoft.com/office/officeart/2018/2/layout/IconCircleList"/>
    <dgm:cxn modelId="{4253B946-5B3B-48D6-9713-C473A5E2DBB1}" type="presParOf" srcId="{569F5DAB-D4D1-4B59-9045-D52E54412D51}" destId="{E4077522-2D54-4198-B741-853154FD5F2E}" srcOrd="0" destOrd="0" presId="urn:microsoft.com/office/officeart/2018/2/layout/IconCircleList"/>
    <dgm:cxn modelId="{846E07DF-A171-4A02-9A55-E02CFABEEA12}" type="presParOf" srcId="{569F5DAB-D4D1-4B59-9045-D52E54412D51}" destId="{174ED899-AFF4-4FED-BC9F-0D152DA5C136}" srcOrd="1" destOrd="0" presId="urn:microsoft.com/office/officeart/2018/2/layout/IconCircleList"/>
    <dgm:cxn modelId="{E4D0F57A-EEA4-4ABA-89FB-59FF2EFAEE38}" type="presParOf" srcId="{569F5DAB-D4D1-4B59-9045-D52E54412D51}" destId="{B006ED2E-79C9-404E-9A2C-25681C3A6287}" srcOrd="2" destOrd="0" presId="urn:microsoft.com/office/officeart/2018/2/layout/IconCircleList"/>
    <dgm:cxn modelId="{77EC60D5-AFD0-4022-87A4-9E88D452CC1C}" type="presParOf" srcId="{569F5DAB-D4D1-4B59-9045-D52E54412D51}" destId="{D695C72D-54CF-4A85-8739-593DE8AFB06F}" srcOrd="3" destOrd="0" presId="urn:microsoft.com/office/officeart/2018/2/layout/IconCircleList"/>
    <dgm:cxn modelId="{C25CB4C1-7421-4520-9D0C-B1124C4A67C4}" type="presParOf" srcId="{DB74B5C3-25AB-437F-BA2D-95A6106F4061}" destId="{13329708-8372-4B6A-ADF0-E6F18FCEF8E1}" srcOrd="1" destOrd="0" presId="urn:microsoft.com/office/officeart/2018/2/layout/IconCircleList"/>
    <dgm:cxn modelId="{EC0824A6-943E-409B-AEF4-E111B848F55D}" type="presParOf" srcId="{DB74B5C3-25AB-437F-BA2D-95A6106F4061}" destId="{61604B4C-77E4-42B4-9DA1-D2CF7D01DD65}" srcOrd="2" destOrd="0" presId="urn:microsoft.com/office/officeart/2018/2/layout/IconCircleList"/>
    <dgm:cxn modelId="{3239FA04-2B65-40A8-A999-11EE4442DC9D}" type="presParOf" srcId="{61604B4C-77E4-42B4-9DA1-D2CF7D01DD65}" destId="{C81514CD-96E8-417E-93F9-11C6BFB819BF}" srcOrd="0" destOrd="0" presId="urn:microsoft.com/office/officeart/2018/2/layout/IconCircleList"/>
    <dgm:cxn modelId="{C2A89581-FB55-47F8-B360-99E7694287F7}" type="presParOf" srcId="{61604B4C-77E4-42B4-9DA1-D2CF7D01DD65}" destId="{D9C647D3-26B2-48CB-A1D9-F393D5A873BC}" srcOrd="1" destOrd="0" presId="urn:microsoft.com/office/officeart/2018/2/layout/IconCircleList"/>
    <dgm:cxn modelId="{E4C704C9-BAD1-4B65-A1C8-9F6513AD25B3}" type="presParOf" srcId="{61604B4C-77E4-42B4-9DA1-D2CF7D01DD65}" destId="{9DF915A4-2A51-4965-8A52-63A933F960F3}" srcOrd="2" destOrd="0" presId="urn:microsoft.com/office/officeart/2018/2/layout/IconCircleList"/>
    <dgm:cxn modelId="{67FDDCD0-C2EC-4F72-BD4F-B966358E1CAC}" type="presParOf" srcId="{61604B4C-77E4-42B4-9DA1-D2CF7D01DD65}" destId="{53112736-AFB2-4172-8BF8-08DB2FB5DE47}" srcOrd="3" destOrd="0" presId="urn:microsoft.com/office/officeart/2018/2/layout/IconCircleList"/>
    <dgm:cxn modelId="{05CAACFB-D4F8-4E35-8982-5E3CA771E022}" type="presParOf" srcId="{DB74B5C3-25AB-437F-BA2D-95A6106F4061}" destId="{97F44B79-F66C-49FE-9EEF-76213A059FA4}" srcOrd="3" destOrd="0" presId="urn:microsoft.com/office/officeart/2018/2/layout/IconCircleList"/>
    <dgm:cxn modelId="{CC8168F9-8C93-4EAA-8768-844ED51AFA45}" type="presParOf" srcId="{DB74B5C3-25AB-437F-BA2D-95A6106F4061}" destId="{4EECF23F-FDAE-4274-8EC0-0E65958348FC}" srcOrd="4" destOrd="0" presId="urn:microsoft.com/office/officeart/2018/2/layout/IconCircleList"/>
    <dgm:cxn modelId="{07CB06FC-006F-46DF-9CEF-187DA874BE2B}" type="presParOf" srcId="{4EECF23F-FDAE-4274-8EC0-0E65958348FC}" destId="{E4433D83-EA08-4231-95B3-24C91AFD825B}" srcOrd="0" destOrd="0" presId="urn:microsoft.com/office/officeart/2018/2/layout/IconCircleList"/>
    <dgm:cxn modelId="{DE2BB43B-4629-4237-B45B-E1EA09E61F62}" type="presParOf" srcId="{4EECF23F-FDAE-4274-8EC0-0E65958348FC}" destId="{135407AD-CC28-4BEA-9849-ECCF077453C4}" srcOrd="1" destOrd="0" presId="urn:microsoft.com/office/officeart/2018/2/layout/IconCircleList"/>
    <dgm:cxn modelId="{9DBE6C6F-8D1F-4020-BEF5-DB288FBD7D1D}" type="presParOf" srcId="{4EECF23F-FDAE-4274-8EC0-0E65958348FC}" destId="{DF4CE95F-B159-4574-BD72-AB53D4998D84}" srcOrd="2" destOrd="0" presId="urn:microsoft.com/office/officeart/2018/2/layout/IconCircleList"/>
    <dgm:cxn modelId="{044BF22C-ACF4-4F72-9F73-B70D92C62EF1}" type="presParOf" srcId="{4EECF23F-FDAE-4274-8EC0-0E65958348FC}" destId="{FCE2F9DD-4ECB-420D-B8CF-E1F00D900A8D}" srcOrd="3" destOrd="0" presId="urn:microsoft.com/office/officeart/2018/2/layout/IconCircleList"/>
    <dgm:cxn modelId="{ABB61C87-6484-4C90-A649-56B856CF8B53}" type="presParOf" srcId="{DB74B5C3-25AB-437F-BA2D-95A6106F4061}" destId="{60DCEAFC-DD08-4BC1-98F9-4A9E7E456481}" srcOrd="5" destOrd="0" presId="urn:microsoft.com/office/officeart/2018/2/layout/IconCircleList"/>
    <dgm:cxn modelId="{F1F54A31-A3A2-46DC-A51D-FDA6E3424EE0}" type="presParOf" srcId="{DB74B5C3-25AB-437F-BA2D-95A6106F4061}" destId="{A9E0B2EA-48F2-4AF8-BC12-65473A7EF52D}" srcOrd="6" destOrd="0" presId="urn:microsoft.com/office/officeart/2018/2/layout/IconCircleList"/>
    <dgm:cxn modelId="{BBD06F59-9BDC-4FE4-B57E-DA44A6926AFC}" type="presParOf" srcId="{A9E0B2EA-48F2-4AF8-BC12-65473A7EF52D}" destId="{E2554B41-CACA-4262-A6A6-840F9EA110C6}" srcOrd="0" destOrd="0" presId="urn:microsoft.com/office/officeart/2018/2/layout/IconCircleList"/>
    <dgm:cxn modelId="{02A03220-7300-4AA0-83C0-C95D556B6B66}" type="presParOf" srcId="{A9E0B2EA-48F2-4AF8-BC12-65473A7EF52D}" destId="{2C671B28-DF6D-4F2C-BACB-81B2634D56D0}" srcOrd="1" destOrd="0" presId="urn:microsoft.com/office/officeart/2018/2/layout/IconCircleList"/>
    <dgm:cxn modelId="{AFC5487C-F5EB-4356-BAFF-D9797CE8479C}" type="presParOf" srcId="{A9E0B2EA-48F2-4AF8-BC12-65473A7EF52D}" destId="{DA0C9523-3A82-4632-BAE4-E9EC8334E964}" srcOrd="2" destOrd="0" presId="urn:microsoft.com/office/officeart/2018/2/layout/IconCircleList"/>
    <dgm:cxn modelId="{63673AD7-BF3B-4415-91C6-7540CB07574D}" type="presParOf" srcId="{A9E0B2EA-48F2-4AF8-BC12-65473A7EF52D}" destId="{73B1877E-FE49-4091-8F49-7234096A5A8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77522-2D54-4198-B741-853154FD5F2E}">
      <dsp:nvSpPr>
        <dsp:cNvPr id="0" name=""/>
        <dsp:cNvSpPr/>
      </dsp:nvSpPr>
      <dsp:spPr>
        <a:xfrm>
          <a:off x="89884" y="572886"/>
          <a:ext cx="989249" cy="98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ED899-AFF4-4FED-BC9F-0D152DA5C136}">
      <dsp:nvSpPr>
        <dsp:cNvPr id="0" name=""/>
        <dsp:cNvSpPr/>
      </dsp:nvSpPr>
      <dsp:spPr>
        <a:xfrm>
          <a:off x="297627" y="780629"/>
          <a:ext cx="573764" cy="573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5C72D-54CF-4A85-8739-593DE8AFB06F}">
      <dsp:nvSpPr>
        <dsp:cNvPr id="0" name=""/>
        <dsp:cNvSpPr/>
      </dsp:nvSpPr>
      <dsp:spPr>
        <a:xfrm>
          <a:off x="1291116" y="572886"/>
          <a:ext cx="2331802" cy="98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solidFill>
                <a:srgbClr val="142D55"/>
              </a:solidFill>
            </a:rPr>
            <a:t>help provide you with answers; the potential of your market and the types of demand for what types of products</a:t>
          </a:r>
          <a:r>
            <a:rPr lang="en-GB" sz="1600" kern="1200" dirty="0">
              <a:solidFill>
                <a:srgbClr val="142D55"/>
              </a:solidFill>
            </a:rPr>
            <a:t>. </a:t>
          </a:r>
          <a:endParaRPr lang="en-US" sz="1600" kern="1200" dirty="0">
            <a:solidFill>
              <a:srgbClr val="142D55"/>
            </a:solidFill>
          </a:endParaRPr>
        </a:p>
      </dsp:txBody>
      <dsp:txXfrm>
        <a:off x="1291116" y="572886"/>
        <a:ext cx="2331802" cy="989249"/>
      </dsp:txXfrm>
    </dsp:sp>
    <dsp:sp modelId="{C81514CD-96E8-417E-93F9-11C6BFB819BF}">
      <dsp:nvSpPr>
        <dsp:cNvPr id="0" name=""/>
        <dsp:cNvSpPr/>
      </dsp:nvSpPr>
      <dsp:spPr>
        <a:xfrm>
          <a:off x="4029217" y="572886"/>
          <a:ext cx="989249" cy="98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647D3-26B2-48CB-A1D9-F393D5A873BC}">
      <dsp:nvSpPr>
        <dsp:cNvPr id="0" name=""/>
        <dsp:cNvSpPr/>
      </dsp:nvSpPr>
      <dsp:spPr>
        <a:xfrm>
          <a:off x="4236960" y="780629"/>
          <a:ext cx="573764" cy="573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12736-AFB2-4172-8BF8-08DB2FB5DE47}">
      <dsp:nvSpPr>
        <dsp:cNvPr id="0" name=""/>
        <dsp:cNvSpPr/>
      </dsp:nvSpPr>
      <dsp:spPr>
        <a:xfrm>
          <a:off x="5230449" y="508600"/>
          <a:ext cx="2331802" cy="111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solidFill>
                <a:srgbClr val="142D55"/>
              </a:solidFill>
            </a:rPr>
            <a:t>assist and improve your decision making </a:t>
          </a:r>
          <a:endParaRPr lang="en-US" sz="2000" kern="1200" dirty="0">
            <a:solidFill>
              <a:srgbClr val="142D55"/>
            </a:solidFill>
          </a:endParaRPr>
        </a:p>
      </dsp:txBody>
      <dsp:txXfrm>
        <a:off x="5230449" y="508600"/>
        <a:ext cx="2331802" cy="1117822"/>
      </dsp:txXfrm>
    </dsp:sp>
    <dsp:sp modelId="{E4433D83-EA08-4231-95B3-24C91AFD825B}">
      <dsp:nvSpPr>
        <dsp:cNvPr id="0" name=""/>
        <dsp:cNvSpPr/>
      </dsp:nvSpPr>
      <dsp:spPr>
        <a:xfrm>
          <a:off x="89884" y="2266334"/>
          <a:ext cx="989249" cy="98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5407AD-CC28-4BEA-9849-ECCF077453C4}">
      <dsp:nvSpPr>
        <dsp:cNvPr id="0" name=""/>
        <dsp:cNvSpPr/>
      </dsp:nvSpPr>
      <dsp:spPr>
        <a:xfrm>
          <a:off x="297627" y="2474076"/>
          <a:ext cx="573764" cy="5737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2F9DD-4ECB-420D-B8CF-E1F00D900A8D}">
      <dsp:nvSpPr>
        <dsp:cNvPr id="0" name=""/>
        <dsp:cNvSpPr/>
      </dsp:nvSpPr>
      <dsp:spPr>
        <a:xfrm>
          <a:off x="1280599" y="2360926"/>
          <a:ext cx="2331802" cy="98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solidFill>
                <a:srgbClr val="142D55"/>
              </a:solidFill>
            </a:rPr>
            <a:t>provide you with practical, implementable solutions </a:t>
          </a:r>
          <a:endParaRPr lang="en-US" sz="2000" kern="1200" dirty="0">
            <a:solidFill>
              <a:srgbClr val="142D55"/>
            </a:solidFill>
          </a:endParaRPr>
        </a:p>
      </dsp:txBody>
      <dsp:txXfrm>
        <a:off x="1280599" y="2360926"/>
        <a:ext cx="2331802" cy="989249"/>
      </dsp:txXfrm>
    </dsp:sp>
    <dsp:sp modelId="{E2554B41-CACA-4262-A6A6-840F9EA110C6}">
      <dsp:nvSpPr>
        <dsp:cNvPr id="0" name=""/>
        <dsp:cNvSpPr/>
      </dsp:nvSpPr>
      <dsp:spPr>
        <a:xfrm>
          <a:off x="4029217" y="2266334"/>
          <a:ext cx="989249" cy="989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71B28-DF6D-4F2C-BACB-81B2634D56D0}">
      <dsp:nvSpPr>
        <dsp:cNvPr id="0" name=""/>
        <dsp:cNvSpPr/>
      </dsp:nvSpPr>
      <dsp:spPr>
        <a:xfrm>
          <a:off x="4236960" y="2474076"/>
          <a:ext cx="573764" cy="5737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1877E-FE49-4091-8F49-7234096A5A81}">
      <dsp:nvSpPr>
        <dsp:cNvPr id="0" name=""/>
        <dsp:cNvSpPr/>
      </dsp:nvSpPr>
      <dsp:spPr>
        <a:xfrm>
          <a:off x="5230449" y="2266334"/>
          <a:ext cx="2331802" cy="98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solidFill>
                <a:srgbClr val="142D55"/>
              </a:solidFill>
            </a:rPr>
            <a:t>consumer suggestions that are required to tackle their problems </a:t>
          </a:r>
          <a:endParaRPr lang="en-US" sz="2000" kern="1200" dirty="0">
            <a:solidFill>
              <a:srgbClr val="142D55"/>
            </a:solidFill>
          </a:endParaRPr>
        </a:p>
      </dsp:txBody>
      <dsp:txXfrm>
        <a:off x="5230449" y="2266334"/>
        <a:ext cx="2331802" cy="98924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4/24/2021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95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15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7968298"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4/24/2021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53" r:id="rId13"/>
    <p:sldLayoutId id="2147483663" r:id="rId14"/>
    <p:sldLayoutId id="2147483664" r:id="rId15"/>
    <p:sldLayoutId id="2147483659" r:id="rId16"/>
    <p:sldLayoutId id="2147483668" r:id="rId17"/>
    <p:sldLayoutId id="2147483656" r:id="rId18"/>
    <p:sldLayoutId id="2147483657" r:id="rId19"/>
    <p:sldLayoutId id="214748365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ntrepreneurshandbook.co/19-fresh-ways-to-find-a-business-idea-d52c115d6419" TargetMode="External"/><Relationship Id="rId2" Type="http://schemas.openxmlformats.org/officeDocument/2006/relationships/hyperlink" Target="https://www.entrepreneur.com/article/74184" TargetMode="Externa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fi.co/madlibs"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edium.com/swlh/7-ways-to-refine-your-business-idea-fc8bb7b74a4f"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localenterprise.ie/Offaly/Publications-Resources/Business-Downloads/Evaluate-Your-Idea.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youtu.be/WgvSYSp3gAc" TargetMode="External"/><Relationship Id="rId2" Type="http://schemas.openxmlformats.org/officeDocument/2006/relationships/slideLayout" Target="../slideLayouts/slideLayout8.xml"/><Relationship Id="rId1" Type="http://schemas.openxmlformats.org/officeDocument/2006/relationships/video" Target="https://www.youtube.com/embed/WgvSYSp3gAc?feature=oembed" TargetMode="External"/><Relationship Id="rId6" Type="http://schemas.openxmlformats.org/officeDocument/2006/relationships/image" Target="../media/image30.jpeg"/><Relationship Id="rId5" Type="http://schemas.openxmlformats.org/officeDocument/2006/relationships/image" Target="../media/image12.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www.beeswrap.com/" TargetMode="External"/><Relationship Id="rId7" Type="http://schemas.openxmlformats.org/officeDocument/2006/relationships/image" Target="../media/image12.png"/><Relationship Id="rId2" Type="http://schemas.openxmlformats.org/officeDocument/2006/relationships/hyperlink" Target="https://www.ibm.com/downloads/cas/EXK4XKX8" TargetMode="Externa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shopify.com/blog/niche-markets#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com/alerts" TargetMode="External"/><Relationship Id="rId7" Type="http://schemas.openxmlformats.org/officeDocument/2006/relationships/image" Target="../media/image40.png"/><Relationship Id="rId2" Type="http://schemas.openxmlformats.org/officeDocument/2006/relationships/hyperlink" Target="https://trends.google.com/trends/?geo=US" TargetMode="External"/><Relationship Id="rId1" Type="http://schemas.openxmlformats.org/officeDocument/2006/relationships/slideLayout" Target="../slideLayouts/slideLayout6.xml"/><Relationship Id="rId6" Type="http://schemas.openxmlformats.org/officeDocument/2006/relationships/hyperlink" Target="https://www.entrepreneur.com/article/239064" TargetMode="External"/><Relationship Id="rId5" Type="http://schemas.openxmlformats.org/officeDocument/2006/relationships/hyperlink" Target="https://ads.google.com/intl/en_ie/home/tools/keyword-planner/" TargetMode="External"/><Relationship Id="rId4" Type="http://schemas.openxmlformats.org/officeDocument/2006/relationships/hyperlink" Target="https://ads.google.com/intl/en_BA/home/?pli=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goodreads.com/book/show/2642717-nichecraft"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dreads.com/work/quotes/49604402"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5.xml"/><Relationship Id="rId1" Type="http://schemas.openxmlformats.org/officeDocument/2006/relationships/video" Target="https://www.youtube.com/embed/a-J_SwmMJyo?feature=oembe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hyperlink" Target="https://www.productplan.com/learn/product-managers-12-great-customer-interview-questions/"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hyperlink" Target="https://workspace.google.com/intl/en_uk/products/sheets/" TargetMode="Externa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59.png"/><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hyperlink" Target="https://www.surveymonkey.com/" TargetMode="Externa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62.png"/><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ocialmediaexaminer.com/how-to-build-a-thriving-linkedin-group/" TargetMode="Externa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2.png"/><Relationship Id="rId1" Type="http://schemas.openxmlformats.org/officeDocument/2006/relationships/slideLayout" Target="../slideLayouts/slideLayout22.xml"/><Relationship Id="rId4" Type="http://schemas.openxmlformats.org/officeDocument/2006/relationships/hyperlink" Target="https://www.facebook.com/groups/1309675622156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ideo" Target="https://www.youtube.com/embed/r8nHptyS234?feature=oembed" TargetMode="External"/><Relationship Id="rId5" Type="http://schemas.openxmlformats.org/officeDocument/2006/relationships/image" Target="../media/image19.jpeg"/><Relationship Id="rId4" Type="http://schemas.openxmlformats.org/officeDocument/2006/relationships/hyperlink" Target="https://www.goodreads.com/book/show/871634.Anyone_Can_Do_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18" name="Footer Placeholder 6">
            <a:extLst>
              <a:ext uri="{FF2B5EF4-FFF2-40B4-BE49-F238E27FC236}">
                <a16:creationId xmlns:a16="http://schemas.microsoft.com/office/drawing/2014/main" id="{75D30575-47C9-A446-BAAD-CA7BBB5145FB}"/>
              </a:ext>
            </a:extLst>
          </p:cNvPr>
          <p:cNvSpPr txBox="1">
            <a:spLocks noGrp="1"/>
          </p:cNvSpPr>
          <p:nvPr/>
        </p:nvSpPr>
        <p:spPr bwMode="auto">
          <a:xfrm>
            <a:off x="1918247" y="5711910"/>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9" name="Picture 8">
            <a:extLst>
              <a:ext uri="{FF2B5EF4-FFF2-40B4-BE49-F238E27FC236}">
                <a16:creationId xmlns:a16="http://schemas.microsoft.com/office/drawing/2014/main" id="{7E484368-2679-FF49-894F-57FC64372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7" y="571191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7" y="501850"/>
            <a:ext cx="1799482"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STEP 2</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314896" y="1532829"/>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bg1"/>
                </a:solidFill>
              </a:rPr>
              <a:t>RESEARCH – DEEP DIVE INTO YOUR BUSINESS IDEA</a:t>
            </a:r>
          </a:p>
        </p:txBody>
      </p:sp>
      <p:sp>
        <p:nvSpPr>
          <p:cNvPr id="13" name="Text Placeholder 12"/>
          <p:cNvSpPr>
            <a:spLocks noGrp="1"/>
          </p:cNvSpPr>
          <p:nvPr>
            <p:ph type="body" sz="quarter" idx="4294967295"/>
          </p:nvPr>
        </p:nvSpPr>
        <p:spPr>
          <a:xfrm>
            <a:off x="392128" y="3141620"/>
            <a:ext cx="4667552" cy="2139544"/>
          </a:xfrm>
          <a:noFill/>
        </p:spPr>
        <p:txBody>
          <a:bodyPr>
            <a:noAutofit/>
          </a:bodyPr>
          <a:lstStyle/>
          <a:p>
            <a:pPr marL="0" indent="0">
              <a:buNone/>
            </a:pPr>
            <a:r>
              <a:rPr lang="en-US" sz="4400" dirty="0"/>
              <a:t>YOU HAVE A BUSINESS IDEA. </a:t>
            </a:r>
          </a:p>
          <a:p>
            <a:pPr marL="0" indent="0">
              <a:buNone/>
            </a:pPr>
            <a:r>
              <a:rPr lang="en-US" sz="4400" dirty="0"/>
              <a:t>WHAT’S NEXT?</a:t>
            </a:r>
          </a:p>
        </p:txBody>
      </p:sp>
      <p:pic>
        <p:nvPicPr>
          <p:cNvPr id="3" name="Picture 2" descr="Graphical user interface, application&#10;&#10;Description automatically generated">
            <a:extLst>
              <a:ext uri="{FF2B5EF4-FFF2-40B4-BE49-F238E27FC236}">
                <a16:creationId xmlns:a16="http://schemas.microsoft.com/office/drawing/2014/main" id="{6DD67F4E-208F-1043-9B21-6CCB405EE5F5}"/>
              </a:ext>
            </a:extLst>
          </p:cNvPr>
          <p:cNvPicPr>
            <a:picLocks noChangeAspect="1"/>
          </p:cNvPicPr>
          <p:nvPr/>
        </p:nvPicPr>
        <p:blipFill>
          <a:blip r:embed="rId4"/>
          <a:stretch>
            <a:fillRect/>
          </a:stretch>
        </p:blipFill>
        <p:spPr>
          <a:xfrm>
            <a:off x="5576212" y="2046328"/>
            <a:ext cx="5916826" cy="4513867"/>
          </a:xfrm>
          <a:prstGeom prst="rect">
            <a:avLst/>
          </a:prstGeom>
        </p:spPr>
      </p:pic>
      <p:sp>
        <p:nvSpPr>
          <p:cNvPr id="11" name="TextBox 10">
            <a:extLst>
              <a:ext uri="{FF2B5EF4-FFF2-40B4-BE49-F238E27FC236}">
                <a16:creationId xmlns:a16="http://schemas.microsoft.com/office/drawing/2014/main" id="{E5832AA3-D9B0-4987-A7D3-27CB22B8ED09}"/>
              </a:ext>
            </a:extLst>
          </p:cNvPr>
          <p:cNvSpPr txBox="1"/>
          <p:nvPr/>
        </p:nvSpPr>
        <p:spPr>
          <a:xfrm>
            <a:off x="138048" y="6319110"/>
            <a:ext cx="10571943" cy="523220"/>
          </a:xfrm>
          <a:prstGeom prst="rect">
            <a:avLst/>
          </a:prstGeom>
          <a:noFill/>
        </p:spPr>
        <p:txBody>
          <a:bodyPr wrap="square">
            <a:spAutoFit/>
          </a:bodyPr>
          <a:lstStyle/>
          <a:p>
            <a:r>
              <a:rPr lang="en-GB" sz="1400" dirty="0">
                <a:solidFill>
                  <a:srgbClr val="1E494F"/>
                </a:solidFill>
              </a:rPr>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400" dirty="0">
              <a:solidFill>
                <a:srgbClr val="1E494F"/>
              </a:solidFill>
            </a:endParaRPr>
          </a:p>
        </p:txBody>
      </p:sp>
    </p:spTree>
    <p:extLst>
      <p:ext uri="{BB962C8B-B14F-4D97-AF65-F5344CB8AC3E}">
        <p14:creationId xmlns:p14="http://schemas.microsoft.com/office/powerpoint/2010/main" val="384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41466" y="1053353"/>
            <a:ext cx="8250701" cy="1311361"/>
          </a:xfrm>
        </p:spPr>
        <p:txBody>
          <a:bodyPr>
            <a:normAutofit fontScale="47500" lnSpcReduction="20000"/>
          </a:bodyPr>
          <a:lstStyle/>
          <a:p>
            <a:r>
              <a:rPr lang="en-GB" sz="6700" dirty="0">
                <a:solidFill>
                  <a:srgbClr val="C54A9A"/>
                </a:solidFill>
              </a:rPr>
              <a:t>LOOK FOR IT – </a:t>
            </a:r>
          </a:p>
          <a:p>
            <a:r>
              <a:rPr lang="en-GB" sz="6700" dirty="0"/>
              <a:t>Does it already exist? </a:t>
            </a:r>
          </a:p>
          <a:p>
            <a:r>
              <a:rPr lang="en-GB" dirty="0">
                <a:solidFill>
                  <a:srgbClr val="C54A9A"/>
                </a:solidFill>
              </a:rPr>
              <a:t> </a:t>
            </a:r>
            <a:endParaRPr lang="en-GB" dirty="0">
              <a:solidFill>
                <a:srgbClr val="C54A9A"/>
              </a:solidFill>
              <a:effectLst/>
            </a:endParaRPr>
          </a:p>
        </p:txBody>
      </p:sp>
      <p:sp>
        <p:nvSpPr>
          <p:cNvPr id="6" name="Text Placeholder 5"/>
          <p:cNvSpPr>
            <a:spLocks noGrp="1"/>
          </p:cNvSpPr>
          <p:nvPr>
            <p:ph type="body" sz="quarter" idx="14"/>
          </p:nvPr>
        </p:nvSpPr>
        <p:spPr>
          <a:xfrm>
            <a:off x="332581" y="2453316"/>
            <a:ext cx="7611359" cy="3845000"/>
          </a:xfrm>
        </p:spPr>
        <p:txBody>
          <a:bodyPr/>
          <a:lstStyle/>
          <a:p>
            <a:r>
              <a:rPr lang="en-GB" dirty="0"/>
              <a:t>Even the simplest search for the keywords of your product or service idea on </a:t>
            </a:r>
            <a:r>
              <a:rPr lang="en-GB" dirty="0">
                <a:solidFill>
                  <a:srgbClr val="C54A9A"/>
                </a:solidFill>
              </a:rPr>
              <a:t>Google</a:t>
            </a:r>
            <a:r>
              <a:rPr lang="en-GB" dirty="0"/>
              <a:t> or </a:t>
            </a:r>
            <a:r>
              <a:rPr lang="en-GB" dirty="0">
                <a:solidFill>
                  <a:srgbClr val="C54A9A"/>
                </a:solidFill>
              </a:rPr>
              <a:t>YouTube</a:t>
            </a:r>
            <a:r>
              <a:rPr lang="en-GB" dirty="0"/>
              <a:t>, can yield interesting results.  If it does exist do not give up on your inspiration.</a:t>
            </a:r>
          </a:p>
          <a:p>
            <a:pPr marL="342900" indent="-342900">
              <a:buClr>
                <a:srgbClr val="C54A9A"/>
              </a:buClr>
              <a:buFont typeface="Arial" panose="020B0604020202020204" pitchFamily="34" charset="0"/>
              <a:buChar char="•"/>
            </a:pPr>
            <a:r>
              <a:rPr lang="en-GB" dirty="0"/>
              <a:t> Perhaps there are ways to improve on the existing product? </a:t>
            </a:r>
          </a:p>
          <a:p>
            <a:pPr marL="342900" indent="-342900">
              <a:buClr>
                <a:srgbClr val="C54A9A"/>
              </a:buClr>
              <a:buFont typeface="Arial" panose="020B0604020202020204" pitchFamily="34" charset="0"/>
              <a:buChar char="•"/>
            </a:pPr>
            <a:r>
              <a:rPr lang="en-GB" dirty="0"/>
              <a:t>Can you offer value to the business already producing it? </a:t>
            </a:r>
          </a:p>
          <a:p>
            <a:pPr marL="342900" indent="-342900">
              <a:buClr>
                <a:srgbClr val="C54A9A"/>
              </a:buClr>
              <a:buFont typeface="Arial" panose="020B0604020202020204" pitchFamily="34" charset="0"/>
              <a:buChar char="•"/>
            </a:pPr>
            <a:r>
              <a:rPr lang="en-GB" dirty="0"/>
              <a:t>Could the market be satisfied better/ smarter? </a:t>
            </a:r>
          </a:p>
          <a:p>
            <a:r>
              <a:rPr lang="en-GB" dirty="0"/>
              <a:t>If you answered "</a:t>
            </a:r>
            <a:r>
              <a:rPr lang="en-GB" dirty="0">
                <a:solidFill>
                  <a:srgbClr val="C54A9A"/>
                </a:solidFill>
              </a:rPr>
              <a:t>yes</a:t>
            </a:r>
            <a:r>
              <a:rPr lang="en-GB" dirty="0"/>
              <a:t>”, move step by step through the process of testing/validating your idea</a:t>
            </a:r>
          </a:p>
          <a:p>
            <a:pPr>
              <a:lnSpc>
                <a:spcPct val="100000"/>
              </a:lnSpc>
            </a:pPr>
            <a:endParaRPr lang="en-US" dirty="0"/>
          </a:p>
          <a:p>
            <a:pPr>
              <a:lnSpc>
                <a:spcPct val="100000"/>
              </a:lnSpc>
            </a:pPr>
            <a:endParaRPr lang="en-US" dirty="0"/>
          </a:p>
          <a:p>
            <a:endParaRPr lang="en-US" dirty="0"/>
          </a:p>
        </p:txBody>
      </p:sp>
      <p:sp>
        <p:nvSpPr>
          <p:cNvPr id="12" name="Text Placeholder 4">
            <a:extLst>
              <a:ext uri="{FF2B5EF4-FFF2-40B4-BE49-F238E27FC236}">
                <a16:creationId xmlns:a16="http://schemas.microsoft.com/office/drawing/2014/main" id="{A8E4C4BC-52CF-594A-9A60-218E039C40F9}"/>
              </a:ext>
            </a:extLst>
          </p:cNvPr>
          <p:cNvSpPr txBox="1">
            <a:spLocks/>
          </p:cNvSpPr>
          <p:nvPr/>
        </p:nvSpPr>
        <p:spPr>
          <a:xfrm>
            <a:off x="9665110" y="785664"/>
            <a:ext cx="5745702"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grpSp>
        <p:nvGrpSpPr>
          <p:cNvPr id="15" name="Google Shape;518;p39">
            <a:extLst>
              <a:ext uri="{FF2B5EF4-FFF2-40B4-BE49-F238E27FC236}">
                <a16:creationId xmlns:a16="http://schemas.microsoft.com/office/drawing/2014/main" id="{5CA333AF-B087-B042-82F8-4FF62CFD7B54}"/>
              </a:ext>
            </a:extLst>
          </p:cNvPr>
          <p:cNvGrpSpPr/>
          <p:nvPr/>
        </p:nvGrpSpPr>
        <p:grpSpPr>
          <a:xfrm>
            <a:off x="337387" y="1053353"/>
            <a:ext cx="645963" cy="697353"/>
            <a:chOff x="1923675" y="1633650"/>
            <a:chExt cx="436000" cy="435975"/>
          </a:xfrm>
        </p:grpSpPr>
        <p:sp>
          <p:nvSpPr>
            <p:cNvPr id="16" name="Google Shape;519;p39">
              <a:extLst>
                <a:ext uri="{FF2B5EF4-FFF2-40B4-BE49-F238E27FC236}">
                  <a16:creationId xmlns:a16="http://schemas.microsoft.com/office/drawing/2014/main" id="{D91D82F0-AAD4-A34C-9352-179FD128A0A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0;p39">
              <a:extLst>
                <a:ext uri="{FF2B5EF4-FFF2-40B4-BE49-F238E27FC236}">
                  <a16:creationId xmlns:a16="http://schemas.microsoft.com/office/drawing/2014/main" id="{DC067790-ABE6-0243-9CA0-6D4C6174BD2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p39">
              <a:extLst>
                <a:ext uri="{FF2B5EF4-FFF2-40B4-BE49-F238E27FC236}">
                  <a16:creationId xmlns:a16="http://schemas.microsoft.com/office/drawing/2014/main" id="{FF881E30-2106-F049-AC4E-C9395BD2B3B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2;p39">
              <a:extLst>
                <a:ext uri="{FF2B5EF4-FFF2-40B4-BE49-F238E27FC236}">
                  <a16:creationId xmlns:a16="http://schemas.microsoft.com/office/drawing/2014/main" id="{A02F6934-32DB-1840-BC1C-BD01B21EE68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39">
              <a:extLst>
                <a:ext uri="{FF2B5EF4-FFF2-40B4-BE49-F238E27FC236}">
                  <a16:creationId xmlns:a16="http://schemas.microsoft.com/office/drawing/2014/main" id="{B4742C05-AFF2-334E-A444-AA2DFDDB3E1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39">
              <a:extLst>
                <a:ext uri="{FF2B5EF4-FFF2-40B4-BE49-F238E27FC236}">
                  <a16:creationId xmlns:a16="http://schemas.microsoft.com/office/drawing/2014/main" id="{CA70BF7C-42FB-C047-8467-F6B39812102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2A96B51A-A33D-B847-AA2F-86D1D4C960CD}"/>
              </a:ext>
            </a:extLst>
          </p:cNvPr>
          <p:cNvSpPr/>
          <p:nvPr/>
        </p:nvSpPr>
        <p:spPr>
          <a:xfrm>
            <a:off x="1441466" y="313971"/>
            <a:ext cx="2696794" cy="461665"/>
          </a:xfrm>
          <a:prstGeom prst="rect">
            <a:avLst/>
          </a:prstGeom>
          <a:solidFill>
            <a:srgbClr val="FFC652"/>
          </a:solidFill>
        </p:spPr>
        <p:txBody>
          <a:bodyPr wrap="square">
            <a:spAutoFit/>
          </a:bodyPr>
          <a:lstStyle/>
          <a:p>
            <a:pPr algn="ctr"/>
            <a:r>
              <a:rPr lang="en-GB" sz="2400" dirty="0">
                <a:solidFill>
                  <a:schemeClr val="bg1"/>
                </a:solidFill>
              </a:rPr>
              <a:t>KEY TIP</a:t>
            </a:r>
          </a:p>
        </p:txBody>
      </p:sp>
      <p:grpSp>
        <p:nvGrpSpPr>
          <p:cNvPr id="18" name="Group 17">
            <a:extLst>
              <a:ext uri="{FF2B5EF4-FFF2-40B4-BE49-F238E27FC236}">
                <a16:creationId xmlns:a16="http://schemas.microsoft.com/office/drawing/2014/main" id="{6127EF3D-F7AE-9545-8EA3-14E5E9A7795D}"/>
              </a:ext>
            </a:extLst>
          </p:cNvPr>
          <p:cNvGrpSpPr/>
          <p:nvPr/>
        </p:nvGrpSpPr>
        <p:grpSpPr>
          <a:xfrm>
            <a:off x="7511360" y="3145239"/>
            <a:ext cx="3818705" cy="2747871"/>
            <a:chOff x="4707201" y="4790368"/>
            <a:chExt cx="2526146" cy="1817769"/>
          </a:xfrm>
        </p:grpSpPr>
        <p:pic>
          <p:nvPicPr>
            <p:cNvPr id="19" name="Picture 18" descr="A picture containing text&#10;&#10;Description automatically generated">
              <a:extLst>
                <a:ext uri="{FF2B5EF4-FFF2-40B4-BE49-F238E27FC236}">
                  <a16:creationId xmlns:a16="http://schemas.microsoft.com/office/drawing/2014/main" id="{7D77AF89-F292-6E4C-8912-2F3234E5C1E4}"/>
                </a:ext>
              </a:extLst>
            </p:cNvPr>
            <p:cNvPicPr>
              <a:picLocks noChangeAspect="1"/>
            </p:cNvPicPr>
            <p:nvPr/>
          </p:nvPicPr>
          <p:blipFill>
            <a:blip r:embed="rId2"/>
            <a:stretch>
              <a:fillRect/>
            </a:stretch>
          </p:blipFill>
          <p:spPr>
            <a:xfrm>
              <a:off x="4707201" y="4790368"/>
              <a:ext cx="2526146" cy="1817769"/>
            </a:xfrm>
            <a:prstGeom prst="rect">
              <a:avLst/>
            </a:prstGeom>
          </p:spPr>
        </p:pic>
        <p:pic>
          <p:nvPicPr>
            <p:cNvPr id="20" name="Picture 19" descr="Icon&#10;&#10;Description automatically generated">
              <a:extLst>
                <a:ext uri="{FF2B5EF4-FFF2-40B4-BE49-F238E27FC236}">
                  <a16:creationId xmlns:a16="http://schemas.microsoft.com/office/drawing/2014/main" id="{6041B6AE-9C16-7E4D-9227-BCBAB6750328}"/>
                </a:ext>
              </a:extLst>
            </p:cNvPr>
            <p:cNvPicPr>
              <a:picLocks noChangeAspect="1"/>
            </p:cNvPicPr>
            <p:nvPr/>
          </p:nvPicPr>
          <p:blipFill>
            <a:blip r:embed="rId3"/>
            <a:stretch>
              <a:fillRect/>
            </a:stretch>
          </p:blipFill>
          <p:spPr>
            <a:xfrm>
              <a:off x="5081799" y="5343202"/>
              <a:ext cx="239518" cy="261216"/>
            </a:xfrm>
            <a:prstGeom prst="rect">
              <a:avLst/>
            </a:prstGeom>
          </p:spPr>
        </p:pic>
        <p:pic>
          <p:nvPicPr>
            <p:cNvPr id="27" name="Picture 26" descr="Icon&#10;&#10;Description automatically generated">
              <a:extLst>
                <a:ext uri="{FF2B5EF4-FFF2-40B4-BE49-F238E27FC236}">
                  <a16:creationId xmlns:a16="http://schemas.microsoft.com/office/drawing/2014/main" id="{E413F7BF-88AC-5946-BC39-9F9592DB69C0}"/>
                </a:ext>
              </a:extLst>
            </p:cNvPr>
            <p:cNvPicPr>
              <a:picLocks noChangeAspect="1"/>
            </p:cNvPicPr>
            <p:nvPr/>
          </p:nvPicPr>
          <p:blipFill>
            <a:blip r:embed="rId3"/>
            <a:stretch>
              <a:fillRect/>
            </a:stretch>
          </p:blipFill>
          <p:spPr>
            <a:xfrm flipH="1">
              <a:off x="6905391" y="5590738"/>
              <a:ext cx="239518" cy="261216"/>
            </a:xfrm>
            <a:prstGeom prst="rect">
              <a:avLst/>
            </a:prstGeom>
          </p:spPr>
        </p:pic>
      </p:grpSp>
    </p:spTree>
    <p:extLst>
      <p:ext uri="{BB962C8B-B14F-4D97-AF65-F5344CB8AC3E}">
        <p14:creationId xmlns:p14="http://schemas.microsoft.com/office/powerpoint/2010/main" val="198827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970649" y="1053353"/>
            <a:ext cx="5872871" cy="4118087"/>
          </a:xfrm>
        </p:spPr>
        <p:txBody>
          <a:bodyPr>
            <a:normAutofit/>
          </a:bodyPr>
          <a:lstStyle/>
          <a:p>
            <a:r>
              <a:rPr lang="en-US" sz="2400" dirty="0">
                <a:solidFill>
                  <a:srgbClr val="002060"/>
                </a:solidFill>
                <a:effectLst/>
                <a:ea typeface="Calibri" panose="020F0502020204030204" pitchFamily="34" charset="0"/>
              </a:rPr>
              <a:t>10 Great Ways to Generate Business Ideas </a:t>
            </a:r>
          </a:p>
          <a:p>
            <a:r>
              <a:rPr lang="en-US" sz="2400" u="none" strike="noStrike" dirty="0">
                <a:solidFill>
                  <a:srgbClr val="002060"/>
                </a:solidFill>
                <a:effectLst/>
                <a:ea typeface="Calibri" panose="020F0502020204030204" pitchFamily="34" charset="0"/>
                <a:cs typeface="Calibri" panose="020F0502020204030204" pitchFamily="34" charset="0"/>
                <a:hlinkClick r:id="rId2"/>
              </a:rPr>
              <a:t>https://www.entrepreneur.com/article/74184</a:t>
            </a:r>
            <a:endParaRPr lang="en-US" sz="2400" u="none" strike="noStrike" dirty="0">
              <a:solidFill>
                <a:srgbClr val="002060"/>
              </a:solidFill>
              <a:effectLst/>
              <a:ea typeface="Calibri" panose="020F0502020204030204" pitchFamily="34" charset="0"/>
              <a:cs typeface="Calibri" panose="020F0502020204030204" pitchFamily="34" charset="0"/>
            </a:endParaRPr>
          </a:p>
          <a:p>
            <a:endParaRPr lang="en-GB" sz="2400" dirty="0">
              <a:solidFill>
                <a:srgbClr val="C54A9A"/>
              </a:solidFill>
            </a:endParaRPr>
          </a:p>
          <a:p>
            <a:r>
              <a:rPr lang="en-US" sz="2400" dirty="0">
                <a:solidFill>
                  <a:srgbClr val="002060"/>
                </a:solidFill>
                <a:effectLst/>
                <a:ea typeface="Calibri" panose="020F0502020204030204" pitchFamily="34" charset="0"/>
              </a:rPr>
              <a:t>19 Fresh Ways to Find a Business Idea</a:t>
            </a:r>
            <a:r>
              <a:rPr lang="en-GB" sz="2400" dirty="0">
                <a:solidFill>
                  <a:srgbClr val="C54A9A"/>
                </a:solidFill>
              </a:rPr>
              <a:t> </a:t>
            </a:r>
          </a:p>
          <a:p>
            <a:r>
              <a:rPr lang="en-US" sz="2400" u="none" strike="noStrike" dirty="0">
                <a:solidFill>
                  <a:srgbClr val="002060"/>
                </a:solidFill>
                <a:effectLst/>
                <a:ea typeface="Calibri" panose="020F0502020204030204" pitchFamily="34" charset="0"/>
                <a:cs typeface="Calibri" panose="020F0502020204030204" pitchFamily="34" charset="0"/>
                <a:hlinkClick r:id="rId3"/>
              </a:rPr>
              <a:t>https://entrepreneurshandbook.co/19-fresh-ways-to-find-a-business-idea-d52c115d6419</a:t>
            </a:r>
            <a:endParaRPr lang="en-GB" sz="2400" dirty="0">
              <a:solidFill>
                <a:srgbClr val="C54A9A"/>
              </a:solidFill>
              <a:effectLst/>
            </a:endParaRPr>
          </a:p>
        </p:txBody>
      </p:sp>
      <p:sp>
        <p:nvSpPr>
          <p:cNvPr id="12" name="Text Placeholder 4">
            <a:extLst>
              <a:ext uri="{FF2B5EF4-FFF2-40B4-BE49-F238E27FC236}">
                <a16:creationId xmlns:a16="http://schemas.microsoft.com/office/drawing/2014/main" id="{A8E4C4BC-52CF-594A-9A60-218E039C40F9}"/>
              </a:ext>
            </a:extLst>
          </p:cNvPr>
          <p:cNvSpPr txBox="1">
            <a:spLocks/>
          </p:cNvSpPr>
          <p:nvPr/>
        </p:nvSpPr>
        <p:spPr>
          <a:xfrm>
            <a:off x="9665110" y="785664"/>
            <a:ext cx="5745702"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id="{2A96B51A-A33D-B847-AA2F-86D1D4C960CD}"/>
              </a:ext>
            </a:extLst>
          </p:cNvPr>
          <p:cNvSpPr/>
          <p:nvPr/>
        </p:nvSpPr>
        <p:spPr>
          <a:xfrm>
            <a:off x="1441466" y="242851"/>
            <a:ext cx="6696694" cy="461665"/>
          </a:xfrm>
          <a:prstGeom prst="rect">
            <a:avLst/>
          </a:prstGeom>
          <a:solidFill>
            <a:srgbClr val="FFC652"/>
          </a:solidFill>
        </p:spPr>
        <p:txBody>
          <a:bodyPr wrap="square">
            <a:spAutoFit/>
          </a:bodyPr>
          <a:lstStyle/>
          <a:p>
            <a:pPr algn="ctr"/>
            <a:r>
              <a:rPr lang="en-GB" sz="2400" dirty="0">
                <a:solidFill>
                  <a:schemeClr val="bg1"/>
                </a:solidFill>
              </a:rPr>
              <a:t>SOME READING FOR DEEPER LEARNING </a:t>
            </a:r>
          </a:p>
        </p:txBody>
      </p:sp>
      <p:pic>
        <p:nvPicPr>
          <p:cNvPr id="8" name="Graphic 7" descr="Storytelling with solid fill">
            <a:extLst>
              <a:ext uri="{FF2B5EF4-FFF2-40B4-BE49-F238E27FC236}">
                <a16:creationId xmlns:a16="http://schemas.microsoft.com/office/drawing/2014/main" id="{FBCEE3EC-6CAE-4271-BBE8-EF26F1FB8F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4480" y="889000"/>
            <a:ext cx="914400" cy="914400"/>
          </a:xfrm>
          <a:prstGeom prst="rect">
            <a:avLst/>
          </a:prstGeom>
        </p:spPr>
      </p:pic>
    </p:spTree>
    <p:extLst>
      <p:ext uri="{BB962C8B-B14F-4D97-AF65-F5344CB8AC3E}">
        <p14:creationId xmlns:p14="http://schemas.microsoft.com/office/powerpoint/2010/main" val="284953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303520" y="2556448"/>
            <a:ext cx="6888480" cy="697353"/>
          </a:xfrm>
        </p:spPr>
        <p:txBody>
          <a:bodyPr/>
          <a:lstStyle/>
          <a:p>
            <a:r>
              <a:rPr lang="en-US" dirty="0"/>
              <a:t>YOUR 4 STEPS TO TEST AND QUALIFY YOUR BUSINESS IDEA</a:t>
            </a:r>
          </a:p>
        </p:txBody>
      </p:sp>
      <p:grpSp>
        <p:nvGrpSpPr>
          <p:cNvPr id="6" name="Group 5">
            <a:extLst>
              <a:ext uri="{FF2B5EF4-FFF2-40B4-BE49-F238E27FC236}">
                <a16:creationId xmlns:a16="http://schemas.microsoft.com/office/drawing/2014/main" id="{02D52A05-0BBF-6C47-81C9-ED52F42BFB8A}"/>
              </a:ext>
            </a:extLst>
          </p:cNvPr>
          <p:cNvGrpSpPr/>
          <p:nvPr/>
        </p:nvGrpSpPr>
        <p:grpSpPr>
          <a:xfrm>
            <a:off x="280416" y="2362163"/>
            <a:ext cx="5256670" cy="3782605"/>
            <a:chOff x="4707201" y="4790368"/>
            <a:chExt cx="2526146" cy="1817769"/>
          </a:xfrm>
        </p:grpSpPr>
        <p:pic>
          <p:nvPicPr>
            <p:cNvPr id="7" name="Picture 6" descr="A picture containing text&#10;&#10;Description automatically generated">
              <a:extLst>
                <a:ext uri="{FF2B5EF4-FFF2-40B4-BE49-F238E27FC236}">
                  <a16:creationId xmlns:a16="http://schemas.microsoft.com/office/drawing/2014/main" id="{65B23A30-910C-7D42-8F04-1E1C380F27CE}"/>
                </a:ext>
              </a:extLst>
            </p:cNvPr>
            <p:cNvPicPr>
              <a:picLocks noChangeAspect="1"/>
            </p:cNvPicPr>
            <p:nvPr/>
          </p:nvPicPr>
          <p:blipFill>
            <a:blip r:embed="rId2"/>
            <a:stretch>
              <a:fillRect/>
            </a:stretch>
          </p:blipFill>
          <p:spPr>
            <a:xfrm>
              <a:off x="4707201" y="4790368"/>
              <a:ext cx="2526146" cy="1817769"/>
            </a:xfrm>
            <a:prstGeom prst="rect">
              <a:avLst/>
            </a:prstGeom>
          </p:spPr>
        </p:pic>
        <p:pic>
          <p:nvPicPr>
            <p:cNvPr id="8" name="Picture 7" descr="Icon&#10;&#10;Description automatically generated">
              <a:extLst>
                <a:ext uri="{FF2B5EF4-FFF2-40B4-BE49-F238E27FC236}">
                  <a16:creationId xmlns:a16="http://schemas.microsoft.com/office/drawing/2014/main" id="{5019B7EA-61D6-DA49-91E4-75E822FDDF5E}"/>
                </a:ext>
              </a:extLst>
            </p:cNvPr>
            <p:cNvPicPr>
              <a:picLocks noChangeAspect="1"/>
            </p:cNvPicPr>
            <p:nvPr/>
          </p:nvPicPr>
          <p:blipFill>
            <a:blip r:embed="rId3"/>
            <a:stretch>
              <a:fillRect/>
            </a:stretch>
          </p:blipFill>
          <p:spPr>
            <a:xfrm>
              <a:off x="5081799" y="5343202"/>
              <a:ext cx="239518" cy="261216"/>
            </a:xfrm>
            <a:prstGeom prst="rect">
              <a:avLst/>
            </a:prstGeom>
          </p:spPr>
        </p:pic>
        <p:pic>
          <p:nvPicPr>
            <p:cNvPr id="9" name="Picture 8" descr="Icon&#10;&#10;Description automatically generated">
              <a:extLst>
                <a:ext uri="{FF2B5EF4-FFF2-40B4-BE49-F238E27FC236}">
                  <a16:creationId xmlns:a16="http://schemas.microsoft.com/office/drawing/2014/main" id="{93BAE7FE-A76B-E848-8237-04EA2975F727}"/>
                </a:ext>
              </a:extLst>
            </p:cNvPr>
            <p:cNvPicPr>
              <a:picLocks noChangeAspect="1"/>
            </p:cNvPicPr>
            <p:nvPr/>
          </p:nvPicPr>
          <p:blipFill>
            <a:blip r:embed="rId3"/>
            <a:stretch>
              <a:fillRect/>
            </a:stretch>
          </p:blipFill>
          <p:spPr>
            <a:xfrm flipH="1">
              <a:off x="6905391" y="5590738"/>
              <a:ext cx="239518" cy="261216"/>
            </a:xfrm>
            <a:prstGeom prst="rect">
              <a:avLst/>
            </a:prstGeom>
          </p:spPr>
        </p:pic>
      </p:grpSp>
    </p:spTree>
    <p:extLst>
      <p:ext uri="{BB962C8B-B14F-4D97-AF65-F5344CB8AC3E}">
        <p14:creationId xmlns:p14="http://schemas.microsoft.com/office/powerpoint/2010/main" val="165589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17915" y="2160651"/>
            <a:ext cx="5898885" cy="5350066"/>
          </a:xfrm>
        </p:spPr>
        <p:txBody>
          <a:bodyPr>
            <a:normAutofit lnSpcReduction="10000"/>
          </a:bodyPr>
          <a:lstStyle/>
          <a:p>
            <a:r>
              <a:rPr lang="en-US" sz="2800" dirty="0"/>
              <a:t>STEP 1: Really define your business idea</a:t>
            </a:r>
          </a:p>
          <a:p>
            <a:pPr>
              <a:lnSpc>
                <a:spcPct val="120000"/>
              </a:lnSpc>
            </a:pPr>
            <a:r>
              <a:rPr lang="en-US" sz="2800" dirty="0"/>
              <a:t>STEP 2: Remind yourself why you need to test your business idea! </a:t>
            </a:r>
          </a:p>
          <a:p>
            <a:r>
              <a:rPr lang="en-US" sz="2800" dirty="0"/>
              <a:t>STEP 3: </a:t>
            </a:r>
            <a:r>
              <a:rPr lang="en-GB" sz="2800" dirty="0"/>
              <a:t>How to evaluate/test your business idea</a:t>
            </a:r>
          </a:p>
          <a:p>
            <a:r>
              <a:rPr lang="en-US" sz="2800" dirty="0"/>
              <a:t>STEP 4  Identify and define your target market</a:t>
            </a:r>
          </a:p>
          <a:p>
            <a:endParaRPr lang="en-GB" sz="2800" dirty="0"/>
          </a:p>
          <a:p>
            <a:r>
              <a:rPr lang="en-US" dirty="0"/>
              <a:t> </a:t>
            </a:r>
          </a:p>
          <a:p>
            <a:r>
              <a:rPr lang="en-US" dirty="0"/>
              <a:t> </a:t>
            </a:r>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194C2122-F4CB-4777-A1AD-9CD2074DCD5A}"/>
              </a:ext>
            </a:extLst>
          </p:cNvPr>
          <p:cNvGrpSpPr/>
          <p:nvPr/>
        </p:nvGrpSpPr>
        <p:grpSpPr>
          <a:xfrm>
            <a:off x="7538798" y="2357120"/>
            <a:ext cx="4256961" cy="3049287"/>
            <a:chOff x="3413839" y="2597230"/>
            <a:chExt cx="2755900" cy="1977407"/>
          </a:xfrm>
        </p:grpSpPr>
        <p:pic>
          <p:nvPicPr>
            <p:cNvPr id="13" name="Picture 12" descr="Icon&#10;&#10;Description automatically generated">
              <a:extLst>
                <a:ext uri="{FF2B5EF4-FFF2-40B4-BE49-F238E27FC236}">
                  <a16:creationId xmlns:a16="http://schemas.microsoft.com/office/drawing/2014/main" id="{0FA1D6FB-A055-489E-9079-EE648BFFC582}"/>
                </a:ext>
              </a:extLst>
            </p:cNvPr>
            <p:cNvPicPr>
              <a:picLocks noChangeAspect="1"/>
            </p:cNvPicPr>
            <p:nvPr/>
          </p:nvPicPr>
          <p:blipFill>
            <a:blip r:embed="rId2"/>
            <a:stretch>
              <a:fillRect/>
            </a:stretch>
          </p:blipFill>
          <p:spPr>
            <a:xfrm>
              <a:off x="3413839" y="2629949"/>
              <a:ext cx="2755900" cy="1944688"/>
            </a:xfrm>
            <a:prstGeom prst="rect">
              <a:avLst/>
            </a:prstGeom>
          </p:spPr>
        </p:pic>
        <p:pic>
          <p:nvPicPr>
            <p:cNvPr id="14" name="Picture 13" descr="Icon&#10;&#10;Description automatically generated">
              <a:extLst>
                <a:ext uri="{FF2B5EF4-FFF2-40B4-BE49-F238E27FC236}">
                  <a16:creationId xmlns:a16="http://schemas.microsoft.com/office/drawing/2014/main" id="{18A77B77-21ED-4682-AD4A-986247C2596D}"/>
                </a:ext>
              </a:extLst>
            </p:cNvPr>
            <p:cNvPicPr>
              <a:picLocks noChangeAspect="1"/>
            </p:cNvPicPr>
            <p:nvPr/>
          </p:nvPicPr>
          <p:blipFill>
            <a:blip r:embed="rId3"/>
            <a:stretch>
              <a:fillRect/>
            </a:stretch>
          </p:blipFill>
          <p:spPr>
            <a:xfrm>
              <a:off x="3940406" y="2597230"/>
              <a:ext cx="241903" cy="263817"/>
            </a:xfrm>
            <a:prstGeom prst="rect">
              <a:avLst/>
            </a:prstGeom>
          </p:spPr>
        </p:pic>
      </p:grpSp>
      <p:sp>
        <p:nvSpPr>
          <p:cNvPr id="16" name="TextBox 15">
            <a:extLst>
              <a:ext uri="{FF2B5EF4-FFF2-40B4-BE49-F238E27FC236}">
                <a16:creationId xmlns:a16="http://schemas.microsoft.com/office/drawing/2014/main" id="{0A3F2440-E92E-4660-9BB1-2E31CDBA08FD}"/>
              </a:ext>
            </a:extLst>
          </p:cNvPr>
          <p:cNvSpPr txBox="1"/>
          <p:nvPr/>
        </p:nvSpPr>
        <p:spPr>
          <a:xfrm>
            <a:off x="1517915" y="890957"/>
            <a:ext cx="8995576" cy="584775"/>
          </a:xfrm>
          <a:prstGeom prst="rect">
            <a:avLst/>
          </a:prstGeom>
          <a:noFill/>
        </p:spPr>
        <p:txBody>
          <a:bodyPr wrap="square">
            <a:spAutoFit/>
          </a:bodyPr>
          <a:lstStyle/>
          <a:p>
            <a:r>
              <a:rPr lang="en-US" sz="3200" dirty="0">
                <a:solidFill>
                  <a:srgbClr val="C54A9A"/>
                </a:solidFill>
              </a:rPr>
              <a:t>4 STEPS TO TEST AND QUALIFY YOUR BUSINESS IDEA</a:t>
            </a:r>
            <a:endParaRPr lang="en-IE" sz="3200" dirty="0">
              <a:solidFill>
                <a:srgbClr val="C54A9A"/>
              </a:solidFill>
            </a:endParaRPr>
          </a:p>
        </p:txBody>
      </p:sp>
    </p:spTree>
    <p:extLst>
      <p:ext uri="{BB962C8B-B14F-4D97-AF65-F5344CB8AC3E}">
        <p14:creationId xmlns:p14="http://schemas.microsoft.com/office/powerpoint/2010/main" val="32565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8075" y="471508"/>
            <a:ext cx="8933469" cy="697353"/>
          </a:xfrm>
        </p:spPr>
        <p:txBody>
          <a:bodyPr/>
          <a:lstStyle/>
          <a:p>
            <a:r>
              <a:rPr lang="en-US" dirty="0">
                <a:solidFill>
                  <a:srgbClr val="C54A9A"/>
                </a:solidFill>
              </a:rPr>
              <a:t>STEP 1: DEFINE YOUR BUSINESS IDEA </a:t>
            </a:r>
          </a:p>
        </p:txBody>
      </p:sp>
      <p:sp>
        <p:nvSpPr>
          <p:cNvPr id="6" name="Text Placeholder 5"/>
          <p:cNvSpPr>
            <a:spLocks noGrp="1"/>
          </p:cNvSpPr>
          <p:nvPr>
            <p:ph type="body" sz="quarter" idx="14"/>
          </p:nvPr>
        </p:nvSpPr>
        <p:spPr>
          <a:xfrm>
            <a:off x="1593392" y="1168861"/>
            <a:ext cx="8184585" cy="3001108"/>
          </a:xfrm>
        </p:spPr>
        <p:txBody>
          <a:bodyPr/>
          <a:lstStyle/>
          <a:p>
            <a:r>
              <a:rPr lang="en-US" dirty="0">
                <a:solidFill>
                  <a:srgbClr val="C54A9A"/>
                </a:solidFill>
              </a:rPr>
              <a:t>Before you test or qualify your business idea, you need to clearly DEFINE the idea; </a:t>
            </a:r>
          </a:p>
          <a:p>
            <a:r>
              <a:rPr lang="en-US" dirty="0"/>
              <a:t>A key skill for any entrepreneur is to be able to effectively and easily explain your idea to others. As your business takes off, you will need to explain your idea to potential customers, mentors, banks and finance etc., in a way they will clearly understand and buy into your idea with full confidence. </a:t>
            </a:r>
          </a:p>
          <a:p>
            <a:r>
              <a:rPr lang="en-GB" dirty="0">
                <a:solidFill>
                  <a:srgbClr val="C54A9A"/>
                </a:solidFill>
              </a:rPr>
              <a:t>7 key tips.... </a:t>
            </a:r>
          </a:p>
          <a:p>
            <a:pPr marL="361950" indent="-350838"/>
            <a:r>
              <a:rPr lang="en-GB" dirty="0">
                <a:solidFill>
                  <a:srgbClr val="C54A9A"/>
                </a:solidFill>
              </a:rPr>
              <a:t>1. 	Keep it short. </a:t>
            </a:r>
            <a:r>
              <a:rPr lang="en-GB" dirty="0"/>
              <a:t>Your explanation should not be more than a few sentences. </a:t>
            </a:r>
          </a:p>
          <a:p>
            <a:pPr marL="361950" indent="-350838"/>
            <a:r>
              <a:rPr lang="en-GB" dirty="0">
                <a:solidFill>
                  <a:srgbClr val="C54A9A"/>
                </a:solidFill>
              </a:rPr>
              <a:t>2. 	Identify the problem you are solving. </a:t>
            </a:r>
            <a:r>
              <a:rPr lang="en-GB" dirty="0"/>
              <a:t>In one sentence, explain the problem your potential customers are experiencing. </a:t>
            </a:r>
          </a:p>
          <a:p>
            <a:pPr marL="361950" indent="-350838"/>
            <a:r>
              <a:rPr lang="en-GB" dirty="0">
                <a:solidFill>
                  <a:srgbClr val="C54A9A"/>
                </a:solidFill>
              </a:rPr>
              <a:t>3.	Simply explain your solution. </a:t>
            </a:r>
            <a:r>
              <a:rPr lang="en-GB" dirty="0"/>
              <a:t>In one sentence, explain how you solve the problem you’ve just outlined. </a:t>
            </a:r>
          </a:p>
          <a:p>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C7B583AC-62B6-42C1-BD79-3E033D87B9BC}"/>
              </a:ext>
            </a:extLst>
          </p:cNvPr>
          <p:cNvGrpSpPr/>
          <p:nvPr/>
        </p:nvGrpSpPr>
        <p:grpSpPr>
          <a:xfrm>
            <a:off x="9673982" y="1575118"/>
            <a:ext cx="2518018" cy="3614417"/>
            <a:chOff x="3253629" y="4282085"/>
            <a:chExt cx="1631669" cy="2081567"/>
          </a:xfrm>
        </p:grpSpPr>
        <p:pic>
          <p:nvPicPr>
            <p:cNvPr id="19" name="Picture 18" descr="A close - up of a logo&#10;&#10;Description automatically generated with low confidence">
              <a:extLst>
                <a:ext uri="{FF2B5EF4-FFF2-40B4-BE49-F238E27FC236}">
                  <a16:creationId xmlns:a16="http://schemas.microsoft.com/office/drawing/2014/main" id="{8C2EB036-CEFF-40FB-A2D4-9075FAD2B84B}"/>
                </a:ext>
              </a:extLst>
            </p:cNvPr>
            <p:cNvPicPr>
              <a:picLocks noChangeAspect="1"/>
            </p:cNvPicPr>
            <p:nvPr/>
          </p:nvPicPr>
          <p:blipFill>
            <a:blip r:embed="rId2"/>
            <a:stretch>
              <a:fillRect/>
            </a:stretch>
          </p:blipFill>
          <p:spPr>
            <a:xfrm>
              <a:off x="3253629" y="4282085"/>
              <a:ext cx="1631669" cy="2081567"/>
            </a:xfrm>
            <a:prstGeom prst="rect">
              <a:avLst/>
            </a:prstGeom>
          </p:spPr>
        </p:pic>
        <p:pic>
          <p:nvPicPr>
            <p:cNvPr id="20" name="Picture 19" descr="Icon&#10;&#10;Description automatically generated">
              <a:extLst>
                <a:ext uri="{FF2B5EF4-FFF2-40B4-BE49-F238E27FC236}">
                  <a16:creationId xmlns:a16="http://schemas.microsoft.com/office/drawing/2014/main" id="{E5A9F134-A477-4E2D-85F5-B7E608DC6696}"/>
                </a:ext>
              </a:extLst>
            </p:cNvPr>
            <p:cNvPicPr>
              <a:picLocks noChangeAspect="1"/>
            </p:cNvPicPr>
            <p:nvPr/>
          </p:nvPicPr>
          <p:blipFill>
            <a:blip r:embed="rId3"/>
            <a:stretch>
              <a:fillRect/>
            </a:stretch>
          </p:blipFill>
          <p:spPr>
            <a:xfrm>
              <a:off x="3321018" y="5375797"/>
              <a:ext cx="232199" cy="253234"/>
            </a:xfrm>
            <a:prstGeom prst="rect">
              <a:avLst/>
            </a:prstGeom>
          </p:spPr>
        </p:pic>
      </p:grpSp>
    </p:spTree>
    <p:extLst>
      <p:ext uri="{BB962C8B-B14F-4D97-AF65-F5344CB8AC3E}">
        <p14:creationId xmlns:p14="http://schemas.microsoft.com/office/powerpoint/2010/main" val="168367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0589" y="803619"/>
            <a:ext cx="8933469" cy="697353"/>
          </a:xfrm>
        </p:spPr>
        <p:txBody>
          <a:bodyPr/>
          <a:lstStyle/>
          <a:p>
            <a:r>
              <a:rPr lang="en-US" dirty="0"/>
              <a:t>STEP 1: DEFINE YOUR BUSINESS IDEA </a:t>
            </a:r>
          </a:p>
        </p:txBody>
      </p:sp>
      <p:sp>
        <p:nvSpPr>
          <p:cNvPr id="6" name="Text Placeholder 5"/>
          <p:cNvSpPr>
            <a:spLocks noGrp="1"/>
          </p:cNvSpPr>
          <p:nvPr>
            <p:ph type="body" sz="quarter" idx="14"/>
          </p:nvPr>
        </p:nvSpPr>
        <p:spPr>
          <a:xfrm>
            <a:off x="1639834" y="1786297"/>
            <a:ext cx="8511277" cy="3001108"/>
          </a:xfrm>
        </p:spPr>
        <p:txBody>
          <a:bodyPr/>
          <a:lstStyle/>
          <a:p>
            <a:pPr algn="just"/>
            <a:r>
              <a:rPr lang="en-GB" dirty="0">
                <a:solidFill>
                  <a:srgbClr val="C54A9A"/>
                </a:solidFill>
              </a:rPr>
              <a:t>4. Explain what your solution means for your customers. </a:t>
            </a:r>
            <a:r>
              <a:rPr lang="en-GB" dirty="0"/>
              <a:t>In one sentence, what is the end result of your service or product? Does it save money, make their life easier or give them new opportunities? </a:t>
            </a:r>
          </a:p>
          <a:p>
            <a:pPr algn="just"/>
            <a:r>
              <a:rPr lang="en-GB" dirty="0">
                <a:solidFill>
                  <a:srgbClr val="C54A9A"/>
                </a:solidFill>
              </a:rPr>
              <a:t>5. Personalize it. </a:t>
            </a:r>
            <a:r>
              <a:rPr lang="en-GB" dirty="0"/>
              <a:t>If at all possible, make your explanation relate to the person you are speaking to. Has the problem you are solving affected them? Do they know anyone with this problem? The more interactive you can make your definition, the higher the chances that your audience will be receptive to it. </a:t>
            </a:r>
          </a:p>
          <a:p>
            <a:pPr algn="just"/>
            <a:r>
              <a:rPr lang="en-GB" dirty="0">
                <a:solidFill>
                  <a:srgbClr val="C54A9A"/>
                </a:solidFill>
              </a:rPr>
              <a:t>6. Use storytelling to your advantage. </a:t>
            </a:r>
            <a:r>
              <a:rPr lang="en-GB" dirty="0"/>
              <a:t>Does your product have a backstory that’s particularly special to you? Chances are it will be particularly special and endearing to your audience, too. Use that story in your business idea description to add more character to your item, engage your audience and win hearts and minds.</a:t>
            </a:r>
          </a:p>
          <a:p>
            <a:pPr algn="just"/>
            <a:r>
              <a:rPr lang="en-US" dirty="0"/>
              <a:t> </a:t>
            </a:r>
          </a:p>
          <a:p>
            <a:pPr algn="just"/>
            <a:endParaRPr lang="en-US" dirty="0"/>
          </a:p>
          <a:p>
            <a:pPr algn="just"/>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oup 14">
            <a:extLst>
              <a:ext uri="{FF2B5EF4-FFF2-40B4-BE49-F238E27FC236}">
                <a16:creationId xmlns:a16="http://schemas.microsoft.com/office/drawing/2014/main" id="{D328FBF5-432B-B64D-97BC-A2C7B9798C09}"/>
              </a:ext>
            </a:extLst>
          </p:cNvPr>
          <p:cNvGrpSpPr/>
          <p:nvPr/>
        </p:nvGrpSpPr>
        <p:grpSpPr>
          <a:xfrm>
            <a:off x="10063191" y="1786297"/>
            <a:ext cx="2128809" cy="2715783"/>
            <a:chOff x="3253629" y="4282085"/>
            <a:chExt cx="1631669" cy="2081567"/>
          </a:xfrm>
        </p:grpSpPr>
        <p:pic>
          <p:nvPicPr>
            <p:cNvPr id="16" name="Picture 15" descr="A close - up of a logo&#10;&#10;Description automatically generated with low confidence">
              <a:extLst>
                <a:ext uri="{FF2B5EF4-FFF2-40B4-BE49-F238E27FC236}">
                  <a16:creationId xmlns:a16="http://schemas.microsoft.com/office/drawing/2014/main" id="{69D28768-1BD1-DC42-BA61-43D71FADF593}"/>
                </a:ext>
              </a:extLst>
            </p:cNvPr>
            <p:cNvPicPr>
              <a:picLocks noChangeAspect="1"/>
            </p:cNvPicPr>
            <p:nvPr/>
          </p:nvPicPr>
          <p:blipFill>
            <a:blip r:embed="rId2"/>
            <a:stretch>
              <a:fillRect/>
            </a:stretch>
          </p:blipFill>
          <p:spPr>
            <a:xfrm>
              <a:off x="3253629" y="4282085"/>
              <a:ext cx="1631669" cy="2081567"/>
            </a:xfrm>
            <a:prstGeom prst="rect">
              <a:avLst/>
            </a:prstGeom>
          </p:spPr>
        </p:pic>
        <p:pic>
          <p:nvPicPr>
            <p:cNvPr id="17" name="Picture 16" descr="Icon&#10;&#10;Description automatically generated">
              <a:extLst>
                <a:ext uri="{FF2B5EF4-FFF2-40B4-BE49-F238E27FC236}">
                  <a16:creationId xmlns:a16="http://schemas.microsoft.com/office/drawing/2014/main" id="{21315DAD-583B-AD40-BC20-63ED1807ABDF}"/>
                </a:ext>
              </a:extLst>
            </p:cNvPr>
            <p:cNvPicPr>
              <a:picLocks noChangeAspect="1"/>
            </p:cNvPicPr>
            <p:nvPr/>
          </p:nvPicPr>
          <p:blipFill>
            <a:blip r:embed="rId3"/>
            <a:stretch>
              <a:fillRect/>
            </a:stretch>
          </p:blipFill>
          <p:spPr>
            <a:xfrm>
              <a:off x="3321018" y="5375797"/>
              <a:ext cx="232199" cy="253234"/>
            </a:xfrm>
            <a:prstGeom prst="rect">
              <a:avLst/>
            </a:prstGeom>
          </p:spPr>
        </p:pic>
      </p:grpSp>
    </p:spTree>
    <p:extLst>
      <p:ext uri="{BB962C8B-B14F-4D97-AF65-F5344CB8AC3E}">
        <p14:creationId xmlns:p14="http://schemas.microsoft.com/office/powerpoint/2010/main" val="151424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0589" y="803619"/>
            <a:ext cx="8933469" cy="697353"/>
          </a:xfrm>
        </p:spPr>
        <p:txBody>
          <a:bodyPr/>
          <a:lstStyle/>
          <a:p>
            <a:r>
              <a:rPr lang="en-US" dirty="0"/>
              <a:t>STEP 1: DEFINE YOUR BUSINESS IDEA </a:t>
            </a:r>
          </a:p>
        </p:txBody>
      </p:sp>
      <p:sp>
        <p:nvSpPr>
          <p:cNvPr id="6" name="Text Placeholder 5"/>
          <p:cNvSpPr>
            <a:spLocks noGrp="1"/>
          </p:cNvSpPr>
          <p:nvPr>
            <p:ph type="body" sz="quarter" idx="14"/>
          </p:nvPr>
        </p:nvSpPr>
        <p:spPr>
          <a:xfrm>
            <a:off x="1551914" y="1496937"/>
            <a:ext cx="8511277" cy="3001108"/>
          </a:xfrm>
        </p:spPr>
        <p:txBody>
          <a:bodyPr/>
          <a:lstStyle/>
          <a:p>
            <a:pPr algn="just"/>
            <a:r>
              <a:rPr lang="en-GB" dirty="0">
                <a:solidFill>
                  <a:srgbClr val="C54A9A"/>
                </a:solidFill>
              </a:rPr>
              <a:t>7 T</a:t>
            </a:r>
            <a:r>
              <a:rPr lang="en-GB" b="0" i="0" dirty="0">
                <a:solidFill>
                  <a:srgbClr val="C54A9A"/>
                </a:solidFill>
                <a:effectLst/>
                <a:latin typeface="Gotham Narrow A"/>
              </a:rPr>
              <a:t>hink visually.  </a:t>
            </a:r>
            <a:r>
              <a:rPr lang="en-GB" b="0" i="0" dirty="0">
                <a:effectLst/>
                <a:latin typeface="Gotham Narrow A"/>
              </a:rPr>
              <a:t>Add graphics and images</a:t>
            </a:r>
          </a:p>
          <a:p>
            <a:pPr algn="just"/>
            <a:endParaRPr lang="en-GB" dirty="0">
              <a:solidFill>
                <a:srgbClr val="4C4B58"/>
              </a:solidFill>
              <a:latin typeface="Gotham Narrow A"/>
            </a:endParaRPr>
          </a:p>
          <a:p>
            <a:pPr algn="just"/>
            <a:r>
              <a:rPr lang="en-GB" dirty="0">
                <a:solidFill>
                  <a:srgbClr val="F26B27"/>
                </a:solidFill>
              </a:rPr>
              <a:t>SOME APPROACHES YOU COULD USE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sng" strike="noStrike" cap="none" normalizeH="0" baseline="0" dirty="0">
                <a:ln>
                  <a:noFill/>
                </a:ln>
                <a:solidFill>
                  <a:srgbClr val="292929"/>
                </a:solidFill>
                <a:effectLst/>
                <a:hlinkClick r:id="rId2"/>
              </a:rPr>
              <a:t>The Founder Institute’s One-Sentence Pitch Format</a:t>
            </a:r>
            <a:r>
              <a:rPr kumimoji="0" lang="en-US" altLang="en-US" sz="2000" b="1" i="0" u="none" strike="noStrike" cap="none" normalizeH="0" baseline="0" dirty="0">
                <a:ln>
                  <a:noFill/>
                </a:ln>
                <a:solidFill>
                  <a:srgbClr val="292929"/>
                </a:solidFill>
                <a:effectLst/>
              </a:rPr>
              <a:t> </a:t>
            </a:r>
            <a:r>
              <a:rPr kumimoji="0" lang="en-US" altLang="en-US" sz="2000" b="1" i="0" u="none" strike="noStrike" cap="none" normalizeH="0" baseline="0" dirty="0">
                <a:ln>
                  <a:noFill/>
                </a:ln>
                <a:effectLst/>
              </a:rPr>
              <a:t>(one sentence)</a:t>
            </a:r>
            <a:endParaRPr kumimoji="0" lang="en-US" altLang="en-US" sz="1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effectLst/>
              </a:rPr>
              <a:t>Startup name, is developing (a defined offering), to help (a target audience) </a:t>
            </a:r>
            <a:r>
              <a:rPr kumimoji="0" lang="en-US" altLang="en-US" sz="2000" b="0" i="0" u="none" strike="noStrike" cap="none" normalizeH="0" baseline="0" dirty="0">
                <a:ln>
                  <a:noFill/>
                </a:ln>
                <a:effectLst/>
              </a:rPr>
              <a:t>(solve a problem)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292929"/>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lvl="0" eaLnBrk="0" fontAlgn="base" hangingPunct="0">
              <a:lnSpc>
                <a:spcPct val="100000"/>
              </a:lnSpc>
              <a:spcBef>
                <a:spcPct val="0"/>
              </a:spcBef>
              <a:spcAft>
                <a:spcPct val="0"/>
              </a:spcAft>
            </a:pPr>
            <a:r>
              <a:rPr lang="en-GB" altLang="en-US" sz="2400" dirty="0"/>
              <a:t>2. Describe ideas by answering these questions </a:t>
            </a:r>
          </a:p>
          <a:p>
            <a:pPr lvl="0" eaLnBrk="0" fontAlgn="base" hangingPunct="0">
              <a:lnSpc>
                <a:spcPct val="100000"/>
              </a:lnSpc>
              <a:spcBef>
                <a:spcPct val="0"/>
              </a:spcBef>
              <a:spcAft>
                <a:spcPct val="0"/>
              </a:spcAft>
            </a:pPr>
            <a:r>
              <a:rPr lang="en-GB" altLang="en-US" sz="2400" dirty="0"/>
              <a:t>* What is the problem you want to solve?</a:t>
            </a:r>
          </a:p>
          <a:p>
            <a:pPr lvl="0" eaLnBrk="0" fontAlgn="base" hangingPunct="0">
              <a:lnSpc>
                <a:spcPct val="100000"/>
              </a:lnSpc>
              <a:spcBef>
                <a:spcPct val="0"/>
              </a:spcBef>
              <a:spcAft>
                <a:spcPct val="0"/>
              </a:spcAft>
            </a:pPr>
            <a:r>
              <a:rPr lang="en-GB" altLang="en-US" sz="2400" dirty="0"/>
              <a:t>* Who experiences that problem ?</a:t>
            </a:r>
          </a:p>
          <a:p>
            <a:pPr lvl="0" eaLnBrk="0" fontAlgn="base" hangingPunct="0">
              <a:lnSpc>
                <a:spcPct val="100000"/>
              </a:lnSpc>
              <a:spcBef>
                <a:spcPct val="0"/>
              </a:spcBef>
              <a:spcAft>
                <a:spcPct val="0"/>
              </a:spcAft>
            </a:pPr>
            <a:r>
              <a:rPr lang="en-GB" altLang="en-US" sz="2400" dirty="0"/>
              <a:t>* How you want to solve that problem ?</a:t>
            </a:r>
          </a:p>
          <a:p>
            <a:pPr lvl="0" eaLnBrk="0" fontAlgn="base" hangingPunct="0">
              <a:lnSpc>
                <a:spcPct val="100000"/>
              </a:lnSpc>
              <a:spcBef>
                <a:spcPct val="0"/>
              </a:spcBef>
              <a:spcAft>
                <a:spcPct val="0"/>
              </a:spcAft>
            </a:pPr>
            <a:r>
              <a:rPr lang="en-GB" altLang="en-US" sz="2400" dirty="0"/>
              <a:t>* Why </a:t>
            </a:r>
            <a:r>
              <a:rPr lang="en-GB" altLang="en-US" dirty="0"/>
              <a:t>yours </a:t>
            </a:r>
            <a:r>
              <a:rPr lang="en-GB" altLang="en-US" sz="2400" dirty="0"/>
              <a:t>is a better solution ?</a:t>
            </a:r>
          </a:p>
          <a:p>
            <a:pPr algn="just"/>
            <a:endParaRPr lang="en-US" dirty="0"/>
          </a:p>
          <a:p>
            <a:pPr algn="just"/>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oup 14">
            <a:extLst>
              <a:ext uri="{FF2B5EF4-FFF2-40B4-BE49-F238E27FC236}">
                <a16:creationId xmlns:a16="http://schemas.microsoft.com/office/drawing/2014/main" id="{D328FBF5-432B-B64D-97BC-A2C7B9798C09}"/>
              </a:ext>
            </a:extLst>
          </p:cNvPr>
          <p:cNvGrpSpPr/>
          <p:nvPr/>
        </p:nvGrpSpPr>
        <p:grpSpPr>
          <a:xfrm>
            <a:off x="10063191" y="1786297"/>
            <a:ext cx="2128809" cy="2715783"/>
            <a:chOff x="3253629" y="4282085"/>
            <a:chExt cx="1631669" cy="2081567"/>
          </a:xfrm>
        </p:grpSpPr>
        <p:pic>
          <p:nvPicPr>
            <p:cNvPr id="16" name="Picture 15" descr="A close - up of a logo&#10;&#10;Description automatically generated with low confidence">
              <a:extLst>
                <a:ext uri="{FF2B5EF4-FFF2-40B4-BE49-F238E27FC236}">
                  <a16:creationId xmlns:a16="http://schemas.microsoft.com/office/drawing/2014/main" id="{69D28768-1BD1-DC42-BA61-43D71FADF593}"/>
                </a:ext>
              </a:extLst>
            </p:cNvPr>
            <p:cNvPicPr>
              <a:picLocks noChangeAspect="1"/>
            </p:cNvPicPr>
            <p:nvPr/>
          </p:nvPicPr>
          <p:blipFill>
            <a:blip r:embed="rId3"/>
            <a:stretch>
              <a:fillRect/>
            </a:stretch>
          </p:blipFill>
          <p:spPr>
            <a:xfrm>
              <a:off x="3253629" y="4282085"/>
              <a:ext cx="1631669" cy="2081567"/>
            </a:xfrm>
            <a:prstGeom prst="rect">
              <a:avLst/>
            </a:prstGeom>
          </p:spPr>
        </p:pic>
        <p:pic>
          <p:nvPicPr>
            <p:cNvPr id="17" name="Picture 16" descr="Icon&#10;&#10;Description automatically generated">
              <a:extLst>
                <a:ext uri="{FF2B5EF4-FFF2-40B4-BE49-F238E27FC236}">
                  <a16:creationId xmlns:a16="http://schemas.microsoft.com/office/drawing/2014/main" id="{21315DAD-583B-AD40-BC20-63ED1807ABDF}"/>
                </a:ext>
              </a:extLst>
            </p:cNvPr>
            <p:cNvPicPr>
              <a:picLocks noChangeAspect="1"/>
            </p:cNvPicPr>
            <p:nvPr/>
          </p:nvPicPr>
          <p:blipFill>
            <a:blip r:embed="rId4"/>
            <a:stretch>
              <a:fillRect/>
            </a:stretch>
          </p:blipFill>
          <p:spPr>
            <a:xfrm>
              <a:off x="3321018" y="5375797"/>
              <a:ext cx="232199" cy="253234"/>
            </a:xfrm>
            <a:prstGeom prst="rect">
              <a:avLst/>
            </a:prstGeom>
          </p:spPr>
        </p:pic>
      </p:grpSp>
    </p:spTree>
    <p:extLst>
      <p:ext uri="{BB962C8B-B14F-4D97-AF65-F5344CB8AC3E}">
        <p14:creationId xmlns:p14="http://schemas.microsoft.com/office/powerpoint/2010/main" val="151368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0589" y="803619"/>
            <a:ext cx="8933469" cy="697353"/>
          </a:xfrm>
        </p:spPr>
        <p:txBody>
          <a:bodyPr/>
          <a:lstStyle/>
          <a:p>
            <a:r>
              <a:rPr lang="en-US" dirty="0"/>
              <a:t>STEP 1: DEFINE YOUR BUSINESS IDEA </a:t>
            </a:r>
          </a:p>
        </p:txBody>
      </p:sp>
      <p:sp>
        <p:nvSpPr>
          <p:cNvPr id="6" name="Text Placeholder 5"/>
          <p:cNvSpPr>
            <a:spLocks noGrp="1"/>
          </p:cNvSpPr>
          <p:nvPr>
            <p:ph type="body" sz="quarter" idx="14"/>
          </p:nvPr>
        </p:nvSpPr>
        <p:spPr>
          <a:xfrm>
            <a:off x="1507953" y="1500972"/>
            <a:ext cx="8511277" cy="3001108"/>
          </a:xfrm>
        </p:spPr>
        <p:txBody>
          <a:bodyPr/>
          <a:lstStyle/>
          <a:p>
            <a:r>
              <a:rPr lang="en-GB" sz="2800" b="1" i="0" dirty="0">
                <a:solidFill>
                  <a:schemeClr val="bg1"/>
                </a:solidFill>
                <a:effectLst/>
                <a:highlight>
                  <a:srgbClr val="C54A9A"/>
                </a:highlight>
                <a:latin typeface="Poppins"/>
              </a:rPr>
              <a:t>READ    7 Ways to Refine your Business Idea by Liz Huber</a:t>
            </a:r>
          </a:p>
          <a:p>
            <a:pPr algn="l"/>
            <a:endParaRPr lang="en-GB" b="1" i="0" dirty="0">
              <a:solidFill>
                <a:srgbClr val="000000"/>
              </a:solidFill>
              <a:effectLst/>
              <a:highlight>
                <a:srgbClr val="C54A9A"/>
              </a:highlight>
              <a:latin typeface="Poppins"/>
            </a:endParaRPr>
          </a:p>
          <a:p>
            <a:pPr algn="l"/>
            <a:r>
              <a:rPr lang="en-GB" b="0" i="0" dirty="0">
                <a:effectLst/>
                <a:latin typeface="sohne"/>
              </a:rPr>
              <a:t>Get so clear on your business idea that you can describe it in one single sentence. </a:t>
            </a:r>
            <a:r>
              <a:rPr lang="en-GB" b="0" i="0" dirty="0">
                <a:effectLst/>
                <a:latin typeface="charter"/>
              </a:rPr>
              <a:t>You can use this template:</a:t>
            </a:r>
          </a:p>
          <a:p>
            <a:pPr algn="ctr"/>
            <a:r>
              <a:rPr lang="en-GB" b="0" i="0" dirty="0">
                <a:solidFill>
                  <a:srgbClr val="1EB3DD"/>
                </a:solidFill>
                <a:effectLst/>
                <a:latin typeface="charter"/>
              </a:rPr>
              <a:t> (“My company, _(insert name of company)_, is developing _(a defined offering)_ to help _(a defined audience)_ _(solve a problem)_ with _(secret sauce)_”).</a:t>
            </a:r>
          </a:p>
          <a:p>
            <a:pPr algn="l"/>
            <a:r>
              <a:rPr lang="en-GB" b="0" i="0" dirty="0">
                <a:effectLst/>
                <a:latin typeface="charter"/>
              </a:rPr>
              <a:t>This exercise helps you to get really, really specific and forces you to clearly articulate how you are delivering value to a specific group of people</a:t>
            </a:r>
            <a:r>
              <a:rPr lang="en-GB" b="0" i="0" dirty="0">
                <a:solidFill>
                  <a:srgbClr val="292929"/>
                </a:solidFill>
                <a:effectLst/>
                <a:latin typeface="charter"/>
              </a:rPr>
              <a:t>.</a:t>
            </a:r>
          </a:p>
          <a:p>
            <a:pPr algn="l"/>
            <a:endParaRPr lang="en-GB" b="1" dirty="0">
              <a:solidFill>
                <a:srgbClr val="000000"/>
              </a:solidFill>
              <a:highlight>
                <a:srgbClr val="C54A9A"/>
              </a:highlight>
              <a:latin typeface="Poppins"/>
            </a:endParaRPr>
          </a:p>
          <a:p>
            <a:pPr algn="ctr"/>
            <a:r>
              <a:rPr lang="en-GB" b="1" dirty="0">
                <a:solidFill>
                  <a:schemeClr val="bg1"/>
                </a:solidFill>
                <a:highlight>
                  <a:srgbClr val="C54A9A"/>
                </a:highlight>
                <a:latin typeface="Poppins"/>
                <a:hlinkClick r:id="rId2">
                  <a:extLst>
                    <a:ext uri="{A12FA001-AC4F-418D-AE19-62706E023703}">
                      <ahyp:hlinkClr xmlns:ahyp="http://schemas.microsoft.com/office/drawing/2018/hyperlinkcolor" val="tx"/>
                    </a:ext>
                  </a:extLst>
                </a:hlinkClick>
              </a:rPr>
              <a:t>LINK TO THE ARTICLE</a:t>
            </a:r>
            <a:endParaRPr lang="en-GB" dirty="0">
              <a:solidFill>
                <a:schemeClr val="bg1"/>
              </a:solidFill>
              <a:latin typeface="Poppins"/>
            </a:endParaRPr>
          </a:p>
          <a:p>
            <a:pPr algn="l"/>
            <a:endParaRPr lang="en-GB" b="0" i="0" dirty="0">
              <a:solidFill>
                <a:srgbClr val="000000"/>
              </a:solidFill>
              <a:effectLst/>
              <a:latin typeface="Poppins"/>
            </a:endParaRPr>
          </a:p>
          <a:p>
            <a:pPr algn="just"/>
            <a:endParaRPr lang="en-US" dirty="0"/>
          </a:p>
          <a:p>
            <a:pPr algn="just"/>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oup 14">
            <a:extLst>
              <a:ext uri="{FF2B5EF4-FFF2-40B4-BE49-F238E27FC236}">
                <a16:creationId xmlns:a16="http://schemas.microsoft.com/office/drawing/2014/main" id="{D328FBF5-432B-B64D-97BC-A2C7B9798C09}"/>
              </a:ext>
            </a:extLst>
          </p:cNvPr>
          <p:cNvGrpSpPr/>
          <p:nvPr/>
        </p:nvGrpSpPr>
        <p:grpSpPr>
          <a:xfrm>
            <a:off x="10063191" y="1786297"/>
            <a:ext cx="2128809" cy="2715783"/>
            <a:chOff x="3253629" y="4282085"/>
            <a:chExt cx="1631669" cy="2081567"/>
          </a:xfrm>
        </p:grpSpPr>
        <p:pic>
          <p:nvPicPr>
            <p:cNvPr id="16" name="Picture 15" descr="A close - up of a logo&#10;&#10;Description automatically generated with low confidence">
              <a:extLst>
                <a:ext uri="{FF2B5EF4-FFF2-40B4-BE49-F238E27FC236}">
                  <a16:creationId xmlns:a16="http://schemas.microsoft.com/office/drawing/2014/main" id="{69D28768-1BD1-DC42-BA61-43D71FADF593}"/>
                </a:ext>
              </a:extLst>
            </p:cNvPr>
            <p:cNvPicPr>
              <a:picLocks noChangeAspect="1"/>
            </p:cNvPicPr>
            <p:nvPr/>
          </p:nvPicPr>
          <p:blipFill>
            <a:blip r:embed="rId3"/>
            <a:stretch>
              <a:fillRect/>
            </a:stretch>
          </p:blipFill>
          <p:spPr>
            <a:xfrm>
              <a:off x="3253629" y="4282085"/>
              <a:ext cx="1631669" cy="2081567"/>
            </a:xfrm>
            <a:prstGeom prst="rect">
              <a:avLst/>
            </a:prstGeom>
          </p:spPr>
        </p:pic>
        <p:pic>
          <p:nvPicPr>
            <p:cNvPr id="17" name="Picture 16" descr="Icon&#10;&#10;Description automatically generated">
              <a:extLst>
                <a:ext uri="{FF2B5EF4-FFF2-40B4-BE49-F238E27FC236}">
                  <a16:creationId xmlns:a16="http://schemas.microsoft.com/office/drawing/2014/main" id="{21315DAD-583B-AD40-BC20-63ED1807ABDF}"/>
                </a:ext>
              </a:extLst>
            </p:cNvPr>
            <p:cNvPicPr>
              <a:picLocks noChangeAspect="1"/>
            </p:cNvPicPr>
            <p:nvPr/>
          </p:nvPicPr>
          <p:blipFill>
            <a:blip r:embed="rId4"/>
            <a:stretch>
              <a:fillRect/>
            </a:stretch>
          </p:blipFill>
          <p:spPr>
            <a:xfrm>
              <a:off x="3321018" y="5375797"/>
              <a:ext cx="232199" cy="253234"/>
            </a:xfrm>
            <a:prstGeom prst="rect">
              <a:avLst/>
            </a:prstGeom>
          </p:spPr>
        </p:pic>
      </p:grpSp>
    </p:spTree>
    <p:extLst>
      <p:ext uri="{BB962C8B-B14F-4D97-AF65-F5344CB8AC3E}">
        <p14:creationId xmlns:p14="http://schemas.microsoft.com/office/powerpoint/2010/main" val="2987293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0589" y="803619"/>
            <a:ext cx="8933469" cy="697353"/>
          </a:xfrm>
        </p:spPr>
        <p:txBody>
          <a:bodyPr/>
          <a:lstStyle/>
          <a:p>
            <a:r>
              <a:rPr lang="en-US" dirty="0"/>
              <a:t>STEP 1: DEFINE YOUR BUSINESS IDEA </a:t>
            </a:r>
          </a:p>
        </p:txBody>
      </p:sp>
      <p:sp>
        <p:nvSpPr>
          <p:cNvPr id="6" name="Text Placeholder 5"/>
          <p:cNvSpPr>
            <a:spLocks noGrp="1"/>
          </p:cNvSpPr>
          <p:nvPr>
            <p:ph type="body" sz="quarter" idx="14"/>
          </p:nvPr>
        </p:nvSpPr>
        <p:spPr>
          <a:xfrm>
            <a:off x="1551914" y="1597284"/>
            <a:ext cx="8511277" cy="3001108"/>
          </a:xfrm>
        </p:spPr>
        <p:txBody>
          <a:bodyPr/>
          <a:lstStyle/>
          <a:p>
            <a:pPr algn="l"/>
            <a:r>
              <a:rPr lang="en-GB" b="1" i="0" dirty="0">
                <a:solidFill>
                  <a:schemeClr val="bg1"/>
                </a:solidFill>
                <a:effectLst/>
                <a:highlight>
                  <a:srgbClr val="1EB3DD"/>
                </a:highlight>
                <a:latin typeface="Poppins"/>
              </a:rPr>
              <a:t>EXAMPLE</a:t>
            </a:r>
          </a:p>
          <a:p>
            <a:pPr algn="l"/>
            <a:r>
              <a:rPr lang="en-GB" b="0" i="0" dirty="0">
                <a:effectLst/>
                <a:latin typeface="Poppins"/>
              </a:rPr>
              <a:t>“My name is Chanelle. I'm the </a:t>
            </a:r>
            <a:r>
              <a:rPr lang="en-GB" dirty="0">
                <a:latin typeface="Poppins"/>
              </a:rPr>
              <a:t>founder </a:t>
            </a:r>
            <a:r>
              <a:rPr lang="en-GB" b="0" i="0" dirty="0">
                <a:effectLst/>
                <a:latin typeface="Poppins"/>
              </a:rPr>
              <a:t>of Sport Up, a UK-based start-up that specializes in sports nutrition.   I am working to create  an app for iOS/Android that offers on-demand delivery of sports nutrition products especially beneficial to women aged over 40. </a:t>
            </a:r>
            <a:r>
              <a:rPr lang="en-GB" dirty="0">
                <a:latin typeface="Poppins"/>
              </a:rPr>
              <a:t>My</a:t>
            </a:r>
            <a:r>
              <a:rPr lang="en-GB" b="0" i="0" dirty="0">
                <a:effectLst/>
                <a:latin typeface="Poppins"/>
              </a:rPr>
              <a:t> goal is to help women build muscle mass in a safe and cost-effective way.”</a:t>
            </a:r>
          </a:p>
          <a:p>
            <a:pPr algn="l"/>
            <a:endParaRPr lang="en-GB" sz="1000" dirty="0">
              <a:solidFill>
                <a:srgbClr val="000000"/>
              </a:solidFill>
              <a:latin typeface="Poppins"/>
            </a:endParaRPr>
          </a:p>
          <a:p>
            <a:pPr algn="l"/>
            <a:r>
              <a:rPr lang="en-GB" b="1" i="0" dirty="0">
                <a:solidFill>
                  <a:schemeClr val="bg1"/>
                </a:solidFill>
                <a:effectLst/>
                <a:highlight>
                  <a:srgbClr val="1EB3DD"/>
                </a:highlight>
                <a:latin typeface="Poppins"/>
              </a:rPr>
              <a:t>EXERCISE</a:t>
            </a:r>
          </a:p>
          <a:p>
            <a:pPr algn="l"/>
            <a:r>
              <a:rPr lang="en-GB" dirty="0">
                <a:latin typeface="Poppins"/>
              </a:rPr>
              <a:t>Define your business idea using this formula</a:t>
            </a:r>
            <a:endParaRPr lang="en-GB" b="0" i="0" dirty="0">
              <a:effectLst/>
              <a:latin typeface="Poppins"/>
            </a:endParaRPr>
          </a:p>
          <a:p>
            <a:pPr algn="l"/>
            <a:endParaRPr lang="en-GB" b="0" i="0" dirty="0">
              <a:solidFill>
                <a:srgbClr val="000000"/>
              </a:solidFill>
              <a:effectLst/>
              <a:latin typeface="Poppins"/>
            </a:endParaRPr>
          </a:p>
          <a:p>
            <a:pPr algn="l"/>
            <a:endParaRPr lang="en-GB" dirty="0">
              <a:solidFill>
                <a:srgbClr val="000000"/>
              </a:solidFill>
              <a:latin typeface="Poppins"/>
            </a:endParaRPr>
          </a:p>
          <a:p>
            <a:pPr algn="l"/>
            <a:endParaRPr lang="en-GB" b="0" i="0" dirty="0">
              <a:solidFill>
                <a:srgbClr val="000000"/>
              </a:solidFill>
              <a:effectLst/>
              <a:latin typeface="Poppins"/>
            </a:endParaRPr>
          </a:p>
          <a:p>
            <a:pPr algn="l"/>
            <a:endParaRPr lang="en-GB" dirty="0">
              <a:solidFill>
                <a:srgbClr val="000000"/>
              </a:solidFill>
              <a:latin typeface="Poppins"/>
            </a:endParaRPr>
          </a:p>
          <a:p>
            <a:pPr algn="l"/>
            <a:endParaRPr lang="en-GB" b="0" i="0" dirty="0">
              <a:solidFill>
                <a:srgbClr val="000000"/>
              </a:solidFill>
              <a:effectLst/>
              <a:latin typeface="Poppins"/>
            </a:endParaRPr>
          </a:p>
          <a:p>
            <a:pPr algn="just"/>
            <a:endParaRPr lang="en-US" dirty="0"/>
          </a:p>
          <a:p>
            <a:pPr algn="just"/>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oup 14">
            <a:extLst>
              <a:ext uri="{FF2B5EF4-FFF2-40B4-BE49-F238E27FC236}">
                <a16:creationId xmlns:a16="http://schemas.microsoft.com/office/drawing/2014/main" id="{D328FBF5-432B-B64D-97BC-A2C7B9798C09}"/>
              </a:ext>
            </a:extLst>
          </p:cNvPr>
          <p:cNvGrpSpPr/>
          <p:nvPr/>
        </p:nvGrpSpPr>
        <p:grpSpPr>
          <a:xfrm>
            <a:off x="10063191" y="1786297"/>
            <a:ext cx="2128809" cy="2715783"/>
            <a:chOff x="3253629" y="4282085"/>
            <a:chExt cx="1631669" cy="2081567"/>
          </a:xfrm>
        </p:grpSpPr>
        <p:pic>
          <p:nvPicPr>
            <p:cNvPr id="16" name="Picture 15" descr="A close - up of a logo&#10;&#10;Description automatically generated with low confidence">
              <a:extLst>
                <a:ext uri="{FF2B5EF4-FFF2-40B4-BE49-F238E27FC236}">
                  <a16:creationId xmlns:a16="http://schemas.microsoft.com/office/drawing/2014/main" id="{69D28768-1BD1-DC42-BA61-43D71FADF593}"/>
                </a:ext>
              </a:extLst>
            </p:cNvPr>
            <p:cNvPicPr>
              <a:picLocks noChangeAspect="1"/>
            </p:cNvPicPr>
            <p:nvPr/>
          </p:nvPicPr>
          <p:blipFill>
            <a:blip r:embed="rId2"/>
            <a:stretch>
              <a:fillRect/>
            </a:stretch>
          </p:blipFill>
          <p:spPr>
            <a:xfrm>
              <a:off x="3253629" y="4282085"/>
              <a:ext cx="1631669" cy="2081567"/>
            </a:xfrm>
            <a:prstGeom prst="rect">
              <a:avLst/>
            </a:prstGeom>
          </p:spPr>
        </p:pic>
        <p:pic>
          <p:nvPicPr>
            <p:cNvPr id="17" name="Picture 16" descr="Icon&#10;&#10;Description automatically generated">
              <a:extLst>
                <a:ext uri="{FF2B5EF4-FFF2-40B4-BE49-F238E27FC236}">
                  <a16:creationId xmlns:a16="http://schemas.microsoft.com/office/drawing/2014/main" id="{21315DAD-583B-AD40-BC20-63ED1807ABDF}"/>
                </a:ext>
              </a:extLst>
            </p:cNvPr>
            <p:cNvPicPr>
              <a:picLocks noChangeAspect="1"/>
            </p:cNvPicPr>
            <p:nvPr/>
          </p:nvPicPr>
          <p:blipFill>
            <a:blip r:embed="rId3"/>
            <a:stretch>
              <a:fillRect/>
            </a:stretch>
          </p:blipFill>
          <p:spPr>
            <a:xfrm>
              <a:off x="3321018" y="5375797"/>
              <a:ext cx="232199" cy="253234"/>
            </a:xfrm>
            <a:prstGeom prst="rect">
              <a:avLst/>
            </a:prstGeom>
          </p:spPr>
        </p:pic>
      </p:grpSp>
    </p:spTree>
    <p:extLst>
      <p:ext uri="{BB962C8B-B14F-4D97-AF65-F5344CB8AC3E}">
        <p14:creationId xmlns:p14="http://schemas.microsoft.com/office/powerpoint/2010/main" val="223603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29264" y="638149"/>
            <a:ext cx="8933469" cy="1112558"/>
          </a:xfrm>
        </p:spPr>
        <p:txBody>
          <a:bodyPr>
            <a:normAutofit/>
          </a:bodyPr>
          <a:lstStyle/>
          <a:p>
            <a:pPr>
              <a:lnSpc>
                <a:spcPct val="120000"/>
              </a:lnSpc>
            </a:pPr>
            <a:r>
              <a:rPr lang="en-US" sz="2800" dirty="0">
                <a:solidFill>
                  <a:srgbClr val="C54A9A"/>
                </a:solidFill>
              </a:rPr>
              <a:t>STEP 2: REMIND YOURSELF WHAT YOU NEED TO TEST YOUR BUSINESS IDEA </a:t>
            </a:r>
          </a:p>
        </p:txBody>
      </p:sp>
      <p:sp>
        <p:nvSpPr>
          <p:cNvPr id="6" name="Text Placeholder 5"/>
          <p:cNvSpPr>
            <a:spLocks noGrp="1"/>
          </p:cNvSpPr>
          <p:nvPr>
            <p:ph type="body" sz="quarter" idx="14"/>
          </p:nvPr>
        </p:nvSpPr>
        <p:spPr>
          <a:xfrm>
            <a:off x="1629264" y="1928446"/>
            <a:ext cx="8104016" cy="3001108"/>
          </a:xfrm>
        </p:spPr>
        <p:txBody>
          <a:bodyPr/>
          <a:lstStyle/>
          <a:p>
            <a:r>
              <a:rPr lang="en-GB" dirty="0"/>
              <a:t>Many entrepreneurs lose valuable time and money in developing a concept, product or service only to find that that it isn’t needed, doesn’t address the problem the best way, and isn’t seen as valuable to the users </a:t>
            </a:r>
          </a:p>
          <a:p>
            <a:r>
              <a:rPr lang="en-GB" dirty="0"/>
              <a:t>It is important during this process to keep an open mind and don’t be afraid to change direction. </a:t>
            </a:r>
          </a:p>
          <a:p>
            <a:r>
              <a:rPr lang="en-GB" dirty="0"/>
              <a:t>By all means dream big, but always test, test, test those ideas before you waste time, money, self-confidence, enthusiasm and energy. </a:t>
            </a:r>
          </a:p>
          <a:p>
            <a:r>
              <a:rPr lang="en-GB" dirty="0"/>
              <a:t>Knowing what NOT to do is the mark of a successful businesswoman!</a:t>
            </a:r>
            <a:endParaRPr lang="en-US" dirty="0"/>
          </a:p>
          <a:p>
            <a:endParaRPr lang="en-US" dirty="0"/>
          </a:p>
          <a:p>
            <a:endParaRPr lang="en-US" dirty="0"/>
          </a:p>
          <a:p>
            <a:endParaRPr lang="en-US" dirty="0"/>
          </a:p>
          <a:p>
            <a:r>
              <a:rPr lang="en-US" dirty="0"/>
              <a:t>					</a:t>
            </a:r>
          </a:p>
          <a:p>
            <a:endParaRPr lang="en-US" dirty="0"/>
          </a:p>
          <a:p>
            <a:endParaRPr lang="en-US" dirty="0"/>
          </a:p>
        </p:txBody>
      </p:sp>
      <p:grpSp>
        <p:nvGrpSpPr>
          <p:cNvPr id="13" name="Google Shape;518;p39">
            <a:extLst>
              <a:ext uri="{FF2B5EF4-FFF2-40B4-BE49-F238E27FC236}">
                <a16:creationId xmlns:a16="http://schemas.microsoft.com/office/drawing/2014/main" id="{EDD717F6-CB13-854E-AD42-BFAB747C1758}"/>
              </a:ext>
            </a:extLst>
          </p:cNvPr>
          <p:cNvGrpSpPr/>
          <p:nvPr/>
        </p:nvGrpSpPr>
        <p:grpSpPr>
          <a:xfrm>
            <a:off x="337387" y="1053353"/>
            <a:ext cx="645963" cy="697353"/>
            <a:chOff x="1923675" y="1633650"/>
            <a:chExt cx="436000" cy="435975"/>
          </a:xfrm>
        </p:grpSpPr>
        <p:sp>
          <p:nvSpPr>
            <p:cNvPr id="14" name="Google Shape;519;p39">
              <a:extLst>
                <a:ext uri="{FF2B5EF4-FFF2-40B4-BE49-F238E27FC236}">
                  <a16:creationId xmlns:a16="http://schemas.microsoft.com/office/drawing/2014/main" id="{28959B62-F802-254B-84BA-FFC06322CA8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p39">
              <a:extLst>
                <a:ext uri="{FF2B5EF4-FFF2-40B4-BE49-F238E27FC236}">
                  <a16:creationId xmlns:a16="http://schemas.microsoft.com/office/drawing/2014/main" id="{76228EAB-9DCB-8F46-9928-FA65371934A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p39">
              <a:extLst>
                <a:ext uri="{FF2B5EF4-FFF2-40B4-BE49-F238E27FC236}">
                  <a16:creationId xmlns:a16="http://schemas.microsoft.com/office/drawing/2014/main" id="{C112101A-0B5E-D34F-B697-3377D2EDA8E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2;p39">
              <a:extLst>
                <a:ext uri="{FF2B5EF4-FFF2-40B4-BE49-F238E27FC236}">
                  <a16:creationId xmlns:a16="http://schemas.microsoft.com/office/drawing/2014/main" id="{7B1B8AD8-0CB3-9642-BE3C-E897B04AD45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p39">
              <a:extLst>
                <a:ext uri="{FF2B5EF4-FFF2-40B4-BE49-F238E27FC236}">
                  <a16:creationId xmlns:a16="http://schemas.microsoft.com/office/drawing/2014/main" id="{BD75F89E-B99B-0145-A190-195C97C0521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4;p39">
              <a:extLst>
                <a:ext uri="{FF2B5EF4-FFF2-40B4-BE49-F238E27FC236}">
                  <a16:creationId xmlns:a16="http://schemas.microsoft.com/office/drawing/2014/main" id="{26572847-5B9A-9A4B-B62D-6FEF1E2E544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E0DF2B1A-CF01-3049-9F95-62C64462EF5E}"/>
              </a:ext>
            </a:extLst>
          </p:cNvPr>
          <p:cNvGrpSpPr/>
          <p:nvPr/>
        </p:nvGrpSpPr>
        <p:grpSpPr>
          <a:xfrm>
            <a:off x="9582912" y="2171699"/>
            <a:ext cx="1629145" cy="3715140"/>
            <a:chOff x="8658348" y="4487709"/>
            <a:chExt cx="915619" cy="2087999"/>
          </a:xfrm>
        </p:grpSpPr>
        <p:pic>
          <p:nvPicPr>
            <p:cNvPr id="21" name="Picture 20" descr="Icon&#10;&#10;Description automatically generated">
              <a:extLst>
                <a:ext uri="{FF2B5EF4-FFF2-40B4-BE49-F238E27FC236}">
                  <a16:creationId xmlns:a16="http://schemas.microsoft.com/office/drawing/2014/main" id="{69CA3936-5B39-AB4D-8B48-863C907C2559}"/>
                </a:ext>
              </a:extLst>
            </p:cNvPr>
            <p:cNvPicPr>
              <a:picLocks noChangeAspect="1"/>
            </p:cNvPicPr>
            <p:nvPr/>
          </p:nvPicPr>
          <p:blipFill>
            <a:blip r:embed="rId2"/>
            <a:stretch>
              <a:fillRect/>
            </a:stretch>
          </p:blipFill>
          <p:spPr>
            <a:xfrm>
              <a:off x="8658348" y="4487709"/>
              <a:ext cx="915619" cy="2087999"/>
            </a:xfrm>
            <a:prstGeom prst="rect">
              <a:avLst/>
            </a:prstGeom>
          </p:spPr>
        </p:pic>
        <p:pic>
          <p:nvPicPr>
            <p:cNvPr id="22" name="Picture 21" descr="Icon&#10;&#10;Description automatically generated">
              <a:extLst>
                <a:ext uri="{FF2B5EF4-FFF2-40B4-BE49-F238E27FC236}">
                  <a16:creationId xmlns:a16="http://schemas.microsoft.com/office/drawing/2014/main" id="{42C19EF8-96BF-AA49-B920-05A118DE8DE9}"/>
                </a:ext>
              </a:extLst>
            </p:cNvPr>
            <p:cNvPicPr>
              <a:picLocks noChangeAspect="1"/>
            </p:cNvPicPr>
            <p:nvPr/>
          </p:nvPicPr>
          <p:blipFill>
            <a:blip r:embed="rId3"/>
            <a:stretch>
              <a:fillRect/>
            </a:stretch>
          </p:blipFill>
          <p:spPr>
            <a:xfrm flipH="1">
              <a:off x="9136852" y="5654911"/>
              <a:ext cx="179368" cy="195618"/>
            </a:xfrm>
            <a:prstGeom prst="rect">
              <a:avLst/>
            </a:prstGeom>
          </p:spPr>
        </p:pic>
      </p:grpSp>
    </p:spTree>
    <p:extLst>
      <p:ext uri="{BB962C8B-B14F-4D97-AF65-F5344CB8AC3E}">
        <p14:creationId xmlns:p14="http://schemas.microsoft.com/office/powerpoint/2010/main" val="210893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462213"/>
          </a:xfrm>
          <a:prstGeom prst="rect">
            <a:avLst/>
          </a:prstGeom>
          <a:noFill/>
        </p:spPr>
        <p:txBody>
          <a:bodyPr wrap="square" rtlCol="0">
            <a:spAutoFit/>
          </a:bodyPr>
          <a:lstStyle/>
          <a:p>
            <a:r>
              <a:rPr lang="en-US" sz="2400" dirty="0">
                <a:solidFill>
                  <a:srgbClr val="1EB3DD"/>
                </a:solidFill>
              </a:rPr>
              <a:t>EMIMENT wants to </a:t>
            </a:r>
            <a:r>
              <a:rPr lang="en-IE" sz="2400" b="1" u="sng" dirty="0">
                <a:solidFill>
                  <a:srgbClr val="1EB3DD"/>
                </a:solidFill>
              </a:rPr>
              <a:t>e</a:t>
            </a:r>
            <a:r>
              <a:rPr lang="en-IE" sz="2400" b="1" i="0" u="sng" strike="noStrike" baseline="0" dirty="0">
                <a:solidFill>
                  <a:srgbClr val="1EB3DD"/>
                </a:solidFill>
              </a:rPr>
              <a:t>nable </a:t>
            </a:r>
            <a:r>
              <a:rPr lang="en-IE" sz="2400" b="0" i="0" u="none" strike="noStrike" baseline="0" dirty="0">
                <a:solidFill>
                  <a:srgbClr val="1EB3DD"/>
                </a:solidFill>
              </a:rPr>
              <a:t>Female Migrant Entrepreneurs.  We want to bring you on your learning journey to gain the </a:t>
            </a:r>
            <a:r>
              <a:rPr lang="en-GB" sz="2400" b="0" i="0" u="none" strike="noStrike" baseline="0" dirty="0">
                <a:solidFill>
                  <a:srgbClr val="1EB3DD"/>
                </a:solidFill>
              </a:rPr>
              <a:t>knowledge and skills you need to gain the confidence  to establish and successfully run your own business</a:t>
            </a:r>
            <a:r>
              <a:rPr lang="en-IE" sz="2400" dirty="0">
                <a:solidFill>
                  <a:srgbClr val="1EB3DD"/>
                </a:solidFill>
              </a:rPr>
              <a:t>.  </a:t>
            </a:r>
          </a:p>
          <a:p>
            <a:endParaRPr lang="en-IE" sz="1200" dirty="0">
              <a:solidFill>
                <a:srgbClr val="1EB3DD"/>
              </a:solidFill>
            </a:endParaRPr>
          </a:p>
          <a:p>
            <a:r>
              <a:rPr lang="en-IE" sz="2400" dirty="0">
                <a:solidFill>
                  <a:srgbClr val="1EB3DD"/>
                </a:solidFill>
              </a:rPr>
              <a:t>Can you?  Of course, you can. Open your mind and let us bring you on </a:t>
            </a:r>
            <a:r>
              <a:rPr lang="en-IE" sz="2400" b="1" dirty="0">
                <a:solidFill>
                  <a:srgbClr val="1EB3DD"/>
                </a:solidFill>
              </a:rPr>
              <a:t>Your Entrepreneurial Learning  Journey, step two…….</a:t>
            </a:r>
            <a:endParaRPr lang="en-US" sz="2400" b="1" dirty="0">
              <a:solidFill>
                <a:srgbClr val="1EB3DD"/>
              </a:solidFill>
            </a:endParaRPr>
          </a:p>
          <a:p>
            <a:endParaRPr lang="en-IE" dirty="0"/>
          </a:p>
        </p:txBody>
      </p:sp>
      <p:pic>
        <p:nvPicPr>
          <p:cNvPr id="10" name="Picture 9">
            <a:extLst>
              <a:ext uri="{FF2B5EF4-FFF2-40B4-BE49-F238E27FC236}">
                <a16:creationId xmlns:a16="http://schemas.microsoft.com/office/drawing/2014/main" id="{881B42DC-1C07-4FDA-ADF3-5577C6CC89C0}"/>
              </a:ext>
            </a:extLst>
          </p:cNvPr>
          <p:cNvPicPr>
            <a:picLocks noChangeAspect="1"/>
          </p:cNvPicPr>
          <p:nvPr/>
        </p:nvPicPr>
        <p:blipFill>
          <a:blip r:embed="rId2"/>
          <a:stretch>
            <a:fillRect/>
          </a:stretch>
        </p:blipFill>
        <p:spPr>
          <a:xfrm>
            <a:off x="610667" y="2569751"/>
            <a:ext cx="10620375" cy="3743325"/>
          </a:xfrm>
          <a:prstGeom prst="rect">
            <a:avLst/>
          </a:prstGeom>
        </p:spPr>
      </p:pic>
    </p:spTree>
    <p:extLst>
      <p:ext uri="{BB962C8B-B14F-4D97-AF65-F5344CB8AC3E}">
        <p14:creationId xmlns:p14="http://schemas.microsoft.com/office/powerpoint/2010/main" val="1454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47983" y="312874"/>
            <a:ext cx="8933469" cy="1018800"/>
          </a:xfrm>
        </p:spPr>
        <p:txBody>
          <a:bodyPr>
            <a:normAutofit fontScale="77500" lnSpcReduction="20000"/>
          </a:bodyPr>
          <a:lstStyle/>
          <a:p>
            <a:pPr>
              <a:lnSpc>
                <a:spcPct val="120000"/>
              </a:lnSpc>
            </a:pPr>
            <a:r>
              <a:rPr lang="en-US" sz="3600" dirty="0"/>
              <a:t>STEP 2: REMIND YOURSELF WHAT YOU NEED TO TEST YOUR BUSINESS IDEA </a:t>
            </a:r>
          </a:p>
        </p:txBody>
      </p:sp>
      <p:sp>
        <p:nvSpPr>
          <p:cNvPr id="6" name="Text Placeholder 5"/>
          <p:cNvSpPr>
            <a:spLocks noGrp="1"/>
          </p:cNvSpPr>
          <p:nvPr>
            <p:ph type="body" sz="quarter" idx="14"/>
          </p:nvPr>
        </p:nvSpPr>
        <p:spPr>
          <a:xfrm>
            <a:off x="1502869" y="1460472"/>
            <a:ext cx="8103722" cy="3001108"/>
          </a:xfrm>
        </p:spPr>
        <p:txBody>
          <a:bodyPr/>
          <a:lstStyle/>
          <a:p>
            <a:pPr algn="just"/>
            <a:r>
              <a:rPr lang="en-GB" dirty="0">
                <a:solidFill>
                  <a:srgbClr val="C54A9A"/>
                </a:solidFill>
              </a:rPr>
              <a:t>Qualifying Your Business Idea </a:t>
            </a:r>
            <a:r>
              <a:rPr lang="en-GB" dirty="0"/>
              <a:t>is the process of testing or validating your idea prior to launching your business, product or service.</a:t>
            </a:r>
          </a:p>
          <a:p>
            <a:pPr algn="just"/>
            <a:r>
              <a:rPr lang="en-US" dirty="0"/>
              <a:t>Qualifying your business idea is designed to give you reasonable certainty your business will have a sustainable, growing, paying customer base in a sort time period, rather than wasting months or years building a final product nobody will pay for.</a:t>
            </a:r>
            <a:r>
              <a:rPr lang="en-US" dirty="0">
                <a:solidFill>
                  <a:srgbClr val="C54A9A"/>
                </a:solidFill>
              </a:rPr>
              <a:t> </a:t>
            </a:r>
          </a:p>
          <a:p>
            <a:pPr algn="just"/>
            <a:endParaRPr lang="en-GB" dirty="0"/>
          </a:p>
          <a:p>
            <a:pPr algn="just"/>
            <a:r>
              <a:rPr lang="en-GB" dirty="0"/>
              <a:t> </a:t>
            </a:r>
            <a:r>
              <a:rPr lang="en-US" dirty="0">
                <a:solidFill>
                  <a:srgbClr val="C54A9A"/>
                </a:solidFill>
              </a:rPr>
              <a:t>It’s as much a way of thinking, as it is a step-by-step process. </a:t>
            </a:r>
          </a:p>
          <a:p>
            <a:pPr marL="342900" indent="-342900">
              <a:spcBef>
                <a:spcPts val="200"/>
              </a:spcBef>
              <a:buClr>
                <a:srgbClr val="C54A9A"/>
              </a:buClr>
              <a:buFont typeface="Arial" panose="020B0604020202020204" pitchFamily="34" charset="0"/>
              <a:buChar char="•"/>
            </a:pPr>
            <a:r>
              <a:rPr lang="en-US" dirty="0"/>
              <a:t>Identify Target Market  - who is your customer ?</a:t>
            </a:r>
          </a:p>
          <a:p>
            <a:pPr marL="342900" indent="-342900">
              <a:spcBef>
                <a:spcPts val="200"/>
              </a:spcBef>
              <a:buClr>
                <a:srgbClr val="C54A9A"/>
              </a:buClr>
              <a:buFont typeface="Arial" panose="020B0604020202020204" pitchFamily="34" charset="0"/>
              <a:buChar char="•"/>
            </a:pPr>
            <a:r>
              <a:rPr lang="en-US" dirty="0"/>
              <a:t>Research and test your product/service with this potential customer</a:t>
            </a:r>
          </a:p>
          <a:p>
            <a:pPr marL="342900" indent="-342900">
              <a:spcBef>
                <a:spcPts val="200"/>
              </a:spcBef>
              <a:buClr>
                <a:srgbClr val="C54A9A"/>
              </a:buClr>
              <a:buFont typeface="Arial" panose="020B0604020202020204" pitchFamily="34" charset="0"/>
              <a:buChar char="•"/>
            </a:pPr>
            <a:r>
              <a:rPr lang="en-US" dirty="0"/>
              <a:t>Research your competition thoroughly </a:t>
            </a:r>
          </a:p>
          <a:p>
            <a:pPr marL="342900" indent="-342900">
              <a:spcBef>
                <a:spcPts val="200"/>
              </a:spcBef>
              <a:buClr>
                <a:srgbClr val="C54A9A"/>
              </a:buClr>
              <a:buFont typeface="Arial" panose="020B0604020202020204" pitchFamily="34" charset="0"/>
              <a:buChar char="•"/>
            </a:pPr>
            <a:r>
              <a:rPr lang="en-US" dirty="0"/>
              <a:t>Is there money to be made ?  Test its financial basis.  </a:t>
            </a:r>
          </a:p>
          <a:p>
            <a:pPr>
              <a:spcBef>
                <a:spcPts val="200"/>
              </a:spcBef>
              <a:buClr>
                <a:srgbClr val="C54A9A"/>
              </a:buClr>
            </a:pPr>
            <a:r>
              <a:rPr lang="en-US" dirty="0"/>
              <a:t> </a:t>
            </a:r>
            <a:endParaRPr lang="en-US" dirty="0">
              <a:solidFill>
                <a:srgbClr val="C54A9A"/>
              </a:solidFill>
            </a:endParaRPr>
          </a:p>
          <a:p>
            <a:pPr marL="342900" indent="-342900">
              <a:spcBef>
                <a:spcPts val="200"/>
              </a:spcBef>
              <a:buClr>
                <a:srgbClr val="C54A9A"/>
              </a:buClr>
              <a:buFont typeface="Arial" panose="020B0604020202020204" pitchFamily="34" charset="0"/>
              <a:buChar char="•"/>
            </a:pPr>
            <a:endParaRPr lang="en-US" dirty="0"/>
          </a:p>
          <a:p>
            <a:endParaRPr lang="en-US" dirty="0"/>
          </a:p>
          <a:p>
            <a:endParaRPr lang="en-US" dirty="0"/>
          </a:p>
          <a:p>
            <a:endParaRPr lang="en-US" dirty="0"/>
          </a:p>
          <a:p>
            <a:endParaRPr lang="en-US" dirty="0"/>
          </a:p>
          <a:p>
            <a:r>
              <a:rPr lang="en-US" dirty="0"/>
              <a:t>					</a:t>
            </a:r>
          </a:p>
          <a:p>
            <a:endParaRPr lang="en-US" dirty="0"/>
          </a:p>
          <a:p>
            <a:endParaRPr lang="en-US" dirty="0"/>
          </a:p>
        </p:txBody>
      </p:sp>
      <p:sp>
        <p:nvSpPr>
          <p:cNvPr id="12" name="Text Placeholder 4">
            <a:extLst>
              <a:ext uri="{FF2B5EF4-FFF2-40B4-BE49-F238E27FC236}">
                <a16:creationId xmlns:a16="http://schemas.microsoft.com/office/drawing/2014/main" id="{CD0A988A-F5F7-B049-997B-3BFACC56A895}"/>
              </a:ext>
            </a:extLst>
          </p:cNvPr>
          <p:cNvSpPr txBox="1">
            <a:spLocks/>
          </p:cNvSpPr>
          <p:nvPr/>
        </p:nvSpPr>
        <p:spPr>
          <a:xfrm>
            <a:off x="1547984" y="248475"/>
            <a:ext cx="8933469"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solidFill>
                <a:srgbClr val="C54A9A"/>
              </a:solidFill>
              <a:effectLst/>
            </a:endParaRPr>
          </a:p>
        </p:txBody>
      </p:sp>
      <p:grpSp>
        <p:nvGrpSpPr>
          <p:cNvPr id="13" name="Google Shape;518;p39">
            <a:extLst>
              <a:ext uri="{FF2B5EF4-FFF2-40B4-BE49-F238E27FC236}">
                <a16:creationId xmlns:a16="http://schemas.microsoft.com/office/drawing/2014/main" id="{EDD717F6-CB13-854E-AD42-BFAB747C1758}"/>
              </a:ext>
            </a:extLst>
          </p:cNvPr>
          <p:cNvGrpSpPr/>
          <p:nvPr/>
        </p:nvGrpSpPr>
        <p:grpSpPr>
          <a:xfrm>
            <a:off x="337387" y="1053353"/>
            <a:ext cx="645963" cy="697353"/>
            <a:chOff x="1923675" y="1633650"/>
            <a:chExt cx="436000" cy="435975"/>
          </a:xfrm>
        </p:grpSpPr>
        <p:sp>
          <p:nvSpPr>
            <p:cNvPr id="14" name="Google Shape;519;p39">
              <a:extLst>
                <a:ext uri="{FF2B5EF4-FFF2-40B4-BE49-F238E27FC236}">
                  <a16:creationId xmlns:a16="http://schemas.microsoft.com/office/drawing/2014/main" id="{28959B62-F802-254B-84BA-FFC06322CA8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p39">
              <a:extLst>
                <a:ext uri="{FF2B5EF4-FFF2-40B4-BE49-F238E27FC236}">
                  <a16:creationId xmlns:a16="http://schemas.microsoft.com/office/drawing/2014/main" id="{76228EAB-9DCB-8F46-9928-FA65371934A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p39">
              <a:extLst>
                <a:ext uri="{FF2B5EF4-FFF2-40B4-BE49-F238E27FC236}">
                  <a16:creationId xmlns:a16="http://schemas.microsoft.com/office/drawing/2014/main" id="{C112101A-0B5E-D34F-B697-3377D2EDA8E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2;p39">
              <a:extLst>
                <a:ext uri="{FF2B5EF4-FFF2-40B4-BE49-F238E27FC236}">
                  <a16:creationId xmlns:a16="http://schemas.microsoft.com/office/drawing/2014/main" id="{7B1B8AD8-0CB3-9642-BE3C-E897B04AD45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p39">
              <a:extLst>
                <a:ext uri="{FF2B5EF4-FFF2-40B4-BE49-F238E27FC236}">
                  <a16:creationId xmlns:a16="http://schemas.microsoft.com/office/drawing/2014/main" id="{BD75F89E-B99B-0145-A190-195C97C0521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4;p39">
              <a:extLst>
                <a:ext uri="{FF2B5EF4-FFF2-40B4-BE49-F238E27FC236}">
                  <a16:creationId xmlns:a16="http://schemas.microsoft.com/office/drawing/2014/main" id="{26572847-5B9A-9A4B-B62D-6FEF1E2E544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a:extLst>
              <a:ext uri="{FF2B5EF4-FFF2-40B4-BE49-F238E27FC236}">
                <a16:creationId xmlns:a16="http://schemas.microsoft.com/office/drawing/2014/main" id="{F7B9F5DB-8CB7-493C-A257-382E4FF96554}"/>
              </a:ext>
            </a:extLst>
          </p:cNvPr>
          <p:cNvGrpSpPr/>
          <p:nvPr/>
        </p:nvGrpSpPr>
        <p:grpSpPr>
          <a:xfrm>
            <a:off x="9275337" y="2535794"/>
            <a:ext cx="3006708" cy="2054584"/>
            <a:chOff x="4896377" y="4309068"/>
            <a:chExt cx="3006708" cy="2054584"/>
          </a:xfrm>
        </p:grpSpPr>
        <p:pic>
          <p:nvPicPr>
            <p:cNvPr id="22" name="Picture 21">
              <a:extLst>
                <a:ext uri="{FF2B5EF4-FFF2-40B4-BE49-F238E27FC236}">
                  <a16:creationId xmlns:a16="http://schemas.microsoft.com/office/drawing/2014/main" id="{C0529584-F214-404A-BEF5-0995F1D40961}"/>
                </a:ext>
              </a:extLst>
            </p:cNvPr>
            <p:cNvPicPr>
              <a:picLocks noChangeAspect="1"/>
            </p:cNvPicPr>
            <p:nvPr/>
          </p:nvPicPr>
          <p:blipFill>
            <a:blip r:embed="rId2"/>
            <a:stretch>
              <a:fillRect/>
            </a:stretch>
          </p:blipFill>
          <p:spPr>
            <a:xfrm>
              <a:off x="4896377" y="4309068"/>
              <a:ext cx="3006708" cy="2054584"/>
            </a:xfrm>
            <a:prstGeom prst="rect">
              <a:avLst/>
            </a:prstGeom>
          </p:spPr>
        </p:pic>
        <p:pic>
          <p:nvPicPr>
            <p:cNvPr id="23" name="Picture 22" descr="Icon&#10;&#10;Description automatically generated">
              <a:extLst>
                <a:ext uri="{FF2B5EF4-FFF2-40B4-BE49-F238E27FC236}">
                  <a16:creationId xmlns:a16="http://schemas.microsoft.com/office/drawing/2014/main" id="{BEBB8A84-D980-4ED3-BF1F-41D969B75372}"/>
                </a:ext>
              </a:extLst>
            </p:cNvPr>
            <p:cNvPicPr>
              <a:picLocks noChangeAspect="1"/>
            </p:cNvPicPr>
            <p:nvPr/>
          </p:nvPicPr>
          <p:blipFill>
            <a:blip r:embed="rId3"/>
            <a:stretch>
              <a:fillRect/>
            </a:stretch>
          </p:blipFill>
          <p:spPr>
            <a:xfrm>
              <a:off x="5227631" y="5239573"/>
              <a:ext cx="194895" cy="212551"/>
            </a:xfrm>
            <a:prstGeom prst="rect">
              <a:avLst/>
            </a:prstGeom>
          </p:spPr>
        </p:pic>
      </p:grpSp>
    </p:spTree>
    <p:extLst>
      <p:ext uri="{BB962C8B-B14F-4D97-AF65-F5344CB8AC3E}">
        <p14:creationId xmlns:p14="http://schemas.microsoft.com/office/powerpoint/2010/main" val="379402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1768" y="743249"/>
            <a:ext cx="10562735" cy="893011"/>
          </a:xfrm>
        </p:spPr>
        <p:txBody>
          <a:bodyPr>
            <a:noAutofit/>
          </a:bodyPr>
          <a:lstStyle/>
          <a:p>
            <a:r>
              <a:rPr lang="en-US" sz="3200" dirty="0">
                <a:solidFill>
                  <a:srgbClr val="C54A9A"/>
                </a:solidFill>
              </a:rPr>
              <a:t>STEP 3: </a:t>
            </a:r>
            <a:r>
              <a:rPr lang="en-GB" sz="3200" dirty="0">
                <a:solidFill>
                  <a:srgbClr val="C54A9A"/>
                </a:solidFill>
              </a:rPr>
              <a:t>HOW TO EVALUATE/TEST YOUR BUSINESS IDEA</a:t>
            </a:r>
          </a:p>
        </p:txBody>
      </p:sp>
      <p:sp>
        <p:nvSpPr>
          <p:cNvPr id="6" name="Text Placeholder 5"/>
          <p:cNvSpPr>
            <a:spLocks noGrp="1"/>
          </p:cNvSpPr>
          <p:nvPr>
            <p:ph type="body" sz="quarter" idx="14"/>
          </p:nvPr>
        </p:nvSpPr>
        <p:spPr>
          <a:xfrm>
            <a:off x="1558617" y="1552970"/>
            <a:ext cx="9074765" cy="3001108"/>
          </a:xfrm>
        </p:spPr>
        <p:txBody>
          <a:bodyPr/>
          <a:lstStyle/>
          <a:p>
            <a:r>
              <a:rPr lang="en-GB" dirty="0"/>
              <a:t>There are a number of ways you can research, evaluate and decide if your idea has business potential; </a:t>
            </a:r>
          </a:p>
          <a:p>
            <a:pPr marL="342900" indent="-342900">
              <a:spcBef>
                <a:spcPts val="200"/>
              </a:spcBef>
              <a:buClr>
                <a:srgbClr val="C54A9A"/>
              </a:buClr>
              <a:buFont typeface="Arial" panose="020B0604020202020204" pitchFamily="34" charset="0"/>
              <a:buChar char="•"/>
            </a:pPr>
            <a:r>
              <a:rPr lang="en-GB" dirty="0"/>
              <a:t>Create a profile of your paying customer </a:t>
            </a:r>
          </a:p>
          <a:p>
            <a:pPr marL="342900" indent="-342900">
              <a:spcBef>
                <a:spcPts val="200"/>
              </a:spcBef>
              <a:buClr>
                <a:srgbClr val="C54A9A"/>
              </a:buClr>
              <a:buFont typeface="Arial" panose="020B0604020202020204" pitchFamily="34" charset="0"/>
              <a:buChar char="•"/>
            </a:pPr>
            <a:r>
              <a:rPr lang="en-GB" dirty="0"/>
              <a:t>Describe the features/benefits of your product/service </a:t>
            </a:r>
          </a:p>
          <a:p>
            <a:pPr marL="342900" indent="-342900">
              <a:spcBef>
                <a:spcPts val="200"/>
              </a:spcBef>
              <a:buClr>
                <a:srgbClr val="C54A9A"/>
              </a:buClr>
              <a:buFont typeface="Arial" panose="020B0604020202020204" pitchFamily="34" charset="0"/>
              <a:buChar char="•"/>
            </a:pPr>
            <a:r>
              <a:rPr lang="en-GB" dirty="0"/>
              <a:t>Define the geographic area you intend to sell to during your first year </a:t>
            </a:r>
          </a:p>
          <a:p>
            <a:pPr marL="342900" indent="-342900">
              <a:spcBef>
                <a:spcPts val="200"/>
              </a:spcBef>
              <a:buClr>
                <a:srgbClr val="C54A9A"/>
              </a:buClr>
              <a:buFont typeface="Arial" panose="020B0604020202020204" pitchFamily="34" charset="0"/>
              <a:buChar char="•"/>
            </a:pPr>
            <a:r>
              <a:rPr lang="en-GB" dirty="0"/>
              <a:t>What competitors are selling to this geographic area? </a:t>
            </a:r>
          </a:p>
          <a:p>
            <a:pPr marL="342900" indent="-342900">
              <a:spcBef>
                <a:spcPts val="200"/>
              </a:spcBef>
              <a:buClr>
                <a:srgbClr val="C54A9A"/>
              </a:buClr>
              <a:buFont typeface="Arial" panose="020B0604020202020204" pitchFamily="34" charset="0"/>
              <a:buChar char="•"/>
            </a:pPr>
            <a:r>
              <a:rPr lang="en-GB" dirty="0"/>
              <a:t>What price do these competitors charge? </a:t>
            </a:r>
          </a:p>
          <a:p>
            <a:pPr marL="342900" indent="-342900">
              <a:spcBef>
                <a:spcPts val="200"/>
              </a:spcBef>
              <a:buClr>
                <a:srgbClr val="C54A9A"/>
              </a:buClr>
              <a:buFont typeface="Arial" panose="020B0604020202020204" pitchFamily="34" charset="0"/>
              <a:buChar char="•"/>
            </a:pPr>
            <a:r>
              <a:rPr lang="en-GB" dirty="0"/>
              <a:t>Estimate what price you can charge and still remain competitive </a:t>
            </a:r>
          </a:p>
          <a:p>
            <a:pPr marL="342900" indent="-342900">
              <a:spcBef>
                <a:spcPts val="200"/>
              </a:spcBef>
              <a:buClr>
                <a:srgbClr val="C54A9A"/>
              </a:buClr>
              <a:buFont typeface="Arial" panose="020B0604020202020204" pitchFamily="34" charset="0"/>
              <a:buChar char="•"/>
            </a:pPr>
            <a:r>
              <a:rPr lang="en-GB" dirty="0"/>
              <a:t>Why would your customers buy from you instead of your competition?..... </a:t>
            </a:r>
          </a:p>
          <a:p>
            <a:pPr>
              <a:spcBef>
                <a:spcPts val="200"/>
              </a:spcBef>
              <a:buClr>
                <a:srgbClr val="C54A9A"/>
              </a:buClr>
            </a:pPr>
            <a:endParaRPr lang="en-GB" dirty="0"/>
          </a:p>
          <a:p>
            <a:pPr algn="ctr"/>
            <a:r>
              <a:rPr lang="en-US" sz="2800" u="sng" dirty="0">
                <a:solidFill>
                  <a:schemeClr val="bg1"/>
                </a:solidFill>
                <a:highlight>
                  <a:srgbClr val="1EB3DD"/>
                </a:highlight>
                <a:hlinkClick r:id="rId2">
                  <a:extLst>
                    <a:ext uri="{A12FA001-AC4F-418D-AE19-62706E023703}">
                      <ahyp:hlinkClr xmlns:ahyp="http://schemas.microsoft.com/office/drawing/2018/hyperlinkcolor" val="tx"/>
                    </a:ext>
                  </a:extLst>
                </a:hlinkClick>
              </a:rPr>
              <a:t>Download this useful Guide to Evaluating your Idea.</a:t>
            </a:r>
            <a:endParaRPr lang="en-US" sz="2800" u="sng" dirty="0">
              <a:solidFill>
                <a:schemeClr val="bg1"/>
              </a:solidFill>
              <a:highlight>
                <a:srgbClr val="1EB3DD"/>
              </a:highlight>
            </a:endParaRPr>
          </a:p>
          <a:p>
            <a:pPr algn="ctr"/>
            <a:r>
              <a:rPr lang="en-US" sz="1600" dirty="0"/>
              <a:t>Credit:  Local Enterprise Office, Ireland</a:t>
            </a:r>
          </a:p>
          <a:p>
            <a:endParaRPr lang="en-US" dirty="0"/>
          </a:p>
          <a:p>
            <a:endParaRPr lang="en-US" dirty="0"/>
          </a:p>
          <a:p>
            <a:r>
              <a:rPr lang="en-US" dirty="0"/>
              <a:t>					</a:t>
            </a:r>
          </a:p>
          <a:p>
            <a:endParaRPr lang="en-US" dirty="0"/>
          </a:p>
          <a:p>
            <a:endParaRPr lang="en-US" dirty="0"/>
          </a:p>
        </p:txBody>
      </p:sp>
      <p:sp>
        <p:nvSpPr>
          <p:cNvPr id="12" name="Text Placeholder 4">
            <a:extLst>
              <a:ext uri="{FF2B5EF4-FFF2-40B4-BE49-F238E27FC236}">
                <a16:creationId xmlns:a16="http://schemas.microsoft.com/office/drawing/2014/main" id="{CD0A988A-F5F7-B049-997B-3BFACC56A895}"/>
              </a:ext>
            </a:extLst>
          </p:cNvPr>
          <p:cNvSpPr txBox="1">
            <a:spLocks/>
          </p:cNvSpPr>
          <p:nvPr/>
        </p:nvSpPr>
        <p:spPr>
          <a:xfrm>
            <a:off x="1525093" y="704676"/>
            <a:ext cx="8933469"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solidFill>
                <a:srgbClr val="C54A9A"/>
              </a:solidFill>
              <a:effectLst/>
            </a:endParaRPr>
          </a:p>
        </p:txBody>
      </p:sp>
      <p:grpSp>
        <p:nvGrpSpPr>
          <p:cNvPr id="13" name="Google Shape;518;p39">
            <a:extLst>
              <a:ext uri="{FF2B5EF4-FFF2-40B4-BE49-F238E27FC236}">
                <a16:creationId xmlns:a16="http://schemas.microsoft.com/office/drawing/2014/main" id="{EDD717F6-CB13-854E-AD42-BFAB747C1758}"/>
              </a:ext>
            </a:extLst>
          </p:cNvPr>
          <p:cNvGrpSpPr/>
          <p:nvPr/>
        </p:nvGrpSpPr>
        <p:grpSpPr>
          <a:xfrm>
            <a:off x="337387" y="1053353"/>
            <a:ext cx="645963" cy="697353"/>
            <a:chOff x="1923675" y="1633650"/>
            <a:chExt cx="436000" cy="435975"/>
          </a:xfrm>
        </p:grpSpPr>
        <p:sp>
          <p:nvSpPr>
            <p:cNvPr id="14" name="Google Shape;519;p39">
              <a:extLst>
                <a:ext uri="{FF2B5EF4-FFF2-40B4-BE49-F238E27FC236}">
                  <a16:creationId xmlns:a16="http://schemas.microsoft.com/office/drawing/2014/main" id="{28959B62-F802-254B-84BA-FFC06322CA8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p39">
              <a:extLst>
                <a:ext uri="{FF2B5EF4-FFF2-40B4-BE49-F238E27FC236}">
                  <a16:creationId xmlns:a16="http://schemas.microsoft.com/office/drawing/2014/main" id="{76228EAB-9DCB-8F46-9928-FA65371934A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p39">
              <a:extLst>
                <a:ext uri="{FF2B5EF4-FFF2-40B4-BE49-F238E27FC236}">
                  <a16:creationId xmlns:a16="http://schemas.microsoft.com/office/drawing/2014/main" id="{C112101A-0B5E-D34F-B697-3377D2EDA8E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2;p39">
              <a:extLst>
                <a:ext uri="{FF2B5EF4-FFF2-40B4-BE49-F238E27FC236}">
                  <a16:creationId xmlns:a16="http://schemas.microsoft.com/office/drawing/2014/main" id="{7B1B8AD8-0CB3-9642-BE3C-E897B04AD45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p39">
              <a:extLst>
                <a:ext uri="{FF2B5EF4-FFF2-40B4-BE49-F238E27FC236}">
                  <a16:creationId xmlns:a16="http://schemas.microsoft.com/office/drawing/2014/main" id="{BD75F89E-B99B-0145-A190-195C97C0521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4;p39">
              <a:extLst>
                <a:ext uri="{FF2B5EF4-FFF2-40B4-BE49-F238E27FC236}">
                  <a16:creationId xmlns:a16="http://schemas.microsoft.com/office/drawing/2014/main" id="{26572847-5B9A-9A4B-B62D-6FEF1E2E544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6978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7520" y="364242"/>
            <a:ext cx="7448314" cy="1979565"/>
          </a:xfrm>
        </p:spPr>
        <p:txBody>
          <a:bodyPr>
            <a:normAutofit fontScale="85000" lnSpcReduction="20000"/>
          </a:bodyPr>
          <a:lstStyle/>
          <a:p>
            <a:pPr>
              <a:lnSpc>
                <a:spcPct val="120000"/>
              </a:lnSpc>
            </a:pPr>
            <a:r>
              <a:rPr lang="en-US" sz="3200" dirty="0">
                <a:solidFill>
                  <a:srgbClr val="C54A9A"/>
                </a:solidFill>
              </a:rPr>
              <a:t>STEP 4 IDENTIFY AND DEFINE</a:t>
            </a:r>
            <a:br>
              <a:rPr lang="en-US" sz="3200" dirty="0">
                <a:solidFill>
                  <a:srgbClr val="C54A9A"/>
                </a:solidFill>
              </a:rPr>
            </a:br>
            <a:r>
              <a:rPr lang="en-US" sz="3200" dirty="0">
                <a:solidFill>
                  <a:srgbClr val="C54A9A"/>
                </a:solidFill>
              </a:rPr>
              <a:t>YOUR TARGET MARKET</a:t>
            </a:r>
          </a:p>
          <a:p>
            <a:pPr>
              <a:lnSpc>
                <a:spcPct val="120000"/>
              </a:lnSpc>
            </a:pPr>
            <a:r>
              <a:rPr lang="en-US" sz="2800" dirty="0">
                <a:solidFill>
                  <a:srgbClr val="C54A9A"/>
                </a:solidFill>
              </a:rPr>
              <a:t>What is a target market ?</a:t>
            </a:r>
            <a:endParaRPr lang="en-US" sz="2400" dirty="0">
              <a:solidFill>
                <a:srgbClr val="C54A9A"/>
              </a:solidFill>
            </a:endParaRPr>
          </a:p>
          <a:p>
            <a:r>
              <a:rPr lang="en-GB" dirty="0">
                <a:solidFill>
                  <a:srgbClr val="C54A9A"/>
                </a:solidFill>
                <a:effectLst/>
              </a:rPr>
              <a:t> </a:t>
            </a:r>
          </a:p>
        </p:txBody>
      </p:sp>
      <p:sp>
        <p:nvSpPr>
          <p:cNvPr id="12" name="Text Placeholder 4">
            <a:extLst>
              <a:ext uri="{FF2B5EF4-FFF2-40B4-BE49-F238E27FC236}">
                <a16:creationId xmlns:a16="http://schemas.microsoft.com/office/drawing/2014/main" id="{A8E4C4BC-52CF-594A-9A60-218E039C40F9}"/>
              </a:ext>
            </a:extLst>
          </p:cNvPr>
          <p:cNvSpPr txBox="1">
            <a:spLocks/>
          </p:cNvSpPr>
          <p:nvPr/>
        </p:nvSpPr>
        <p:spPr>
          <a:xfrm>
            <a:off x="9665110" y="785664"/>
            <a:ext cx="5745702"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AAE819C8-6DC2-42AA-A07D-0D50CB4060DC}"/>
              </a:ext>
            </a:extLst>
          </p:cNvPr>
          <p:cNvSpPr txBox="1"/>
          <p:nvPr/>
        </p:nvSpPr>
        <p:spPr>
          <a:xfrm>
            <a:off x="240196" y="2171717"/>
            <a:ext cx="7655355" cy="5632311"/>
          </a:xfrm>
          <a:prstGeom prst="rect">
            <a:avLst/>
          </a:prstGeom>
          <a:noFill/>
        </p:spPr>
        <p:txBody>
          <a:bodyPr wrap="square" rtlCol="0">
            <a:spAutoFit/>
          </a:bodyPr>
          <a:lstStyle/>
          <a:p>
            <a:r>
              <a:rPr lang="en-GB" sz="2400" dirty="0">
                <a:solidFill>
                  <a:srgbClr val="142D55"/>
                </a:solidFill>
              </a:rPr>
              <a:t>A target market is a set of individuals sharing similar needs or characteristics that your business  hopes to serve.  These individuals are usually the end users most likely to purchase your product. </a:t>
            </a:r>
          </a:p>
          <a:p>
            <a:endParaRPr lang="en-GB" sz="2400" dirty="0">
              <a:solidFill>
                <a:srgbClr val="142D55"/>
              </a:solidFill>
            </a:endParaRPr>
          </a:p>
          <a:p>
            <a:r>
              <a:rPr lang="en-GB" sz="2400" dirty="0">
                <a:solidFill>
                  <a:srgbClr val="142D55"/>
                </a:solidFill>
              </a:rPr>
              <a:t>Identifying a target market helps you find your potential customers and develop effective marketing approaches that will capture their interest.  The more specific you are on your target market, the better. </a:t>
            </a:r>
            <a:r>
              <a:rPr lang="en-GB" sz="2400" dirty="0">
                <a:solidFill>
                  <a:srgbClr val="C54A9A"/>
                </a:solidFill>
              </a:rPr>
              <a:t>You can’t afford to target and market to everyone. </a:t>
            </a:r>
            <a:r>
              <a:rPr lang="en-GB" sz="2400" dirty="0">
                <a:solidFill>
                  <a:srgbClr val="142D55"/>
                </a:solidFill>
              </a:rPr>
              <a:t>Targeting a specific market does not mean you are excluding others but it does help you concentrate on high potential sales.</a:t>
            </a:r>
          </a:p>
          <a:p>
            <a:r>
              <a:rPr lang="en-GB" sz="2400" dirty="0">
                <a:solidFill>
                  <a:srgbClr val="142D55"/>
                </a:solidFill>
              </a:rPr>
              <a:t> </a:t>
            </a:r>
          </a:p>
          <a:p>
            <a:endParaRPr lang="en-GB" sz="2400" dirty="0"/>
          </a:p>
          <a:p>
            <a:endParaRPr lang="en-GB" sz="2400" dirty="0"/>
          </a:p>
        </p:txBody>
      </p:sp>
      <p:grpSp>
        <p:nvGrpSpPr>
          <p:cNvPr id="26" name="Group 25">
            <a:extLst>
              <a:ext uri="{FF2B5EF4-FFF2-40B4-BE49-F238E27FC236}">
                <a16:creationId xmlns:a16="http://schemas.microsoft.com/office/drawing/2014/main" id="{1F1EEAF1-82D0-4274-B27A-0C8C756E4271}"/>
              </a:ext>
            </a:extLst>
          </p:cNvPr>
          <p:cNvGrpSpPr/>
          <p:nvPr/>
        </p:nvGrpSpPr>
        <p:grpSpPr>
          <a:xfrm>
            <a:off x="8177048" y="1568617"/>
            <a:ext cx="3960765" cy="3203080"/>
            <a:chOff x="6339715" y="2344321"/>
            <a:chExt cx="2572099" cy="1991926"/>
          </a:xfrm>
        </p:grpSpPr>
        <p:pic>
          <p:nvPicPr>
            <p:cNvPr id="28" name="Picture 27" descr="A picture containing logo&#10;&#10;Description automatically generated">
              <a:extLst>
                <a:ext uri="{FF2B5EF4-FFF2-40B4-BE49-F238E27FC236}">
                  <a16:creationId xmlns:a16="http://schemas.microsoft.com/office/drawing/2014/main" id="{F3B0ABD1-E35B-40D1-B3B1-3F2A216476DE}"/>
                </a:ext>
              </a:extLst>
            </p:cNvPr>
            <p:cNvPicPr>
              <a:picLocks noChangeAspect="1"/>
            </p:cNvPicPr>
            <p:nvPr/>
          </p:nvPicPr>
          <p:blipFill>
            <a:blip r:embed="rId2"/>
            <a:stretch>
              <a:fillRect/>
            </a:stretch>
          </p:blipFill>
          <p:spPr>
            <a:xfrm>
              <a:off x="6339715" y="2344321"/>
              <a:ext cx="2572099" cy="1991926"/>
            </a:xfrm>
            <a:prstGeom prst="rect">
              <a:avLst/>
            </a:prstGeom>
          </p:spPr>
        </p:pic>
        <p:pic>
          <p:nvPicPr>
            <p:cNvPr id="29" name="Picture 28" descr="Icon&#10;&#10;Description automatically generated">
              <a:extLst>
                <a:ext uri="{FF2B5EF4-FFF2-40B4-BE49-F238E27FC236}">
                  <a16:creationId xmlns:a16="http://schemas.microsoft.com/office/drawing/2014/main" id="{D48FD17B-7FEC-4FE5-B7F9-636B62C32D50}"/>
                </a:ext>
              </a:extLst>
            </p:cNvPr>
            <p:cNvPicPr>
              <a:picLocks noChangeAspect="1"/>
            </p:cNvPicPr>
            <p:nvPr/>
          </p:nvPicPr>
          <p:blipFill>
            <a:blip r:embed="rId3"/>
            <a:stretch>
              <a:fillRect/>
            </a:stretch>
          </p:blipFill>
          <p:spPr>
            <a:xfrm>
              <a:off x="6961604" y="3278631"/>
              <a:ext cx="224095" cy="244396"/>
            </a:xfrm>
            <a:prstGeom prst="rect">
              <a:avLst/>
            </a:prstGeom>
          </p:spPr>
        </p:pic>
      </p:grpSp>
    </p:spTree>
    <p:extLst>
      <p:ext uri="{BB962C8B-B14F-4D97-AF65-F5344CB8AC3E}">
        <p14:creationId xmlns:p14="http://schemas.microsoft.com/office/powerpoint/2010/main" val="54313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7520" y="778842"/>
            <a:ext cx="6465800" cy="2224505"/>
          </a:xfrm>
        </p:spPr>
        <p:txBody>
          <a:bodyPr>
            <a:normAutofit/>
          </a:bodyPr>
          <a:lstStyle/>
          <a:p>
            <a:r>
              <a:rPr lang="en-GB" sz="4200" dirty="0"/>
              <a:t>Mass Market or Niche ?</a:t>
            </a:r>
            <a:endParaRPr lang="en-GB" sz="3300" b="0" i="0" dirty="0">
              <a:solidFill>
                <a:srgbClr val="111111"/>
              </a:solidFill>
              <a:effectLst/>
            </a:endParaRPr>
          </a:p>
          <a:p>
            <a:endParaRPr lang="en-US" dirty="0"/>
          </a:p>
          <a:p>
            <a:r>
              <a:rPr lang="en-GB" dirty="0">
                <a:solidFill>
                  <a:srgbClr val="C54A9A"/>
                </a:solidFill>
                <a:effectLst/>
              </a:rPr>
              <a:t> </a:t>
            </a:r>
          </a:p>
        </p:txBody>
      </p:sp>
      <p:sp>
        <p:nvSpPr>
          <p:cNvPr id="12" name="Text Placeholder 4">
            <a:extLst>
              <a:ext uri="{FF2B5EF4-FFF2-40B4-BE49-F238E27FC236}">
                <a16:creationId xmlns:a16="http://schemas.microsoft.com/office/drawing/2014/main" id="{A8E4C4BC-52CF-594A-9A60-218E039C40F9}"/>
              </a:ext>
            </a:extLst>
          </p:cNvPr>
          <p:cNvSpPr txBox="1">
            <a:spLocks/>
          </p:cNvSpPr>
          <p:nvPr/>
        </p:nvSpPr>
        <p:spPr>
          <a:xfrm>
            <a:off x="9665110" y="785664"/>
            <a:ext cx="5745702"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AAE819C8-6DC2-42AA-A07D-0D50CB4060DC}"/>
              </a:ext>
            </a:extLst>
          </p:cNvPr>
          <p:cNvSpPr txBox="1"/>
          <p:nvPr/>
        </p:nvSpPr>
        <p:spPr>
          <a:xfrm>
            <a:off x="237914" y="2167326"/>
            <a:ext cx="7939134" cy="4524315"/>
          </a:xfrm>
          <a:prstGeom prst="rect">
            <a:avLst/>
          </a:prstGeom>
          <a:noFill/>
        </p:spPr>
        <p:txBody>
          <a:bodyPr wrap="square" rtlCol="0">
            <a:spAutoFit/>
          </a:bodyPr>
          <a:lstStyle/>
          <a:p>
            <a:endParaRPr lang="en-GB" sz="2400" dirty="0">
              <a:solidFill>
                <a:srgbClr val="111111"/>
              </a:solidFill>
              <a:latin typeface="Roboto"/>
            </a:endParaRPr>
          </a:p>
          <a:p>
            <a:pPr algn="l"/>
            <a:r>
              <a:rPr lang="en-GB" sz="2400" dirty="0">
                <a:solidFill>
                  <a:srgbClr val="111111"/>
                </a:solidFill>
              </a:rPr>
              <a:t>Your business idea could be focused on a </a:t>
            </a:r>
            <a:r>
              <a:rPr lang="en-GB" sz="2400" b="1" dirty="0">
                <a:solidFill>
                  <a:srgbClr val="F26B27"/>
                </a:solidFill>
              </a:rPr>
              <a:t>mass market  </a:t>
            </a:r>
            <a:r>
              <a:rPr lang="en-GB" sz="2400" dirty="0">
                <a:solidFill>
                  <a:srgbClr val="111111"/>
                </a:solidFill>
              </a:rPr>
              <a:t>- t</a:t>
            </a:r>
            <a:r>
              <a:rPr lang="en-GB" sz="2400" b="0" i="0" dirty="0">
                <a:solidFill>
                  <a:srgbClr val="111111"/>
                </a:solidFill>
                <a:effectLst/>
              </a:rPr>
              <a:t>he market for goods that are produced in large quantities for a significant number of </a:t>
            </a:r>
            <a:r>
              <a:rPr lang="en-GB" sz="2400" dirty="0">
                <a:solidFill>
                  <a:srgbClr val="111111"/>
                </a:solidFill>
              </a:rPr>
              <a:t>customers.  For example, in the chocolate market, this would be the plain chocolate bar. Over 90% of the sales of plain chocolate bars are made by three dominant producers – Cadbury's, Nestle and Mars.</a:t>
            </a:r>
          </a:p>
          <a:p>
            <a:pPr algn="l"/>
            <a:endParaRPr lang="en-GB" sz="2400" dirty="0">
              <a:solidFill>
                <a:srgbClr val="111111"/>
              </a:solidFill>
            </a:endParaRPr>
          </a:p>
          <a:p>
            <a:r>
              <a:rPr lang="en-GB" sz="2400" dirty="0">
                <a:solidFill>
                  <a:srgbClr val="111111"/>
                </a:solidFill>
              </a:rPr>
              <a:t>Or it is more likely your start up business idea is targeting a </a:t>
            </a:r>
            <a:r>
              <a:rPr lang="en-GB" sz="2400" b="1" dirty="0">
                <a:solidFill>
                  <a:srgbClr val="F26B27"/>
                </a:solidFill>
              </a:rPr>
              <a:t>niche market</a:t>
            </a:r>
            <a:r>
              <a:rPr lang="en-GB" sz="2400" dirty="0">
                <a:solidFill>
                  <a:srgbClr val="111111"/>
                </a:solidFill>
              </a:rPr>
              <a:t>. In our chocolate example, this would be  a sp</a:t>
            </a:r>
            <a:r>
              <a:rPr lang="en-GB" sz="2400" b="0" i="0" dirty="0">
                <a:solidFill>
                  <a:srgbClr val="011010"/>
                </a:solidFill>
                <a:effectLst/>
              </a:rPr>
              <a:t>ecialist chocolate (e.g. luxury, organic or fair-trade chocolate).</a:t>
            </a:r>
            <a:endParaRPr lang="en-IE" sz="2400" dirty="0"/>
          </a:p>
        </p:txBody>
      </p:sp>
      <p:grpSp>
        <p:nvGrpSpPr>
          <p:cNvPr id="26" name="Group 25">
            <a:extLst>
              <a:ext uri="{FF2B5EF4-FFF2-40B4-BE49-F238E27FC236}">
                <a16:creationId xmlns:a16="http://schemas.microsoft.com/office/drawing/2014/main" id="{1F1EEAF1-82D0-4274-B27A-0C8C756E4271}"/>
              </a:ext>
            </a:extLst>
          </p:cNvPr>
          <p:cNvGrpSpPr/>
          <p:nvPr/>
        </p:nvGrpSpPr>
        <p:grpSpPr>
          <a:xfrm>
            <a:off x="8177048" y="1568617"/>
            <a:ext cx="3960765" cy="3203080"/>
            <a:chOff x="6339715" y="2344321"/>
            <a:chExt cx="2572099" cy="1991926"/>
          </a:xfrm>
        </p:grpSpPr>
        <p:pic>
          <p:nvPicPr>
            <p:cNvPr id="28" name="Picture 27" descr="A picture containing logo&#10;&#10;Description automatically generated">
              <a:extLst>
                <a:ext uri="{FF2B5EF4-FFF2-40B4-BE49-F238E27FC236}">
                  <a16:creationId xmlns:a16="http://schemas.microsoft.com/office/drawing/2014/main" id="{F3B0ABD1-E35B-40D1-B3B1-3F2A216476DE}"/>
                </a:ext>
              </a:extLst>
            </p:cNvPr>
            <p:cNvPicPr>
              <a:picLocks noChangeAspect="1"/>
            </p:cNvPicPr>
            <p:nvPr/>
          </p:nvPicPr>
          <p:blipFill>
            <a:blip r:embed="rId2"/>
            <a:stretch>
              <a:fillRect/>
            </a:stretch>
          </p:blipFill>
          <p:spPr>
            <a:xfrm>
              <a:off x="6339715" y="2344321"/>
              <a:ext cx="2572099" cy="1991926"/>
            </a:xfrm>
            <a:prstGeom prst="rect">
              <a:avLst/>
            </a:prstGeom>
          </p:spPr>
        </p:pic>
        <p:pic>
          <p:nvPicPr>
            <p:cNvPr id="29" name="Picture 28" descr="Icon&#10;&#10;Description automatically generated">
              <a:extLst>
                <a:ext uri="{FF2B5EF4-FFF2-40B4-BE49-F238E27FC236}">
                  <a16:creationId xmlns:a16="http://schemas.microsoft.com/office/drawing/2014/main" id="{D48FD17B-7FEC-4FE5-B7F9-636B62C32D50}"/>
                </a:ext>
              </a:extLst>
            </p:cNvPr>
            <p:cNvPicPr>
              <a:picLocks noChangeAspect="1"/>
            </p:cNvPicPr>
            <p:nvPr/>
          </p:nvPicPr>
          <p:blipFill>
            <a:blip r:embed="rId3"/>
            <a:stretch>
              <a:fillRect/>
            </a:stretch>
          </p:blipFill>
          <p:spPr>
            <a:xfrm>
              <a:off x="6961604" y="3278631"/>
              <a:ext cx="224095" cy="244396"/>
            </a:xfrm>
            <a:prstGeom prst="rect">
              <a:avLst/>
            </a:prstGeom>
          </p:spPr>
        </p:pic>
      </p:grpSp>
    </p:spTree>
    <p:extLst>
      <p:ext uri="{BB962C8B-B14F-4D97-AF65-F5344CB8AC3E}">
        <p14:creationId xmlns:p14="http://schemas.microsoft.com/office/powerpoint/2010/main" val="189353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GB" dirty="0"/>
              <a:t>FINDING YOUR NICHE</a:t>
            </a:r>
            <a:endParaRPr lang="en-GB" dirty="0">
              <a:effectLst/>
            </a:endParaRPr>
          </a:p>
        </p:txBody>
      </p:sp>
      <p:pic>
        <p:nvPicPr>
          <p:cNvPr id="3" name="Picture 2">
            <a:extLst>
              <a:ext uri="{FF2B5EF4-FFF2-40B4-BE49-F238E27FC236}">
                <a16:creationId xmlns:a16="http://schemas.microsoft.com/office/drawing/2014/main" id="{9B7C8423-7AB6-D14F-8631-67DF0F074355}"/>
              </a:ext>
            </a:extLst>
          </p:cNvPr>
          <p:cNvPicPr>
            <a:picLocks noChangeAspect="1"/>
          </p:cNvPicPr>
          <p:nvPr/>
        </p:nvPicPr>
        <p:blipFill>
          <a:blip r:embed="rId3"/>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A8E3C750-4C90-7D43-BF9B-BFE44994B4F9}"/>
              </a:ext>
            </a:extLst>
          </p:cNvPr>
          <p:cNvGrpSpPr/>
          <p:nvPr/>
        </p:nvGrpSpPr>
        <p:grpSpPr>
          <a:xfrm>
            <a:off x="10336667" y="187951"/>
            <a:ext cx="1394358" cy="2884980"/>
            <a:chOff x="5836866" y="59227"/>
            <a:chExt cx="1009164" cy="2087999"/>
          </a:xfrm>
        </p:grpSpPr>
        <p:pic>
          <p:nvPicPr>
            <p:cNvPr id="8" name="Picture 7" descr="Icon&#10;&#10;Description automatically generated">
              <a:extLst>
                <a:ext uri="{FF2B5EF4-FFF2-40B4-BE49-F238E27FC236}">
                  <a16:creationId xmlns:a16="http://schemas.microsoft.com/office/drawing/2014/main" id="{A190E9B1-30A1-A546-ACE5-EE684E200359}"/>
                </a:ext>
              </a:extLst>
            </p:cNvPr>
            <p:cNvPicPr>
              <a:picLocks noChangeAspect="1"/>
            </p:cNvPicPr>
            <p:nvPr/>
          </p:nvPicPr>
          <p:blipFill>
            <a:blip r:embed="rId4"/>
            <a:stretch>
              <a:fillRect/>
            </a:stretch>
          </p:blipFill>
          <p:spPr>
            <a:xfrm>
              <a:off x="5836866" y="59227"/>
              <a:ext cx="1009164" cy="2087999"/>
            </a:xfrm>
            <a:prstGeom prst="rect">
              <a:avLst/>
            </a:prstGeom>
          </p:spPr>
        </p:pic>
        <p:pic>
          <p:nvPicPr>
            <p:cNvPr id="9" name="Picture 8" descr="Icon&#10;&#10;Description automatically generated">
              <a:extLst>
                <a:ext uri="{FF2B5EF4-FFF2-40B4-BE49-F238E27FC236}">
                  <a16:creationId xmlns:a16="http://schemas.microsoft.com/office/drawing/2014/main" id="{8FA3E95F-28C6-214B-B971-87751C40D0DA}"/>
                </a:ext>
              </a:extLst>
            </p:cNvPr>
            <p:cNvPicPr>
              <a:picLocks noChangeAspect="1"/>
            </p:cNvPicPr>
            <p:nvPr/>
          </p:nvPicPr>
          <p:blipFill>
            <a:blip r:embed="rId5"/>
            <a:stretch>
              <a:fillRect/>
            </a:stretch>
          </p:blipFill>
          <p:spPr>
            <a:xfrm>
              <a:off x="5984190" y="1132288"/>
              <a:ext cx="165049" cy="180000"/>
            </a:xfrm>
            <a:prstGeom prst="rect">
              <a:avLst/>
            </a:prstGeom>
          </p:spPr>
        </p:pic>
      </p:grpSp>
      <p:pic>
        <p:nvPicPr>
          <p:cNvPr id="2" name="Online Media 1" title="How to Find Your Niche Market + 5 Examples to Inspire You">
            <a:hlinkClick r:id="" action="ppaction://media"/>
            <a:extLst>
              <a:ext uri="{FF2B5EF4-FFF2-40B4-BE49-F238E27FC236}">
                <a16:creationId xmlns:a16="http://schemas.microsoft.com/office/drawing/2014/main" id="{F8D82410-DB9C-4F30-8D0C-E8A9AA05F719}"/>
              </a:ext>
            </a:extLst>
          </p:cNvPr>
          <p:cNvPicPr>
            <a:picLocks noRot="1" noChangeAspect="1"/>
          </p:cNvPicPr>
          <p:nvPr>
            <a:videoFile r:link="rId1"/>
          </p:nvPr>
        </p:nvPicPr>
        <p:blipFill>
          <a:blip r:embed="rId6"/>
          <a:stretch>
            <a:fillRect/>
          </a:stretch>
        </p:blipFill>
        <p:spPr>
          <a:xfrm>
            <a:off x="3911600" y="2081530"/>
            <a:ext cx="6004560" cy="3392576"/>
          </a:xfrm>
          <a:prstGeom prst="rect">
            <a:avLst/>
          </a:prstGeom>
        </p:spPr>
      </p:pic>
      <p:sp>
        <p:nvSpPr>
          <p:cNvPr id="4" name="TextBox 3">
            <a:extLst>
              <a:ext uri="{FF2B5EF4-FFF2-40B4-BE49-F238E27FC236}">
                <a16:creationId xmlns:a16="http://schemas.microsoft.com/office/drawing/2014/main" id="{92C64B87-CDE1-484D-888D-5D86EE55835F}"/>
              </a:ext>
            </a:extLst>
          </p:cNvPr>
          <p:cNvSpPr txBox="1"/>
          <p:nvPr/>
        </p:nvSpPr>
        <p:spPr>
          <a:xfrm>
            <a:off x="196815" y="2398457"/>
            <a:ext cx="3379505" cy="3046988"/>
          </a:xfrm>
          <a:prstGeom prst="rect">
            <a:avLst/>
          </a:prstGeom>
          <a:noFill/>
        </p:spPr>
        <p:txBody>
          <a:bodyPr wrap="square" rtlCol="0">
            <a:spAutoFit/>
          </a:bodyPr>
          <a:lstStyle/>
          <a:p>
            <a:r>
              <a:rPr lang="en-IE" sz="2400" dirty="0">
                <a:solidFill>
                  <a:srgbClr val="142D55"/>
                </a:solidFill>
              </a:rPr>
              <a:t>Excellent video giving an excellent introduction to the importance of a niche market.</a:t>
            </a:r>
          </a:p>
          <a:p>
            <a:endParaRPr lang="en-IE" sz="2400" dirty="0">
              <a:solidFill>
                <a:srgbClr val="142D55"/>
              </a:solidFill>
            </a:endParaRPr>
          </a:p>
          <a:p>
            <a:endParaRPr lang="en-IE" sz="2400" dirty="0">
              <a:solidFill>
                <a:srgbClr val="142D55"/>
              </a:solidFill>
            </a:endParaRPr>
          </a:p>
          <a:p>
            <a:endParaRPr lang="en-IE" sz="2400" dirty="0">
              <a:solidFill>
                <a:srgbClr val="142D55"/>
              </a:solidFill>
            </a:endParaRPr>
          </a:p>
          <a:p>
            <a:r>
              <a:rPr lang="en-IE" sz="2400" dirty="0">
                <a:solidFill>
                  <a:srgbClr val="142D55"/>
                </a:solidFill>
                <a:hlinkClick r:id="rId7"/>
              </a:rPr>
              <a:t>Credit: Shopify</a:t>
            </a:r>
            <a:endParaRPr lang="en-IE" sz="2400" dirty="0">
              <a:solidFill>
                <a:srgbClr val="142D55"/>
              </a:solidFill>
            </a:endParaRPr>
          </a:p>
        </p:txBody>
      </p:sp>
    </p:spTree>
    <p:extLst>
      <p:ext uri="{BB962C8B-B14F-4D97-AF65-F5344CB8AC3E}">
        <p14:creationId xmlns:p14="http://schemas.microsoft.com/office/powerpoint/2010/main" val="5397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81966" y="180505"/>
            <a:ext cx="9649486" cy="697353"/>
          </a:xfrm>
        </p:spPr>
        <p:txBody>
          <a:bodyPr>
            <a:normAutofit/>
          </a:bodyPr>
          <a:lstStyle/>
          <a:p>
            <a:r>
              <a:rPr lang="en-GB" dirty="0"/>
              <a:t>FINDING YOUR NICHE – look at the trends</a:t>
            </a: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558863" y="827979"/>
            <a:ext cx="889394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The narrower you can define your target market, the better.  Our Shopify video shares one emerging niche ….</a:t>
            </a:r>
            <a:endParaRPr lang="en-GB" dirty="0">
              <a:solidFill>
                <a:srgbClr val="C54A9A"/>
              </a:solidFill>
            </a:endParaRPr>
          </a:p>
          <a:p>
            <a:pPr algn="l"/>
            <a:r>
              <a:rPr lang="en-GB" b="1" i="0" dirty="0">
                <a:solidFill>
                  <a:srgbClr val="C54A9A"/>
                </a:solidFill>
                <a:effectLst/>
                <a:latin typeface="ShopifySans"/>
              </a:rPr>
              <a:t>Conscious consumers</a:t>
            </a:r>
          </a:p>
          <a:p>
            <a:pPr algn="l"/>
            <a:r>
              <a:rPr lang="en-GB" b="0" i="0" dirty="0">
                <a:solidFill>
                  <a:srgbClr val="212326"/>
                </a:solidFill>
                <a:effectLst/>
                <a:latin typeface="ShopifySans"/>
              </a:rPr>
              <a:t>Sustainability has become a hot topic among consumers of late. According to a survey by </a:t>
            </a:r>
            <a:r>
              <a:rPr lang="en-GB" b="0" i="0" dirty="0">
                <a:solidFill>
                  <a:srgbClr val="212326"/>
                </a:solidFill>
                <a:effectLst/>
                <a:latin typeface="ShopifySans"/>
                <a:hlinkClick r:id="rId2"/>
              </a:rPr>
              <a:t>IBM</a:t>
            </a:r>
            <a:r>
              <a:rPr lang="en-GB" b="0" i="0" dirty="0">
                <a:solidFill>
                  <a:srgbClr val="212326"/>
                </a:solidFill>
                <a:effectLst/>
                <a:latin typeface="ShopifySans"/>
              </a:rPr>
              <a:t>, nearly six in 10 consumers were willing to change their shopping habits to reduce environmental impact. </a:t>
            </a:r>
          </a:p>
          <a:p>
            <a:pPr algn="l"/>
            <a:r>
              <a:rPr lang="en-GB" b="0" i="0" dirty="0">
                <a:solidFill>
                  <a:srgbClr val="212326"/>
                </a:solidFill>
                <a:effectLst/>
                <a:latin typeface="ShopifySans"/>
              </a:rPr>
              <a:t>The rise of the conscious consumer has paved the way for vegan, eco-friendly, and cruelty-free variations of conventional products. If there is a product that is frequently purchased by the mass market, there is likely a niche of conscious consumers that will embrace a greener alternative.   </a:t>
            </a:r>
          </a:p>
          <a:p>
            <a:pPr algn="l"/>
            <a:r>
              <a:rPr lang="en-GB" dirty="0">
                <a:solidFill>
                  <a:srgbClr val="212326"/>
                </a:solidFill>
                <a:latin typeface="ShopifySans"/>
              </a:rPr>
              <a:t>PRODUCT IDEA -  </a:t>
            </a:r>
            <a:r>
              <a:rPr lang="en-GB" b="0" i="0" dirty="0">
                <a:solidFill>
                  <a:srgbClr val="212326"/>
                </a:solidFill>
                <a:effectLst/>
                <a:latin typeface="ShopifySans"/>
                <a:hlinkClick r:id="rId3"/>
              </a:rPr>
              <a:t>Bee’s Wrap</a:t>
            </a:r>
            <a:r>
              <a:rPr lang="en-GB" b="0" i="0" dirty="0">
                <a:solidFill>
                  <a:srgbClr val="212326"/>
                </a:solidFill>
                <a:effectLst/>
                <a:latin typeface="ShopifySans"/>
              </a:rPr>
              <a:t> is looking to replace plastic wrap with options made from beeswax. This natural alternative to food storage is not only environmentally friendly but also more cost effective for consumers because it’s reusable.</a:t>
            </a:r>
            <a:r>
              <a:rPr lang="en-GB" b="0" i="0" dirty="0">
                <a:solidFill>
                  <a:schemeClr val="bg1"/>
                </a:solidFill>
                <a:effectLst/>
                <a:latin typeface="ShopifySans"/>
              </a:rPr>
              <a:t>.   </a:t>
            </a:r>
            <a:r>
              <a:rPr lang="en-GB" dirty="0">
                <a:solidFill>
                  <a:schemeClr val="bg1"/>
                </a:solidFill>
                <a:highlight>
                  <a:srgbClr val="1EB3DD"/>
                </a:highlight>
                <a:latin typeface="ShopifySans"/>
              </a:rPr>
              <a:t>READ </a:t>
            </a:r>
            <a:r>
              <a:rPr lang="en-GB" dirty="0">
                <a:solidFill>
                  <a:schemeClr val="bg1"/>
                </a:solidFill>
                <a:highlight>
                  <a:srgbClr val="1EB3DD"/>
                </a:highlight>
                <a:latin typeface="ShopifySans"/>
                <a:hlinkClick r:id="rId4">
                  <a:extLst>
                    <a:ext uri="{A12FA001-AC4F-418D-AE19-62706E023703}">
                      <ahyp:hlinkClr xmlns:ahyp="http://schemas.microsoft.com/office/drawing/2018/hyperlinkcolor" val="tx"/>
                    </a:ext>
                  </a:extLst>
                </a:hlinkClick>
              </a:rPr>
              <a:t>MORE</a:t>
            </a:r>
            <a:endParaRPr lang="en-GB" b="0" i="0" dirty="0">
              <a:solidFill>
                <a:schemeClr val="bg1"/>
              </a:solidFill>
              <a:effectLst/>
              <a:highlight>
                <a:srgbClr val="1EB3DD"/>
              </a:highlight>
              <a:latin typeface="ShopifySans"/>
            </a:endParaRPr>
          </a:p>
          <a:p>
            <a:endParaRPr lang="en-GB" dirty="0">
              <a:solidFill>
                <a:srgbClr val="C54A9A"/>
              </a:solidFill>
            </a:endParaRPr>
          </a:p>
          <a:p>
            <a:endParaRPr lang="en-US" dirty="0"/>
          </a:p>
        </p:txBody>
      </p:sp>
      <p:pic>
        <p:nvPicPr>
          <p:cNvPr id="3" name="Picture 2">
            <a:extLst>
              <a:ext uri="{FF2B5EF4-FFF2-40B4-BE49-F238E27FC236}">
                <a16:creationId xmlns:a16="http://schemas.microsoft.com/office/drawing/2014/main" id="{9B7C8423-7AB6-D14F-8631-67DF0F074355}"/>
              </a:ext>
            </a:extLst>
          </p:cNvPr>
          <p:cNvPicPr>
            <a:picLocks noChangeAspect="1"/>
          </p:cNvPicPr>
          <p:nvPr/>
        </p:nvPicPr>
        <p:blipFill>
          <a:blip r:embed="rId5"/>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A8E3C750-4C90-7D43-BF9B-BFE44994B4F9}"/>
              </a:ext>
            </a:extLst>
          </p:cNvPr>
          <p:cNvGrpSpPr/>
          <p:nvPr/>
        </p:nvGrpSpPr>
        <p:grpSpPr>
          <a:xfrm>
            <a:off x="10336667" y="187951"/>
            <a:ext cx="1394358" cy="2884980"/>
            <a:chOff x="5836866" y="59227"/>
            <a:chExt cx="1009164" cy="2087999"/>
          </a:xfrm>
        </p:grpSpPr>
        <p:pic>
          <p:nvPicPr>
            <p:cNvPr id="8" name="Picture 7" descr="Icon&#10;&#10;Description automatically generated">
              <a:extLst>
                <a:ext uri="{FF2B5EF4-FFF2-40B4-BE49-F238E27FC236}">
                  <a16:creationId xmlns:a16="http://schemas.microsoft.com/office/drawing/2014/main" id="{A190E9B1-30A1-A546-ACE5-EE684E200359}"/>
                </a:ext>
              </a:extLst>
            </p:cNvPr>
            <p:cNvPicPr>
              <a:picLocks noChangeAspect="1"/>
            </p:cNvPicPr>
            <p:nvPr/>
          </p:nvPicPr>
          <p:blipFill>
            <a:blip r:embed="rId6"/>
            <a:stretch>
              <a:fillRect/>
            </a:stretch>
          </p:blipFill>
          <p:spPr>
            <a:xfrm>
              <a:off x="5836866" y="59227"/>
              <a:ext cx="1009164" cy="2087999"/>
            </a:xfrm>
            <a:prstGeom prst="rect">
              <a:avLst/>
            </a:prstGeom>
          </p:spPr>
        </p:pic>
        <p:pic>
          <p:nvPicPr>
            <p:cNvPr id="9" name="Picture 8" descr="Icon&#10;&#10;Description automatically generated">
              <a:extLst>
                <a:ext uri="{FF2B5EF4-FFF2-40B4-BE49-F238E27FC236}">
                  <a16:creationId xmlns:a16="http://schemas.microsoft.com/office/drawing/2014/main" id="{8FA3E95F-28C6-214B-B971-87751C40D0DA}"/>
                </a:ext>
              </a:extLst>
            </p:cNvPr>
            <p:cNvPicPr>
              <a:picLocks noChangeAspect="1"/>
            </p:cNvPicPr>
            <p:nvPr/>
          </p:nvPicPr>
          <p:blipFill>
            <a:blip r:embed="rId7"/>
            <a:stretch>
              <a:fillRect/>
            </a:stretch>
          </p:blipFill>
          <p:spPr>
            <a:xfrm>
              <a:off x="5984190" y="1132288"/>
              <a:ext cx="165049" cy="180000"/>
            </a:xfrm>
            <a:prstGeom prst="rect">
              <a:avLst/>
            </a:prstGeom>
          </p:spPr>
        </p:pic>
      </p:grpSp>
    </p:spTree>
    <p:extLst>
      <p:ext uri="{BB962C8B-B14F-4D97-AF65-F5344CB8AC3E}">
        <p14:creationId xmlns:p14="http://schemas.microsoft.com/office/powerpoint/2010/main" val="406405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53086" y="454896"/>
            <a:ext cx="9649486" cy="697353"/>
          </a:xfrm>
        </p:spPr>
        <p:txBody>
          <a:bodyPr>
            <a:normAutofit/>
          </a:bodyPr>
          <a:lstStyle/>
          <a:p>
            <a:r>
              <a:rPr lang="en-GB" dirty="0"/>
              <a:t>IDENTIFY YOUR TARGET MARKET </a:t>
            </a: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1780912"/>
            <a:ext cx="10021824" cy="3296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There are two basic markets you can sell to Business to Consumer </a:t>
            </a:r>
            <a:r>
              <a:rPr lang="en-GB" dirty="0">
                <a:solidFill>
                  <a:srgbClr val="C54A9A"/>
                </a:solidFill>
              </a:rPr>
              <a:t>(B2C) </a:t>
            </a:r>
            <a:r>
              <a:rPr lang="en-GB" dirty="0"/>
              <a:t>and Business to Business </a:t>
            </a:r>
            <a:r>
              <a:rPr lang="en-GB" dirty="0">
                <a:solidFill>
                  <a:srgbClr val="C54A9A"/>
                </a:solidFill>
              </a:rPr>
              <a:t>(B2B). </a:t>
            </a:r>
          </a:p>
          <a:p>
            <a:r>
              <a:rPr lang="en-GB" dirty="0">
                <a:solidFill>
                  <a:srgbClr val="C54A9A"/>
                </a:solidFill>
              </a:rPr>
              <a:t>Potential customers base; </a:t>
            </a:r>
            <a:r>
              <a:rPr lang="en-GB" dirty="0"/>
              <a:t>Who do you see as your customers? Do you think they will buy from you? Why? Look for common characteristics and interests. Which ones will bring the most business? </a:t>
            </a:r>
          </a:p>
          <a:p>
            <a:r>
              <a:rPr lang="en-GB" dirty="0">
                <a:solidFill>
                  <a:srgbClr val="C54A9A"/>
                </a:solidFill>
              </a:rPr>
              <a:t>Check out your competition; </a:t>
            </a:r>
            <a:r>
              <a:rPr lang="en-GB" dirty="0"/>
              <a:t>Who are they targeting? Who are their customers? Don’t go after the same market. Go fine a niche market they are overlooking. </a:t>
            </a:r>
          </a:p>
          <a:p>
            <a:r>
              <a:rPr lang="en-GB" dirty="0">
                <a:solidFill>
                  <a:srgbClr val="C54A9A"/>
                </a:solidFill>
              </a:rPr>
              <a:t>Analyse your product/service; </a:t>
            </a:r>
            <a:r>
              <a:rPr lang="en-GB" dirty="0"/>
              <a:t>write out a list of your features and benefits. Make a list of people who have a need for these. Describe them, consider their; age, location, gender, income level, occupation, ethnic background </a:t>
            </a:r>
          </a:p>
          <a:p>
            <a:r>
              <a:rPr lang="en-GB" dirty="0">
                <a:solidFill>
                  <a:srgbClr val="C54A9A"/>
                </a:solidFill>
              </a:rPr>
              <a:t> </a:t>
            </a:r>
          </a:p>
          <a:p>
            <a:endParaRPr lang="en-US" dirty="0"/>
          </a:p>
        </p:txBody>
      </p:sp>
      <p:pic>
        <p:nvPicPr>
          <p:cNvPr id="3" name="Picture 2">
            <a:extLst>
              <a:ext uri="{FF2B5EF4-FFF2-40B4-BE49-F238E27FC236}">
                <a16:creationId xmlns:a16="http://schemas.microsoft.com/office/drawing/2014/main" id="{9B7C8423-7AB6-D14F-8631-67DF0F074355}"/>
              </a:ext>
            </a:extLst>
          </p:cNvPr>
          <p:cNvPicPr>
            <a:picLocks noChangeAspect="1"/>
          </p:cNvPicPr>
          <p:nvPr/>
        </p:nvPicPr>
        <p:blipFill>
          <a:blip r:embed="rId2"/>
          <a:stretch>
            <a:fillRect/>
          </a:stretch>
        </p:blipFill>
        <p:spPr>
          <a:xfrm>
            <a:off x="112773" y="902632"/>
            <a:ext cx="1155700" cy="1041400"/>
          </a:xfrm>
          <a:prstGeom prst="rect">
            <a:avLst/>
          </a:prstGeom>
        </p:spPr>
      </p:pic>
    </p:spTree>
    <p:extLst>
      <p:ext uri="{BB962C8B-B14F-4D97-AF65-F5344CB8AC3E}">
        <p14:creationId xmlns:p14="http://schemas.microsoft.com/office/powerpoint/2010/main" val="80699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06448" y="635405"/>
            <a:ext cx="6465800" cy="1381662"/>
          </a:xfrm>
        </p:spPr>
        <p:txBody>
          <a:bodyPr>
            <a:normAutofit/>
          </a:bodyPr>
          <a:lstStyle/>
          <a:p>
            <a:r>
              <a:rPr lang="en-US" dirty="0"/>
              <a:t>MARKET RESEARCH - WHY IT IS NEEDED? </a:t>
            </a:r>
          </a:p>
          <a:p>
            <a:endParaRPr lang="en-GB" dirty="0">
              <a:solidFill>
                <a:srgbClr val="C54A9A"/>
              </a:solidFill>
              <a:effectLst/>
            </a:endParaRPr>
          </a:p>
        </p:txBody>
      </p:sp>
      <p:sp>
        <p:nvSpPr>
          <p:cNvPr id="12" name="Text Placeholder 4">
            <a:extLst>
              <a:ext uri="{FF2B5EF4-FFF2-40B4-BE49-F238E27FC236}">
                <a16:creationId xmlns:a16="http://schemas.microsoft.com/office/drawing/2014/main" id="{A8E4C4BC-52CF-594A-9A60-218E039C40F9}"/>
              </a:ext>
            </a:extLst>
          </p:cNvPr>
          <p:cNvSpPr txBox="1">
            <a:spLocks/>
          </p:cNvSpPr>
          <p:nvPr/>
        </p:nvSpPr>
        <p:spPr>
          <a:xfrm>
            <a:off x="9665110" y="785664"/>
            <a:ext cx="5745702"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grpSp>
        <p:nvGrpSpPr>
          <p:cNvPr id="15" name="Google Shape;518;p39">
            <a:extLst>
              <a:ext uri="{FF2B5EF4-FFF2-40B4-BE49-F238E27FC236}">
                <a16:creationId xmlns:a16="http://schemas.microsoft.com/office/drawing/2014/main" id="{5CA333AF-B087-B042-82F8-4FF62CFD7B54}"/>
              </a:ext>
            </a:extLst>
          </p:cNvPr>
          <p:cNvGrpSpPr/>
          <p:nvPr/>
        </p:nvGrpSpPr>
        <p:grpSpPr>
          <a:xfrm>
            <a:off x="337387" y="1053353"/>
            <a:ext cx="645963" cy="697353"/>
            <a:chOff x="1923675" y="1633650"/>
            <a:chExt cx="436000" cy="435975"/>
          </a:xfrm>
        </p:grpSpPr>
        <p:sp>
          <p:nvSpPr>
            <p:cNvPr id="16" name="Google Shape;519;p39">
              <a:extLst>
                <a:ext uri="{FF2B5EF4-FFF2-40B4-BE49-F238E27FC236}">
                  <a16:creationId xmlns:a16="http://schemas.microsoft.com/office/drawing/2014/main" id="{D91D82F0-AAD4-A34C-9352-179FD128A0A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0;p39">
              <a:extLst>
                <a:ext uri="{FF2B5EF4-FFF2-40B4-BE49-F238E27FC236}">
                  <a16:creationId xmlns:a16="http://schemas.microsoft.com/office/drawing/2014/main" id="{DC067790-ABE6-0243-9CA0-6D4C6174BD2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p39">
              <a:extLst>
                <a:ext uri="{FF2B5EF4-FFF2-40B4-BE49-F238E27FC236}">
                  <a16:creationId xmlns:a16="http://schemas.microsoft.com/office/drawing/2014/main" id="{FF881E30-2106-F049-AC4E-C9395BD2B3B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2;p39">
              <a:extLst>
                <a:ext uri="{FF2B5EF4-FFF2-40B4-BE49-F238E27FC236}">
                  <a16:creationId xmlns:a16="http://schemas.microsoft.com/office/drawing/2014/main" id="{A02F6934-32DB-1840-BC1C-BD01B21EE68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39">
              <a:extLst>
                <a:ext uri="{FF2B5EF4-FFF2-40B4-BE49-F238E27FC236}">
                  <a16:creationId xmlns:a16="http://schemas.microsoft.com/office/drawing/2014/main" id="{B4742C05-AFF2-334E-A444-AA2DFDDB3E1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39">
              <a:extLst>
                <a:ext uri="{FF2B5EF4-FFF2-40B4-BE49-F238E27FC236}">
                  <a16:creationId xmlns:a16="http://schemas.microsoft.com/office/drawing/2014/main" id="{CA70BF7C-42FB-C047-8467-F6B39812102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 name="Picture 25" descr="Icon&#10;&#10;Description automatically generated with medium confidence">
            <a:extLst>
              <a:ext uri="{FF2B5EF4-FFF2-40B4-BE49-F238E27FC236}">
                <a16:creationId xmlns:a16="http://schemas.microsoft.com/office/drawing/2014/main" id="{8B687BBA-AA4C-41F8-998C-3DB71BCD5D84}"/>
              </a:ext>
            </a:extLst>
          </p:cNvPr>
          <p:cNvPicPr>
            <a:picLocks noChangeAspect="1"/>
          </p:cNvPicPr>
          <p:nvPr/>
        </p:nvPicPr>
        <p:blipFill>
          <a:blip r:embed="rId2"/>
          <a:stretch>
            <a:fillRect/>
          </a:stretch>
        </p:blipFill>
        <p:spPr>
          <a:xfrm>
            <a:off x="8357014" y="2624328"/>
            <a:ext cx="3397997" cy="1609343"/>
          </a:xfrm>
          <a:prstGeom prst="rect">
            <a:avLst/>
          </a:prstGeom>
        </p:spPr>
      </p:pic>
      <p:graphicFrame>
        <p:nvGraphicFramePr>
          <p:cNvPr id="28" name="Text Placeholder 5">
            <a:extLst>
              <a:ext uri="{FF2B5EF4-FFF2-40B4-BE49-F238E27FC236}">
                <a16:creationId xmlns:a16="http://schemas.microsoft.com/office/drawing/2014/main" id="{6AC48D6A-6E5E-4EB1-B7B5-92D35A5AFB38}"/>
              </a:ext>
            </a:extLst>
          </p:cNvPr>
          <p:cNvGraphicFramePr/>
          <p:nvPr>
            <p:extLst>
              <p:ext uri="{D42A27DB-BD31-4B8C-83A1-F6EECF244321}">
                <p14:modId xmlns:p14="http://schemas.microsoft.com/office/powerpoint/2010/main" val="1406191673"/>
              </p:ext>
            </p:extLst>
          </p:nvPr>
        </p:nvGraphicFramePr>
        <p:xfrm>
          <a:off x="295747" y="2283428"/>
          <a:ext cx="7652137" cy="3764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84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06448" y="635405"/>
            <a:ext cx="6465800" cy="1381662"/>
          </a:xfrm>
        </p:spPr>
        <p:txBody>
          <a:bodyPr>
            <a:normAutofit/>
          </a:bodyPr>
          <a:lstStyle/>
          <a:p>
            <a:r>
              <a:rPr lang="en-GB" dirty="0">
                <a:solidFill>
                  <a:srgbClr val="C54A9A"/>
                </a:solidFill>
              </a:rPr>
              <a:t>Research the big picture first </a:t>
            </a:r>
          </a:p>
          <a:p>
            <a:endParaRPr lang="en-GB" dirty="0">
              <a:solidFill>
                <a:srgbClr val="C54A9A"/>
              </a:solidFill>
              <a:effectLst/>
            </a:endParaRPr>
          </a:p>
        </p:txBody>
      </p:sp>
      <p:sp>
        <p:nvSpPr>
          <p:cNvPr id="6" name="Text Placeholder 5"/>
          <p:cNvSpPr>
            <a:spLocks noGrp="1"/>
          </p:cNvSpPr>
          <p:nvPr>
            <p:ph type="body" sz="quarter" idx="14"/>
          </p:nvPr>
        </p:nvSpPr>
        <p:spPr>
          <a:xfrm>
            <a:off x="295747" y="2283428"/>
            <a:ext cx="7652137" cy="3764184"/>
          </a:xfrm>
        </p:spPr>
        <p:txBody>
          <a:bodyPr/>
          <a:lstStyle/>
          <a:p>
            <a:pPr marL="342900" indent="-342900">
              <a:spcBef>
                <a:spcPts val="200"/>
              </a:spcBef>
              <a:buClr>
                <a:srgbClr val="C54A9A"/>
              </a:buClr>
              <a:buFont typeface="Arial" panose="020B0604020202020204" pitchFamily="34" charset="0"/>
              <a:buChar char="•"/>
            </a:pPr>
            <a:r>
              <a:rPr lang="en-GB" dirty="0"/>
              <a:t>How large is your market? </a:t>
            </a:r>
          </a:p>
          <a:p>
            <a:pPr marL="342900" indent="-342900">
              <a:spcBef>
                <a:spcPts val="200"/>
              </a:spcBef>
              <a:buClr>
                <a:srgbClr val="C54A9A"/>
              </a:buClr>
              <a:buFont typeface="Arial" panose="020B0604020202020204" pitchFamily="34" charset="0"/>
              <a:buChar char="•"/>
            </a:pPr>
            <a:r>
              <a:rPr lang="en-GB" dirty="0"/>
              <a:t>Who are your potential competitors? </a:t>
            </a:r>
          </a:p>
          <a:p>
            <a:pPr marL="342900" indent="-342900">
              <a:spcBef>
                <a:spcPts val="200"/>
              </a:spcBef>
              <a:buClr>
                <a:srgbClr val="C54A9A"/>
              </a:buClr>
              <a:buFont typeface="Arial" panose="020B0604020202020204" pitchFamily="34" charset="0"/>
              <a:buChar char="•"/>
            </a:pPr>
            <a:endParaRPr lang="en-GB" sz="800" dirty="0"/>
          </a:p>
          <a:p>
            <a:r>
              <a:rPr lang="en-GB" dirty="0"/>
              <a:t>Check </a:t>
            </a:r>
            <a:r>
              <a:rPr lang="en-GB" dirty="0">
                <a:hlinkClick r:id="rId2"/>
              </a:rPr>
              <a:t>Google Trends. </a:t>
            </a:r>
            <a:r>
              <a:rPr lang="en-GB" dirty="0"/>
              <a:t>Sign up for </a:t>
            </a:r>
            <a:r>
              <a:rPr lang="en-GB" dirty="0">
                <a:hlinkClick r:id="rId3"/>
              </a:rPr>
              <a:t>Google Alerts</a:t>
            </a:r>
            <a:r>
              <a:rPr lang="en-GB" dirty="0"/>
              <a:t>. Sign up for </a:t>
            </a:r>
            <a:r>
              <a:rPr lang="en-GB" dirty="0">
                <a:hlinkClick r:id="rId4"/>
              </a:rPr>
              <a:t>Google AdWords </a:t>
            </a:r>
            <a:r>
              <a:rPr lang="en-GB" dirty="0"/>
              <a:t>and use the </a:t>
            </a:r>
            <a:r>
              <a:rPr lang="en-GB" dirty="0">
                <a:hlinkClick r:id="rId5"/>
              </a:rPr>
              <a:t>Keyword Planner</a:t>
            </a:r>
            <a:r>
              <a:rPr lang="en-GB" dirty="0"/>
              <a:t> tool for inspiration. Google “XYZ industry report” or “XYZ market analysis” to get statistics and data about your market. Pay attention to the related search terms Google shows you at the bottom of your </a:t>
            </a:r>
            <a:r>
              <a:rPr lang="en-GB" dirty="0">
                <a:hlinkClick r:id="rId6"/>
              </a:rPr>
              <a:t>search</a:t>
            </a:r>
            <a:r>
              <a:rPr lang="en-GB" dirty="0"/>
              <a:t> result page. Do research on a business that does something similar to yours and its competitors. </a:t>
            </a:r>
          </a:p>
          <a:p>
            <a:r>
              <a:rPr lang="en-GB" dirty="0"/>
              <a:t>Research and dig deep.</a:t>
            </a:r>
          </a:p>
          <a:p>
            <a:br>
              <a:rPr lang="en-GB" dirty="0"/>
            </a:br>
            <a:endParaRPr lang="en-GB" dirty="0"/>
          </a:p>
          <a:p>
            <a:endParaRPr lang="en-GB" dirty="0"/>
          </a:p>
          <a:p>
            <a:br>
              <a:rPr lang="en-GB" dirty="0"/>
            </a:br>
            <a:endParaRPr lang="en-GB" dirty="0"/>
          </a:p>
          <a:p>
            <a:pPr>
              <a:lnSpc>
                <a:spcPct val="100000"/>
              </a:lnSpc>
            </a:pPr>
            <a:endParaRPr lang="en-US" dirty="0"/>
          </a:p>
          <a:p>
            <a:pPr>
              <a:lnSpc>
                <a:spcPct val="100000"/>
              </a:lnSpc>
            </a:pPr>
            <a:endParaRPr lang="en-US" dirty="0"/>
          </a:p>
          <a:p>
            <a:endParaRPr lang="en-US" dirty="0"/>
          </a:p>
        </p:txBody>
      </p:sp>
      <p:sp>
        <p:nvSpPr>
          <p:cNvPr id="12" name="Text Placeholder 4">
            <a:extLst>
              <a:ext uri="{FF2B5EF4-FFF2-40B4-BE49-F238E27FC236}">
                <a16:creationId xmlns:a16="http://schemas.microsoft.com/office/drawing/2014/main" id="{A8E4C4BC-52CF-594A-9A60-218E039C40F9}"/>
              </a:ext>
            </a:extLst>
          </p:cNvPr>
          <p:cNvSpPr txBox="1">
            <a:spLocks/>
          </p:cNvSpPr>
          <p:nvPr/>
        </p:nvSpPr>
        <p:spPr>
          <a:xfrm>
            <a:off x="9665110" y="785664"/>
            <a:ext cx="5745702"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grpSp>
        <p:nvGrpSpPr>
          <p:cNvPr id="15" name="Google Shape;518;p39">
            <a:extLst>
              <a:ext uri="{FF2B5EF4-FFF2-40B4-BE49-F238E27FC236}">
                <a16:creationId xmlns:a16="http://schemas.microsoft.com/office/drawing/2014/main" id="{5CA333AF-B087-B042-82F8-4FF62CFD7B54}"/>
              </a:ext>
            </a:extLst>
          </p:cNvPr>
          <p:cNvGrpSpPr/>
          <p:nvPr/>
        </p:nvGrpSpPr>
        <p:grpSpPr>
          <a:xfrm>
            <a:off x="337387" y="1053353"/>
            <a:ext cx="645963" cy="697353"/>
            <a:chOff x="1923675" y="1633650"/>
            <a:chExt cx="436000" cy="435975"/>
          </a:xfrm>
        </p:grpSpPr>
        <p:sp>
          <p:nvSpPr>
            <p:cNvPr id="16" name="Google Shape;519;p39">
              <a:extLst>
                <a:ext uri="{FF2B5EF4-FFF2-40B4-BE49-F238E27FC236}">
                  <a16:creationId xmlns:a16="http://schemas.microsoft.com/office/drawing/2014/main" id="{D91D82F0-AAD4-A34C-9352-179FD128A0A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0;p39">
              <a:extLst>
                <a:ext uri="{FF2B5EF4-FFF2-40B4-BE49-F238E27FC236}">
                  <a16:creationId xmlns:a16="http://schemas.microsoft.com/office/drawing/2014/main" id="{DC067790-ABE6-0243-9CA0-6D4C6174BD2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p39">
              <a:extLst>
                <a:ext uri="{FF2B5EF4-FFF2-40B4-BE49-F238E27FC236}">
                  <a16:creationId xmlns:a16="http://schemas.microsoft.com/office/drawing/2014/main" id="{FF881E30-2106-F049-AC4E-C9395BD2B3B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2;p39">
              <a:extLst>
                <a:ext uri="{FF2B5EF4-FFF2-40B4-BE49-F238E27FC236}">
                  <a16:creationId xmlns:a16="http://schemas.microsoft.com/office/drawing/2014/main" id="{A02F6934-32DB-1840-BC1C-BD01B21EE68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39">
              <a:extLst>
                <a:ext uri="{FF2B5EF4-FFF2-40B4-BE49-F238E27FC236}">
                  <a16:creationId xmlns:a16="http://schemas.microsoft.com/office/drawing/2014/main" id="{B4742C05-AFF2-334E-A444-AA2DFDDB3E1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39">
              <a:extLst>
                <a:ext uri="{FF2B5EF4-FFF2-40B4-BE49-F238E27FC236}">
                  <a16:creationId xmlns:a16="http://schemas.microsoft.com/office/drawing/2014/main" id="{CA70BF7C-42FB-C047-8467-F6B39812102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C86AFDE1-6B2A-B24A-BDEF-F06B51EF19B6}"/>
              </a:ext>
            </a:extLst>
          </p:cNvPr>
          <p:cNvGrpSpPr/>
          <p:nvPr/>
        </p:nvGrpSpPr>
        <p:grpSpPr>
          <a:xfrm>
            <a:off x="8441356" y="635405"/>
            <a:ext cx="3187117" cy="3928610"/>
            <a:chOff x="299795" y="4790369"/>
            <a:chExt cx="1474680" cy="1817769"/>
          </a:xfrm>
        </p:grpSpPr>
        <p:pic>
          <p:nvPicPr>
            <p:cNvPr id="19" name="Picture 18" descr="Icon&#10;&#10;Description automatically generated">
              <a:extLst>
                <a:ext uri="{FF2B5EF4-FFF2-40B4-BE49-F238E27FC236}">
                  <a16:creationId xmlns:a16="http://schemas.microsoft.com/office/drawing/2014/main" id="{EB12A786-0BE2-574B-9908-F5A66167FD99}"/>
                </a:ext>
              </a:extLst>
            </p:cNvPr>
            <p:cNvPicPr>
              <a:picLocks noChangeAspect="1"/>
            </p:cNvPicPr>
            <p:nvPr/>
          </p:nvPicPr>
          <p:blipFill>
            <a:blip r:embed="rId7"/>
            <a:stretch>
              <a:fillRect/>
            </a:stretch>
          </p:blipFill>
          <p:spPr>
            <a:xfrm>
              <a:off x="299795" y="4790369"/>
              <a:ext cx="1474680" cy="1817769"/>
            </a:xfrm>
            <a:prstGeom prst="rect">
              <a:avLst/>
            </a:prstGeom>
          </p:spPr>
        </p:pic>
        <p:pic>
          <p:nvPicPr>
            <p:cNvPr id="20" name="Picture 19" descr="Icon&#10;&#10;Description automatically generated">
              <a:extLst>
                <a:ext uri="{FF2B5EF4-FFF2-40B4-BE49-F238E27FC236}">
                  <a16:creationId xmlns:a16="http://schemas.microsoft.com/office/drawing/2014/main" id="{3BA48771-AF53-B64A-9574-923B9C652CD0}"/>
                </a:ext>
              </a:extLst>
            </p:cNvPr>
            <p:cNvPicPr>
              <a:picLocks noChangeAspect="1"/>
            </p:cNvPicPr>
            <p:nvPr/>
          </p:nvPicPr>
          <p:blipFill>
            <a:blip r:embed="rId8"/>
            <a:stretch>
              <a:fillRect/>
            </a:stretch>
          </p:blipFill>
          <p:spPr>
            <a:xfrm>
              <a:off x="335342" y="5510538"/>
              <a:ext cx="194895" cy="212551"/>
            </a:xfrm>
            <a:prstGeom prst="rect">
              <a:avLst/>
            </a:prstGeom>
          </p:spPr>
        </p:pic>
        <p:pic>
          <p:nvPicPr>
            <p:cNvPr id="27" name="Picture 26" descr="Icon&#10;&#10;Description automatically generated">
              <a:extLst>
                <a:ext uri="{FF2B5EF4-FFF2-40B4-BE49-F238E27FC236}">
                  <a16:creationId xmlns:a16="http://schemas.microsoft.com/office/drawing/2014/main" id="{1011DFD7-3EB8-8D48-8C43-620452DD818C}"/>
                </a:ext>
              </a:extLst>
            </p:cNvPr>
            <p:cNvPicPr>
              <a:picLocks noChangeAspect="1"/>
            </p:cNvPicPr>
            <p:nvPr/>
          </p:nvPicPr>
          <p:blipFill>
            <a:blip r:embed="rId8"/>
            <a:stretch>
              <a:fillRect/>
            </a:stretch>
          </p:blipFill>
          <p:spPr>
            <a:xfrm flipH="1">
              <a:off x="1303382" y="5645514"/>
              <a:ext cx="194895" cy="212551"/>
            </a:xfrm>
            <a:prstGeom prst="rect">
              <a:avLst/>
            </a:prstGeom>
          </p:spPr>
        </p:pic>
      </p:grpSp>
    </p:spTree>
    <p:extLst>
      <p:ext uri="{BB962C8B-B14F-4D97-AF65-F5344CB8AC3E}">
        <p14:creationId xmlns:p14="http://schemas.microsoft.com/office/powerpoint/2010/main" val="125282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72165" y="544647"/>
            <a:ext cx="6358304" cy="1685533"/>
          </a:xfrm>
        </p:spPr>
        <p:txBody>
          <a:bodyPr>
            <a:normAutofit/>
          </a:bodyPr>
          <a:lstStyle/>
          <a:p>
            <a:r>
              <a:rPr lang="en-GB" dirty="0">
                <a:solidFill>
                  <a:srgbClr val="C54A9A"/>
                </a:solidFill>
              </a:rPr>
              <a:t>YOUR TARGET MARKET</a:t>
            </a:r>
          </a:p>
        </p:txBody>
      </p:sp>
      <p:sp>
        <p:nvSpPr>
          <p:cNvPr id="6" name="Text Placeholder 5"/>
          <p:cNvSpPr>
            <a:spLocks noGrp="1"/>
          </p:cNvSpPr>
          <p:nvPr>
            <p:ph type="body" sz="quarter" idx="14"/>
          </p:nvPr>
        </p:nvSpPr>
        <p:spPr>
          <a:xfrm>
            <a:off x="461415" y="2471197"/>
            <a:ext cx="7469054" cy="3845000"/>
          </a:xfrm>
        </p:spPr>
        <p:txBody>
          <a:bodyPr/>
          <a:lstStyle/>
          <a:p>
            <a:r>
              <a:rPr lang="en-GB" dirty="0">
                <a:solidFill>
                  <a:srgbClr val="C54A9A"/>
                </a:solidFill>
              </a:rPr>
              <a:t>CAN YOU ANSWER YES TO THESE QUESTIONS? </a:t>
            </a:r>
          </a:p>
          <a:p>
            <a:pPr marL="314325" indent="-314325"/>
            <a:r>
              <a:rPr lang="en-GB" dirty="0">
                <a:solidFill>
                  <a:srgbClr val="C54A9A"/>
                </a:solidFill>
              </a:rPr>
              <a:t>✓</a:t>
            </a:r>
            <a:r>
              <a:rPr lang="en-GB" dirty="0"/>
              <a:t> Is there an upward trend and industry growth related to your idea? </a:t>
            </a:r>
          </a:p>
          <a:p>
            <a:pPr marL="314325" indent="-314325"/>
            <a:r>
              <a:rPr lang="en-GB" dirty="0">
                <a:solidFill>
                  <a:srgbClr val="C54A9A"/>
                </a:solidFill>
              </a:rPr>
              <a:t>✓</a:t>
            </a:r>
            <a:r>
              <a:rPr lang="en-GB" dirty="0"/>
              <a:t> Can you find existing businesses in your market that are already doing well to demonstrate there’s indeed market demand? </a:t>
            </a:r>
          </a:p>
          <a:p>
            <a:pPr marL="314325" indent="-314325"/>
            <a:r>
              <a:rPr lang="en-GB" dirty="0">
                <a:solidFill>
                  <a:srgbClr val="C54A9A"/>
                </a:solidFill>
              </a:rPr>
              <a:t>✓</a:t>
            </a:r>
            <a:r>
              <a:rPr lang="en-GB" dirty="0"/>
              <a:t> Are there meaningful differences between what’s in the market and what you’re thinking of offering? (“Seems to be” is good enough for now). </a:t>
            </a:r>
          </a:p>
          <a:p>
            <a:br>
              <a:rPr lang="en-GB" dirty="0"/>
            </a:br>
            <a:endParaRPr lang="en-GB" dirty="0"/>
          </a:p>
          <a:p>
            <a:pPr>
              <a:lnSpc>
                <a:spcPct val="100000"/>
              </a:lnSpc>
            </a:pPr>
            <a:endParaRPr lang="en-US" dirty="0"/>
          </a:p>
          <a:p>
            <a:pPr>
              <a:lnSpc>
                <a:spcPct val="100000"/>
              </a:lnSpc>
            </a:pPr>
            <a:endParaRPr lang="en-US" dirty="0"/>
          </a:p>
          <a:p>
            <a:endParaRPr lang="en-US" dirty="0"/>
          </a:p>
        </p:txBody>
      </p:sp>
      <p:sp>
        <p:nvSpPr>
          <p:cNvPr id="12" name="Text Placeholder 4">
            <a:extLst>
              <a:ext uri="{FF2B5EF4-FFF2-40B4-BE49-F238E27FC236}">
                <a16:creationId xmlns:a16="http://schemas.microsoft.com/office/drawing/2014/main" id="{A8E4C4BC-52CF-594A-9A60-218E039C40F9}"/>
              </a:ext>
            </a:extLst>
          </p:cNvPr>
          <p:cNvSpPr txBox="1">
            <a:spLocks/>
          </p:cNvSpPr>
          <p:nvPr/>
        </p:nvSpPr>
        <p:spPr>
          <a:xfrm>
            <a:off x="9665110" y="785664"/>
            <a:ext cx="5745702" cy="1381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grpSp>
        <p:nvGrpSpPr>
          <p:cNvPr id="27" name="Group 26">
            <a:extLst>
              <a:ext uri="{FF2B5EF4-FFF2-40B4-BE49-F238E27FC236}">
                <a16:creationId xmlns:a16="http://schemas.microsoft.com/office/drawing/2014/main" id="{1E4DD1D9-D517-B04B-9464-351A7A00A471}"/>
              </a:ext>
            </a:extLst>
          </p:cNvPr>
          <p:cNvGrpSpPr/>
          <p:nvPr/>
        </p:nvGrpSpPr>
        <p:grpSpPr>
          <a:xfrm>
            <a:off x="8507414" y="3077353"/>
            <a:ext cx="3223171" cy="2994983"/>
            <a:chOff x="397853" y="4577628"/>
            <a:chExt cx="2201592" cy="2045728"/>
          </a:xfrm>
        </p:grpSpPr>
        <p:pic>
          <p:nvPicPr>
            <p:cNvPr id="28" name="Picture 27" descr="Icon&#10;&#10;Description automatically generated">
              <a:extLst>
                <a:ext uri="{FF2B5EF4-FFF2-40B4-BE49-F238E27FC236}">
                  <a16:creationId xmlns:a16="http://schemas.microsoft.com/office/drawing/2014/main" id="{ADD76B44-CFC3-4A43-84CC-20704077B480}"/>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32" name="Picture 31" descr="Icon&#10;&#10;Description automatically generated">
              <a:extLst>
                <a:ext uri="{FF2B5EF4-FFF2-40B4-BE49-F238E27FC236}">
                  <a16:creationId xmlns:a16="http://schemas.microsoft.com/office/drawing/2014/main" id="{397AC9A6-1199-2742-8A4C-3E399B67A757}"/>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379542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STEP TWO, YOU WILL LEARN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926217"/>
            <a:ext cx="10451234" cy="3924151"/>
          </a:xfrm>
          <a:prstGeom prst="rect">
            <a:avLst/>
          </a:prstGeom>
          <a:noFill/>
        </p:spPr>
        <p:txBody>
          <a:bodyPr wrap="square">
            <a:spAutoFit/>
          </a:bodyPr>
          <a:lstStyle/>
          <a:p>
            <a:pPr>
              <a:lnSpc>
                <a:spcPct val="150000"/>
              </a:lnSpc>
            </a:pPr>
            <a:r>
              <a:rPr lang="en-GB" sz="1800" b="0" i="0" dirty="0">
                <a:solidFill>
                  <a:srgbClr val="1EB3DD"/>
                </a:solidFill>
                <a:effectLst/>
              </a:rPr>
              <a:t>	</a:t>
            </a:r>
            <a:r>
              <a:rPr lang="en-GB" sz="2000" b="0" i="0" dirty="0">
                <a:solidFill>
                  <a:srgbClr val="1EB3DD"/>
                </a:solidFill>
                <a:effectLst/>
              </a:rPr>
              <a:t>						</a:t>
            </a:r>
            <a:r>
              <a:rPr lang="en-GB" sz="2000" dirty="0">
                <a:solidFill>
                  <a:srgbClr val="1EB3DD"/>
                </a:solidFill>
              </a:rPr>
              <a:t>		Pages</a:t>
            </a:r>
            <a:endParaRPr lang="en-GB" sz="2000" b="0" i="0" dirty="0">
              <a:solidFill>
                <a:srgbClr val="1EB3DD"/>
              </a:solidFill>
              <a:effectLst/>
            </a:endParaRPr>
          </a:p>
          <a:p>
            <a:pPr>
              <a:lnSpc>
                <a:spcPct val="150000"/>
              </a:lnSpc>
            </a:pPr>
            <a:r>
              <a:rPr lang="en-GB" sz="2000" b="0" i="0" dirty="0">
                <a:solidFill>
                  <a:srgbClr val="1EB3DD"/>
                </a:solidFill>
                <a:effectLst/>
              </a:rPr>
              <a:t>Researching and testing your business idea is critical to its success		3- 11</a:t>
            </a:r>
          </a:p>
          <a:p>
            <a:pPr>
              <a:lnSpc>
                <a:spcPct val="150000"/>
              </a:lnSpc>
            </a:pPr>
            <a:r>
              <a:rPr lang="en-GB" sz="2000" b="0" i="0" dirty="0">
                <a:solidFill>
                  <a:srgbClr val="1EB3DD"/>
                </a:solidFill>
                <a:effectLst/>
              </a:rPr>
              <a:t>The 4 steps to test and qualify your business idea				12-39</a:t>
            </a:r>
          </a:p>
          <a:p>
            <a:pPr>
              <a:lnSpc>
                <a:spcPct val="150000"/>
              </a:lnSpc>
            </a:pPr>
            <a:r>
              <a:rPr lang="en-GB" sz="2000" b="0" i="0" dirty="0">
                <a:solidFill>
                  <a:srgbClr val="1EB3DD"/>
                </a:solidFill>
                <a:effectLst/>
              </a:rPr>
              <a:t>Introduction to market research, practical approaches 			</a:t>
            </a:r>
            <a:r>
              <a:rPr lang="en-GB" sz="2000" dirty="0">
                <a:solidFill>
                  <a:srgbClr val="1EB3DD"/>
                </a:solidFill>
              </a:rPr>
              <a:t>40</a:t>
            </a:r>
            <a:r>
              <a:rPr lang="en-GB" sz="2000" b="0" i="0" dirty="0">
                <a:solidFill>
                  <a:srgbClr val="1EB3DD"/>
                </a:solidFill>
                <a:effectLst/>
              </a:rPr>
              <a:t> – 76</a:t>
            </a:r>
          </a:p>
          <a:p>
            <a:pPr>
              <a:lnSpc>
                <a:spcPct val="150000"/>
              </a:lnSpc>
            </a:pPr>
            <a:r>
              <a:rPr lang="en-GB" sz="2000" b="0" i="0" dirty="0">
                <a:solidFill>
                  <a:srgbClr val="1EB3DD"/>
                </a:solidFill>
                <a:effectLst/>
              </a:rPr>
              <a:t>Check out your competition						77 -  79</a:t>
            </a:r>
          </a:p>
          <a:p>
            <a:pPr>
              <a:lnSpc>
                <a:spcPct val="150000"/>
              </a:lnSpc>
            </a:pPr>
            <a:r>
              <a:rPr lang="en-GB" sz="1800" b="0" i="0" dirty="0">
                <a:solidFill>
                  <a:srgbClr val="1EB3DD"/>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2" name="TextBox 1">
            <a:extLst>
              <a:ext uri="{FF2B5EF4-FFF2-40B4-BE49-F238E27FC236}">
                <a16:creationId xmlns:a16="http://schemas.microsoft.com/office/drawing/2014/main" id="{3EE5E448-A779-4E07-ACF0-8AE40B0F52A7}"/>
              </a:ext>
            </a:extLst>
          </p:cNvPr>
          <p:cNvSpPr txBox="1"/>
          <p:nvPr/>
        </p:nvSpPr>
        <p:spPr>
          <a:xfrm>
            <a:off x="1623175" y="3713617"/>
            <a:ext cx="6218088" cy="2308324"/>
          </a:xfrm>
          <a:prstGeom prst="rect">
            <a:avLst/>
          </a:prstGeom>
          <a:noFill/>
        </p:spPr>
        <p:txBody>
          <a:bodyPr wrap="square" rtlCol="0">
            <a:spAutoFit/>
          </a:bodyPr>
          <a:lstStyle/>
          <a:p>
            <a:r>
              <a:rPr lang="en-GB" sz="2400" b="1" i="0" dirty="0">
                <a:solidFill>
                  <a:srgbClr val="666666"/>
                </a:solidFill>
                <a:effectLst/>
              </a:rPr>
              <a:t>Research in Context </a:t>
            </a:r>
          </a:p>
          <a:p>
            <a:r>
              <a:rPr lang="en-GB" sz="2400" b="0" i="0" dirty="0">
                <a:solidFill>
                  <a:srgbClr val="F26B27"/>
                </a:solidFill>
                <a:effectLst/>
              </a:rPr>
              <a:t>It is important to take into account that each culture has its own peculiarities, approaches and practices, and it might take time to research and learn how to approach potential clients and target groups in your host country.</a:t>
            </a:r>
            <a:endParaRPr lang="en-IE" sz="2400" dirty="0">
              <a:solidFill>
                <a:srgbClr val="F26B27"/>
              </a:solidFill>
            </a:endParaRPr>
          </a:p>
        </p:txBody>
      </p:sp>
      <p:grpSp>
        <p:nvGrpSpPr>
          <p:cNvPr id="11" name="Group 10">
            <a:extLst>
              <a:ext uri="{FF2B5EF4-FFF2-40B4-BE49-F238E27FC236}">
                <a16:creationId xmlns:a16="http://schemas.microsoft.com/office/drawing/2014/main" id="{152D2DE6-E08C-44AB-A8D1-C9D365BB851F}"/>
              </a:ext>
            </a:extLst>
          </p:cNvPr>
          <p:cNvGrpSpPr/>
          <p:nvPr/>
        </p:nvGrpSpPr>
        <p:grpSpPr>
          <a:xfrm>
            <a:off x="8196737" y="3713617"/>
            <a:ext cx="1285655" cy="2087999"/>
            <a:chOff x="3196937" y="4514086"/>
            <a:chExt cx="1285655" cy="2087999"/>
          </a:xfrm>
        </p:grpSpPr>
        <p:pic>
          <p:nvPicPr>
            <p:cNvPr id="12" name="Picture 11" descr="Icon&#10;&#10;Description automatically generated">
              <a:extLst>
                <a:ext uri="{FF2B5EF4-FFF2-40B4-BE49-F238E27FC236}">
                  <a16:creationId xmlns:a16="http://schemas.microsoft.com/office/drawing/2014/main" id="{8E4FD771-3312-4F17-869D-8510AF1F7772}"/>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13" name="Picture 12" descr="Icon&#10;&#10;Description automatically generated">
              <a:extLst>
                <a:ext uri="{FF2B5EF4-FFF2-40B4-BE49-F238E27FC236}">
                  <a16:creationId xmlns:a16="http://schemas.microsoft.com/office/drawing/2014/main" id="{F7371604-1B49-42B0-933F-9BF976352665}"/>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306165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GB" dirty="0"/>
              <a:t>IDENTIFY YOUR TARGET MARKET </a:t>
            </a: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772542" y="3732919"/>
            <a:ext cx="9858626"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Consider</a:t>
            </a:r>
            <a:r>
              <a:rPr lang="en-GB" dirty="0"/>
              <a:t> their personality, attitudes, values, interests, hobbies, lifestyle , behaviours </a:t>
            </a:r>
          </a:p>
          <a:p>
            <a:r>
              <a:rPr lang="en-GB" dirty="0">
                <a:solidFill>
                  <a:srgbClr val="C54A9A"/>
                </a:solidFill>
              </a:rPr>
              <a:t>How you fit their needs; </a:t>
            </a:r>
            <a:r>
              <a:rPr lang="en-GB" dirty="0"/>
              <a:t>how and when they will use your product? What is most appealing to them? What media do they use to get information? </a:t>
            </a:r>
          </a:p>
          <a:p>
            <a:r>
              <a:rPr lang="en-GB" dirty="0">
                <a:solidFill>
                  <a:srgbClr val="C54A9A"/>
                </a:solidFill>
              </a:rPr>
              <a:t> </a:t>
            </a:r>
          </a:p>
          <a:p>
            <a:endParaRPr lang="en-US" dirty="0"/>
          </a:p>
        </p:txBody>
      </p:sp>
      <p:pic>
        <p:nvPicPr>
          <p:cNvPr id="3" name="Picture 2">
            <a:extLst>
              <a:ext uri="{FF2B5EF4-FFF2-40B4-BE49-F238E27FC236}">
                <a16:creationId xmlns:a16="http://schemas.microsoft.com/office/drawing/2014/main" id="{9B7C8423-7AB6-D14F-8631-67DF0F074355}"/>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C215D6F8-FCBF-DB4F-BDDB-7A0CBB5AA2A2}"/>
              </a:ext>
            </a:extLst>
          </p:cNvPr>
          <p:cNvGrpSpPr/>
          <p:nvPr/>
        </p:nvGrpSpPr>
        <p:grpSpPr>
          <a:xfrm>
            <a:off x="7156841" y="1283542"/>
            <a:ext cx="4374915" cy="2145458"/>
            <a:chOff x="5829800" y="4615307"/>
            <a:chExt cx="3231589" cy="1584771"/>
          </a:xfrm>
        </p:grpSpPr>
        <p:pic>
          <p:nvPicPr>
            <p:cNvPr id="7" name="Picture 6" descr="A picture containing text, tableware, dishware, plate&#10;&#10;Description automatically generated">
              <a:extLst>
                <a:ext uri="{FF2B5EF4-FFF2-40B4-BE49-F238E27FC236}">
                  <a16:creationId xmlns:a16="http://schemas.microsoft.com/office/drawing/2014/main" id="{6E3D38CC-7F94-8742-BA8C-C462DC316F9B}"/>
                </a:ext>
              </a:extLst>
            </p:cNvPr>
            <p:cNvPicPr>
              <a:picLocks noChangeAspect="1"/>
            </p:cNvPicPr>
            <p:nvPr/>
          </p:nvPicPr>
          <p:blipFill>
            <a:blip r:embed="rId3"/>
            <a:stretch>
              <a:fillRect/>
            </a:stretch>
          </p:blipFill>
          <p:spPr>
            <a:xfrm>
              <a:off x="5829800" y="4615307"/>
              <a:ext cx="3231589" cy="1584771"/>
            </a:xfrm>
            <a:prstGeom prst="rect">
              <a:avLst/>
            </a:prstGeom>
          </p:spPr>
        </p:pic>
        <p:pic>
          <p:nvPicPr>
            <p:cNvPr id="8" name="Picture 7" descr="Icon&#10;&#10;Description automatically generated">
              <a:extLst>
                <a:ext uri="{FF2B5EF4-FFF2-40B4-BE49-F238E27FC236}">
                  <a16:creationId xmlns:a16="http://schemas.microsoft.com/office/drawing/2014/main" id="{BC523D71-AFA3-2549-99F0-C21B7FFF1811}"/>
                </a:ext>
              </a:extLst>
            </p:cNvPr>
            <p:cNvPicPr>
              <a:picLocks noChangeAspect="1"/>
            </p:cNvPicPr>
            <p:nvPr/>
          </p:nvPicPr>
          <p:blipFill>
            <a:blip r:embed="rId4"/>
            <a:stretch>
              <a:fillRect/>
            </a:stretch>
          </p:blipFill>
          <p:spPr>
            <a:xfrm>
              <a:off x="7048780" y="4951678"/>
              <a:ext cx="248404" cy="270907"/>
            </a:xfrm>
            <a:prstGeom prst="rect">
              <a:avLst/>
            </a:prstGeom>
          </p:spPr>
        </p:pic>
      </p:grpSp>
    </p:spTree>
    <p:extLst>
      <p:ext uri="{BB962C8B-B14F-4D97-AF65-F5344CB8AC3E}">
        <p14:creationId xmlns:p14="http://schemas.microsoft.com/office/powerpoint/2010/main" val="4144860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GB" dirty="0"/>
              <a:t>IDENTIFY YOUR TARGET MARKET </a:t>
            </a: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729218" y="2330839"/>
            <a:ext cx="10011678"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Evaluate your decision; </a:t>
            </a:r>
          </a:p>
          <a:p>
            <a:r>
              <a:rPr lang="en-GB" dirty="0"/>
              <a:t>Once you've decided on a target market, be sure to consider these questions: </a:t>
            </a:r>
          </a:p>
          <a:p>
            <a:pPr marL="342900" indent="-342900">
              <a:spcBef>
                <a:spcPts val="200"/>
              </a:spcBef>
              <a:buClr>
                <a:srgbClr val="C54A9A"/>
              </a:buClr>
              <a:buFont typeface="Arial" panose="020B0604020202020204" pitchFamily="34" charset="0"/>
              <a:buChar char="•"/>
            </a:pPr>
            <a:r>
              <a:rPr lang="en-GB" dirty="0"/>
              <a:t>Are there enough people who fit my criteria? </a:t>
            </a:r>
          </a:p>
          <a:p>
            <a:pPr marL="342900" indent="-342900">
              <a:spcBef>
                <a:spcPts val="200"/>
              </a:spcBef>
              <a:buClr>
                <a:srgbClr val="C54A9A"/>
              </a:buClr>
              <a:buFont typeface="Arial" panose="020B0604020202020204" pitchFamily="34" charset="0"/>
              <a:buChar char="•"/>
            </a:pPr>
            <a:r>
              <a:rPr lang="en-GB" dirty="0"/>
              <a:t>Will my target really benefit from my product/service? Will they see a need for it? </a:t>
            </a:r>
          </a:p>
          <a:p>
            <a:pPr marL="342900" indent="-342900">
              <a:spcBef>
                <a:spcPts val="200"/>
              </a:spcBef>
              <a:buClr>
                <a:srgbClr val="C54A9A"/>
              </a:buClr>
              <a:buFont typeface="Arial" panose="020B0604020202020204" pitchFamily="34" charset="0"/>
              <a:buChar char="•"/>
            </a:pPr>
            <a:r>
              <a:rPr lang="en-GB" dirty="0"/>
              <a:t>Do I understand what drives my target to make decisions? </a:t>
            </a:r>
          </a:p>
          <a:p>
            <a:pPr marL="342900" indent="-342900">
              <a:spcBef>
                <a:spcPts val="200"/>
              </a:spcBef>
              <a:buClr>
                <a:srgbClr val="C54A9A"/>
              </a:buClr>
              <a:buFont typeface="Arial" panose="020B0604020202020204" pitchFamily="34" charset="0"/>
              <a:buChar char="•"/>
            </a:pPr>
            <a:r>
              <a:rPr lang="en-GB" dirty="0"/>
              <a:t>Can they afford my product/service? </a:t>
            </a:r>
          </a:p>
          <a:p>
            <a:pPr marL="342900" indent="-342900">
              <a:spcBef>
                <a:spcPts val="200"/>
              </a:spcBef>
              <a:buClr>
                <a:srgbClr val="C54A9A"/>
              </a:buClr>
              <a:buFont typeface="Arial" panose="020B0604020202020204" pitchFamily="34" charset="0"/>
              <a:buChar char="•"/>
            </a:pPr>
            <a:r>
              <a:rPr lang="en-GB" dirty="0"/>
              <a:t>Can I reach them with my message? Are they easily accessible? </a:t>
            </a:r>
          </a:p>
          <a:p>
            <a:r>
              <a:rPr lang="en-GB" dirty="0"/>
              <a:t>Don't break down your target too far! Remember, you can have more than one niche market. </a:t>
            </a:r>
          </a:p>
          <a:p>
            <a:r>
              <a:rPr lang="en-GB" dirty="0">
                <a:solidFill>
                  <a:srgbClr val="C54A9A"/>
                </a:solidFill>
              </a:rPr>
              <a:t> </a:t>
            </a:r>
          </a:p>
          <a:p>
            <a:endParaRPr lang="en-US" dirty="0"/>
          </a:p>
        </p:txBody>
      </p:sp>
      <p:pic>
        <p:nvPicPr>
          <p:cNvPr id="3" name="Picture 2">
            <a:extLst>
              <a:ext uri="{FF2B5EF4-FFF2-40B4-BE49-F238E27FC236}">
                <a16:creationId xmlns:a16="http://schemas.microsoft.com/office/drawing/2014/main" id="{9B7C8423-7AB6-D14F-8631-67DF0F074355}"/>
              </a:ext>
            </a:extLst>
          </p:cNvPr>
          <p:cNvPicPr>
            <a:picLocks noChangeAspect="1"/>
          </p:cNvPicPr>
          <p:nvPr/>
        </p:nvPicPr>
        <p:blipFill>
          <a:blip r:embed="rId2"/>
          <a:stretch>
            <a:fillRect/>
          </a:stretch>
        </p:blipFill>
        <p:spPr>
          <a:xfrm>
            <a:off x="112773" y="902632"/>
            <a:ext cx="1155700" cy="1041400"/>
          </a:xfrm>
          <a:prstGeom prst="rect">
            <a:avLst/>
          </a:prstGeom>
        </p:spPr>
      </p:pic>
    </p:spTree>
    <p:extLst>
      <p:ext uri="{BB962C8B-B14F-4D97-AF65-F5344CB8AC3E}">
        <p14:creationId xmlns:p14="http://schemas.microsoft.com/office/powerpoint/2010/main" val="78944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8;p39">
            <a:extLst>
              <a:ext uri="{FF2B5EF4-FFF2-40B4-BE49-F238E27FC236}">
                <a16:creationId xmlns:a16="http://schemas.microsoft.com/office/drawing/2014/main" id="{964C91B2-590E-A340-95D5-DD7FDD9989D7}"/>
              </a:ext>
            </a:extLst>
          </p:cNvPr>
          <p:cNvGrpSpPr/>
          <p:nvPr/>
        </p:nvGrpSpPr>
        <p:grpSpPr>
          <a:xfrm>
            <a:off x="337387" y="1053353"/>
            <a:ext cx="645963" cy="697353"/>
            <a:chOff x="1923675" y="1633650"/>
            <a:chExt cx="436000" cy="435975"/>
          </a:xfrm>
        </p:grpSpPr>
        <p:sp>
          <p:nvSpPr>
            <p:cNvPr id="11" name="Google Shape;519;p39">
              <a:extLst>
                <a:ext uri="{FF2B5EF4-FFF2-40B4-BE49-F238E27FC236}">
                  <a16:creationId xmlns:a16="http://schemas.microsoft.com/office/drawing/2014/main" id="{D87BDB69-228E-BB40-829E-28A35827A51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39">
              <a:extLst>
                <a:ext uri="{FF2B5EF4-FFF2-40B4-BE49-F238E27FC236}">
                  <a16:creationId xmlns:a16="http://schemas.microsoft.com/office/drawing/2014/main" id="{8BCE59B1-121D-2F4F-82B5-D3AA801698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1;p39">
              <a:extLst>
                <a:ext uri="{FF2B5EF4-FFF2-40B4-BE49-F238E27FC236}">
                  <a16:creationId xmlns:a16="http://schemas.microsoft.com/office/drawing/2014/main" id="{A3C5D515-5590-BD4D-BCA2-6D37EF0489B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p39">
              <a:extLst>
                <a:ext uri="{FF2B5EF4-FFF2-40B4-BE49-F238E27FC236}">
                  <a16:creationId xmlns:a16="http://schemas.microsoft.com/office/drawing/2014/main" id="{6B6DB0DC-9F4F-8B46-8806-0C17608D6BC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a:extLst>
                <a:ext uri="{FF2B5EF4-FFF2-40B4-BE49-F238E27FC236}">
                  <a16:creationId xmlns:a16="http://schemas.microsoft.com/office/drawing/2014/main" id="{58AFD23C-D2FB-1249-B446-45FA9E9654A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4;p39">
              <a:extLst>
                <a:ext uri="{FF2B5EF4-FFF2-40B4-BE49-F238E27FC236}">
                  <a16:creationId xmlns:a16="http://schemas.microsoft.com/office/drawing/2014/main" id="{E0B80AD3-77C4-174A-830C-D42BD1C1E19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92F0E1EB-BA8F-634C-BDFF-FA985430EB96}"/>
              </a:ext>
            </a:extLst>
          </p:cNvPr>
          <p:cNvSpPr>
            <a:spLocks noGrp="1"/>
          </p:cNvSpPr>
          <p:nvPr>
            <p:ph type="body" sz="quarter" idx="13"/>
          </p:nvPr>
        </p:nvSpPr>
        <p:spPr>
          <a:xfrm>
            <a:off x="1639836" y="2043169"/>
            <a:ext cx="6323546" cy="1381662"/>
          </a:xfrm>
        </p:spPr>
        <p:txBody>
          <a:bodyPr>
            <a:normAutofit/>
          </a:bodyPr>
          <a:lstStyle/>
          <a:p>
            <a:r>
              <a:rPr lang="en-GB" dirty="0">
                <a:solidFill>
                  <a:srgbClr val="C54A9A"/>
                </a:solidFill>
              </a:rPr>
              <a:t>1. MAKE A WISH LIST </a:t>
            </a:r>
          </a:p>
          <a:p>
            <a:endParaRPr lang="en-GB" dirty="0">
              <a:solidFill>
                <a:srgbClr val="C54A9A"/>
              </a:solidFill>
            </a:endParaRPr>
          </a:p>
          <a:p>
            <a:endParaRPr lang="en-BA" dirty="0"/>
          </a:p>
        </p:txBody>
      </p:sp>
      <p:sp>
        <p:nvSpPr>
          <p:cNvPr id="8" name="Text Placeholder 7">
            <a:extLst>
              <a:ext uri="{FF2B5EF4-FFF2-40B4-BE49-F238E27FC236}">
                <a16:creationId xmlns:a16="http://schemas.microsoft.com/office/drawing/2014/main" id="{EBC13CB6-A558-EC4D-9ECB-AD3E78F135D1}"/>
              </a:ext>
            </a:extLst>
          </p:cNvPr>
          <p:cNvSpPr>
            <a:spLocks noGrp="1"/>
          </p:cNvSpPr>
          <p:nvPr>
            <p:ph type="body" sz="quarter" idx="14"/>
          </p:nvPr>
        </p:nvSpPr>
        <p:spPr>
          <a:xfrm>
            <a:off x="1639836" y="2572512"/>
            <a:ext cx="6149926" cy="3839021"/>
          </a:xfrm>
        </p:spPr>
        <p:txBody>
          <a:bodyPr/>
          <a:lstStyle/>
          <a:p>
            <a:r>
              <a:rPr lang="en-GB" dirty="0">
                <a:solidFill>
                  <a:srgbClr val="C54A9A"/>
                </a:solidFill>
              </a:rPr>
              <a:t>With whom do you want to do business? </a:t>
            </a:r>
          </a:p>
          <a:p>
            <a:r>
              <a:rPr lang="en-GB" dirty="0"/>
              <a:t>Be as specific as you can: Identify the </a:t>
            </a:r>
            <a:r>
              <a:rPr lang="en-GB" dirty="0">
                <a:solidFill>
                  <a:srgbClr val="C54A9A"/>
                </a:solidFill>
              </a:rPr>
              <a:t>geographic location* </a:t>
            </a:r>
            <a:r>
              <a:rPr lang="en-GB" dirty="0"/>
              <a:t>and the types of businesses or customers you want your business to target. If you don't know whom you want to do business with, you can't make contact. </a:t>
            </a:r>
          </a:p>
          <a:p>
            <a:r>
              <a:rPr lang="en-GB" i="1" dirty="0">
                <a:solidFill>
                  <a:srgbClr val="C54A9A"/>
                </a:solidFill>
              </a:rPr>
              <a:t>"You must recognize that you can't do business with everybody" </a:t>
            </a:r>
          </a:p>
          <a:p>
            <a:r>
              <a:rPr lang="en-GB" dirty="0"/>
              <a:t>Otherwise, you risk exhausting yourself and confusing your customers. </a:t>
            </a:r>
          </a:p>
          <a:p>
            <a:pPr marL="342900" indent="-342900">
              <a:buFont typeface="Arial" panose="020B0604020202020204" pitchFamily="34" charset="0"/>
              <a:buChar char="•"/>
            </a:pPr>
            <a:endParaRPr lang="en-GB" dirty="0"/>
          </a:p>
          <a:p>
            <a:endParaRPr lang="en-BA" dirty="0"/>
          </a:p>
        </p:txBody>
      </p:sp>
      <p:sp>
        <p:nvSpPr>
          <p:cNvPr id="18" name="Rectangle 17">
            <a:extLst>
              <a:ext uri="{FF2B5EF4-FFF2-40B4-BE49-F238E27FC236}">
                <a16:creationId xmlns:a16="http://schemas.microsoft.com/office/drawing/2014/main" id="{69F98877-C315-B34D-BECB-529587690182}"/>
              </a:ext>
            </a:extLst>
          </p:cNvPr>
          <p:cNvSpPr/>
          <p:nvPr/>
        </p:nvSpPr>
        <p:spPr>
          <a:xfrm>
            <a:off x="9433368" y="1861163"/>
            <a:ext cx="3391382" cy="2727926"/>
          </a:xfrm>
          <a:prstGeom prst="rect">
            <a:avLst/>
          </a:prstGeom>
        </p:spPr>
        <p:txBody>
          <a:bodyPr wrap="square">
            <a:spAutoFit/>
          </a:bodyPr>
          <a:lstStyle/>
          <a:p>
            <a:pPr>
              <a:lnSpc>
                <a:spcPct val="90000"/>
              </a:lnSpc>
              <a:spcBef>
                <a:spcPts val="1000"/>
              </a:spcBef>
            </a:pPr>
            <a:r>
              <a:rPr lang="en-GB" sz="2400" dirty="0">
                <a:solidFill>
                  <a:srgbClr val="C54A9A"/>
                </a:solidFill>
              </a:rPr>
              <a:t>Geographic location* </a:t>
            </a:r>
          </a:p>
          <a:p>
            <a:pPr>
              <a:lnSpc>
                <a:spcPct val="90000"/>
              </a:lnSpc>
              <a:spcBef>
                <a:spcPts val="1000"/>
              </a:spcBef>
            </a:pPr>
            <a:r>
              <a:rPr lang="en-GB" sz="2400" dirty="0">
                <a:solidFill>
                  <a:srgbClr val="142D55"/>
                </a:solidFill>
              </a:rPr>
              <a:t>Where are they? </a:t>
            </a:r>
          </a:p>
          <a:p>
            <a:pPr>
              <a:lnSpc>
                <a:spcPct val="90000"/>
              </a:lnSpc>
              <a:spcBef>
                <a:spcPts val="1000"/>
              </a:spcBef>
            </a:pPr>
            <a:r>
              <a:rPr lang="en-GB" sz="2400" dirty="0">
                <a:solidFill>
                  <a:srgbClr val="142D55"/>
                </a:solidFill>
              </a:rPr>
              <a:t>Where do they live? </a:t>
            </a:r>
          </a:p>
          <a:p>
            <a:pPr>
              <a:lnSpc>
                <a:spcPct val="90000"/>
              </a:lnSpc>
              <a:spcBef>
                <a:spcPts val="1000"/>
              </a:spcBef>
            </a:pPr>
            <a:r>
              <a:rPr lang="en-GB" sz="2400" dirty="0">
                <a:solidFill>
                  <a:srgbClr val="142D55"/>
                </a:solidFill>
              </a:rPr>
              <a:t>Where do they visit? </a:t>
            </a:r>
          </a:p>
          <a:p>
            <a:pPr>
              <a:lnSpc>
                <a:spcPct val="90000"/>
              </a:lnSpc>
              <a:spcBef>
                <a:spcPts val="1000"/>
              </a:spcBef>
            </a:pPr>
            <a:r>
              <a:rPr lang="en-GB" sz="2400" dirty="0">
                <a:solidFill>
                  <a:srgbClr val="142D55"/>
                </a:solidFill>
              </a:rPr>
              <a:t>Where do they buy? </a:t>
            </a:r>
          </a:p>
          <a:p>
            <a:pPr marL="342900" indent="-342900">
              <a:lnSpc>
                <a:spcPct val="90000"/>
              </a:lnSpc>
              <a:spcBef>
                <a:spcPts val="1000"/>
              </a:spcBef>
              <a:buFont typeface="Arial" panose="020B0604020202020204" pitchFamily="34" charset="0"/>
              <a:buChar char="•"/>
            </a:pPr>
            <a:endParaRPr lang="en-GB" sz="2400" dirty="0"/>
          </a:p>
        </p:txBody>
      </p:sp>
      <p:sp>
        <p:nvSpPr>
          <p:cNvPr id="2" name="Rectangle 1">
            <a:extLst>
              <a:ext uri="{FF2B5EF4-FFF2-40B4-BE49-F238E27FC236}">
                <a16:creationId xmlns:a16="http://schemas.microsoft.com/office/drawing/2014/main" id="{900795CF-FF3F-0D46-A783-FE59A981E01A}"/>
              </a:ext>
            </a:extLst>
          </p:cNvPr>
          <p:cNvSpPr/>
          <p:nvPr/>
        </p:nvSpPr>
        <p:spPr>
          <a:xfrm>
            <a:off x="1553026" y="121920"/>
            <a:ext cx="6236735" cy="461665"/>
          </a:xfrm>
          <a:prstGeom prst="rect">
            <a:avLst/>
          </a:prstGeom>
          <a:solidFill>
            <a:srgbClr val="FFC652"/>
          </a:solidFill>
        </p:spPr>
        <p:txBody>
          <a:bodyPr wrap="square">
            <a:spAutoFit/>
          </a:bodyPr>
          <a:lstStyle/>
          <a:p>
            <a:r>
              <a:rPr lang="en-GB" sz="2400" dirty="0">
                <a:solidFill>
                  <a:schemeClr val="bg1"/>
                </a:solidFill>
              </a:rPr>
              <a:t>THE PROCESS TO DEFINE YOUR TARGET MARKET</a:t>
            </a:r>
          </a:p>
        </p:txBody>
      </p:sp>
      <p:sp>
        <p:nvSpPr>
          <p:cNvPr id="17" name="TextBox 16">
            <a:extLst>
              <a:ext uri="{FF2B5EF4-FFF2-40B4-BE49-F238E27FC236}">
                <a16:creationId xmlns:a16="http://schemas.microsoft.com/office/drawing/2014/main" id="{A8BDAB0B-649F-41D7-A78B-2DB38529B522}"/>
              </a:ext>
            </a:extLst>
          </p:cNvPr>
          <p:cNvSpPr txBox="1"/>
          <p:nvPr/>
        </p:nvSpPr>
        <p:spPr>
          <a:xfrm>
            <a:off x="1623400" y="615372"/>
            <a:ext cx="6431280" cy="1323439"/>
          </a:xfrm>
          <a:prstGeom prst="rect">
            <a:avLst/>
          </a:prstGeom>
          <a:noFill/>
        </p:spPr>
        <p:txBody>
          <a:bodyPr wrap="square">
            <a:spAutoFit/>
          </a:bodyPr>
          <a:lstStyle/>
          <a:p>
            <a:r>
              <a:rPr lang="en-GB" sz="2000" dirty="0">
                <a:solidFill>
                  <a:srgbClr val="142D55"/>
                </a:solidFill>
              </a:rPr>
              <a:t>Lynda </a:t>
            </a:r>
            <a:r>
              <a:rPr lang="en-GB" sz="2000" dirty="0" err="1">
                <a:solidFill>
                  <a:srgbClr val="142D55"/>
                </a:solidFill>
              </a:rPr>
              <a:t>Falkenstein</a:t>
            </a:r>
            <a:r>
              <a:rPr lang="en-GB" sz="2000" dirty="0">
                <a:solidFill>
                  <a:srgbClr val="142D55"/>
                </a:solidFill>
              </a:rPr>
              <a:t>, author of </a:t>
            </a:r>
            <a:r>
              <a:rPr lang="en-GB" sz="2000" dirty="0">
                <a:solidFill>
                  <a:srgbClr val="142D55"/>
                </a:solidFill>
                <a:hlinkClick r:id="rId2"/>
              </a:rPr>
              <a:t>Nichecraft: Using Your Specialness to Focus Your Business, Corner Your Market and Make Customers Seek You Out</a:t>
            </a:r>
            <a:r>
              <a:rPr lang="en-GB" sz="2000" dirty="0">
                <a:solidFill>
                  <a:srgbClr val="142D55"/>
                </a:solidFill>
              </a:rPr>
              <a:t> promotes a seven-step process, </a:t>
            </a:r>
            <a:r>
              <a:rPr lang="en-GB" sz="2000" b="1" dirty="0">
                <a:solidFill>
                  <a:srgbClr val="142D55"/>
                </a:solidFill>
              </a:rPr>
              <a:t>five</a:t>
            </a:r>
            <a:r>
              <a:rPr lang="en-GB" sz="2000" dirty="0">
                <a:solidFill>
                  <a:srgbClr val="142D55"/>
                </a:solidFill>
              </a:rPr>
              <a:t> of which are relevant to us: </a:t>
            </a:r>
          </a:p>
        </p:txBody>
      </p:sp>
    </p:spTree>
    <p:extLst>
      <p:ext uri="{BB962C8B-B14F-4D97-AF65-F5344CB8AC3E}">
        <p14:creationId xmlns:p14="http://schemas.microsoft.com/office/powerpoint/2010/main" val="318473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8;p39">
            <a:extLst>
              <a:ext uri="{FF2B5EF4-FFF2-40B4-BE49-F238E27FC236}">
                <a16:creationId xmlns:a16="http://schemas.microsoft.com/office/drawing/2014/main" id="{964C91B2-590E-A340-95D5-DD7FDD9989D7}"/>
              </a:ext>
            </a:extLst>
          </p:cNvPr>
          <p:cNvGrpSpPr/>
          <p:nvPr/>
        </p:nvGrpSpPr>
        <p:grpSpPr>
          <a:xfrm>
            <a:off x="337387" y="1053353"/>
            <a:ext cx="645963" cy="697353"/>
            <a:chOff x="1923675" y="1633650"/>
            <a:chExt cx="436000" cy="435975"/>
          </a:xfrm>
        </p:grpSpPr>
        <p:sp>
          <p:nvSpPr>
            <p:cNvPr id="11" name="Google Shape;519;p39">
              <a:extLst>
                <a:ext uri="{FF2B5EF4-FFF2-40B4-BE49-F238E27FC236}">
                  <a16:creationId xmlns:a16="http://schemas.microsoft.com/office/drawing/2014/main" id="{D87BDB69-228E-BB40-829E-28A35827A51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39">
              <a:extLst>
                <a:ext uri="{FF2B5EF4-FFF2-40B4-BE49-F238E27FC236}">
                  <a16:creationId xmlns:a16="http://schemas.microsoft.com/office/drawing/2014/main" id="{8BCE59B1-121D-2F4F-82B5-D3AA801698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1;p39">
              <a:extLst>
                <a:ext uri="{FF2B5EF4-FFF2-40B4-BE49-F238E27FC236}">
                  <a16:creationId xmlns:a16="http://schemas.microsoft.com/office/drawing/2014/main" id="{A3C5D515-5590-BD4D-BCA2-6D37EF0489B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p39">
              <a:extLst>
                <a:ext uri="{FF2B5EF4-FFF2-40B4-BE49-F238E27FC236}">
                  <a16:creationId xmlns:a16="http://schemas.microsoft.com/office/drawing/2014/main" id="{6B6DB0DC-9F4F-8B46-8806-0C17608D6BC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a:extLst>
                <a:ext uri="{FF2B5EF4-FFF2-40B4-BE49-F238E27FC236}">
                  <a16:creationId xmlns:a16="http://schemas.microsoft.com/office/drawing/2014/main" id="{58AFD23C-D2FB-1249-B446-45FA9E9654A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4;p39">
              <a:extLst>
                <a:ext uri="{FF2B5EF4-FFF2-40B4-BE49-F238E27FC236}">
                  <a16:creationId xmlns:a16="http://schemas.microsoft.com/office/drawing/2014/main" id="{E0B80AD3-77C4-174A-830C-D42BD1C1E19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92F0E1EB-BA8F-634C-BDFF-FA985430EB96}"/>
              </a:ext>
            </a:extLst>
          </p:cNvPr>
          <p:cNvSpPr>
            <a:spLocks noGrp="1"/>
          </p:cNvSpPr>
          <p:nvPr>
            <p:ph type="body" sz="quarter" idx="13"/>
          </p:nvPr>
        </p:nvSpPr>
        <p:spPr>
          <a:xfrm>
            <a:off x="1663294" y="1129330"/>
            <a:ext cx="6323546" cy="1381662"/>
          </a:xfrm>
        </p:spPr>
        <p:txBody>
          <a:bodyPr>
            <a:normAutofit/>
          </a:bodyPr>
          <a:lstStyle/>
          <a:p>
            <a:r>
              <a:rPr lang="en-GB" dirty="0">
                <a:solidFill>
                  <a:srgbClr val="C54A9A"/>
                </a:solidFill>
              </a:rPr>
              <a:t>2. FOCUS</a:t>
            </a:r>
          </a:p>
          <a:p>
            <a:endParaRPr lang="en-BA" dirty="0"/>
          </a:p>
        </p:txBody>
      </p:sp>
      <p:sp>
        <p:nvSpPr>
          <p:cNvPr id="8" name="Text Placeholder 7">
            <a:extLst>
              <a:ext uri="{FF2B5EF4-FFF2-40B4-BE49-F238E27FC236}">
                <a16:creationId xmlns:a16="http://schemas.microsoft.com/office/drawing/2014/main" id="{EBC13CB6-A558-EC4D-9ECB-AD3E78F135D1}"/>
              </a:ext>
            </a:extLst>
          </p:cNvPr>
          <p:cNvSpPr>
            <a:spLocks noGrp="1"/>
          </p:cNvSpPr>
          <p:nvPr>
            <p:ph type="body" sz="quarter" idx="14"/>
          </p:nvPr>
        </p:nvSpPr>
        <p:spPr>
          <a:xfrm>
            <a:off x="1663294" y="1960880"/>
            <a:ext cx="5985346" cy="3973133"/>
          </a:xfrm>
        </p:spPr>
        <p:txBody>
          <a:bodyPr/>
          <a:lstStyle/>
          <a:p>
            <a:r>
              <a:rPr lang="en-GB" dirty="0"/>
              <a:t>Clarify what you want to sell, remembering: </a:t>
            </a:r>
          </a:p>
          <a:p>
            <a:r>
              <a:rPr lang="en-GB" dirty="0"/>
              <a:t>You can't be:</a:t>
            </a:r>
          </a:p>
          <a:p>
            <a:pPr marL="342900" indent="-342900">
              <a:buClr>
                <a:srgbClr val="C54A9A"/>
              </a:buClr>
              <a:buFont typeface="Arial" panose="020B0604020202020204" pitchFamily="34" charset="0"/>
              <a:buChar char="•"/>
            </a:pPr>
            <a:r>
              <a:rPr lang="en-GB" dirty="0"/>
              <a:t>all things to all people and </a:t>
            </a:r>
          </a:p>
          <a:p>
            <a:pPr marL="342900" indent="-342900">
              <a:buClr>
                <a:srgbClr val="C54A9A"/>
              </a:buClr>
              <a:buFont typeface="Arial" panose="020B0604020202020204" pitchFamily="34" charset="0"/>
              <a:buChar char="•"/>
            </a:pPr>
            <a:r>
              <a:rPr lang="en-GB" dirty="0"/>
              <a:t>"smaller is bigger." </a:t>
            </a:r>
          </a:p>
          <a:p>
            <a:pPr marL="342900" indent="-342900">
              <a:buFont typeface="Arial" panose="020B0604020202020204" pitchFamily="34" charset="0"/>
              <a:buChar char="•"/>
            </a:pPr>
            <a:endParaRPr lang="en-GB" dirty="0"/>
          </a:p>
          <a:p>
            <a:r>
              <a:rPr lang="en-GB" dirty="0"/>
              <a:t>Make a list of what you do best and the </a:t>
            </a:r>
            <a:r>
              <a:rPr lang="en-GB" dirty="0">
                <a:solidFill>
                  <a:srgbClr val="C54A9A"/>
                </a:solidFill>
              </a:rPr>
              <a:t>skills*</a:t>
            </a:r>
            <a:r>
              <a:rPr lang="en-GB" dirty="0"/>
              <a:t> essentially needed in each. List your achievements and what training you may need to attain the necessary skills required </a:t>
            </a:r>
          </a:p>
          <a:p>
            <a:pPr marL="342900" indent="-342900">
              <a:buFont typeface="Arial" panose="020B0604020202020204" pitchFamily="34" charset="0"/>
              <a:buChar char="•"/>
            </a:pPr>
            <a:endParaRPr lang="en-GB" dirty="0"/>
          </a:p>
          <a:p>
            <a:endParaRPr lang="en-BA" dirty="0"/>
          </a:p>
        </p:txBody>
      </p:sp>
      <p:sp>
        <p:nvSpPr>
          <p:cNvPr id="18" name="Rectangle 17">
            <a:extLst>
              <a:ext uri="{FF2B5EF4-FFF2-40B4-BE49-F238E27FC236}">
                <a16:creationId xmlns:a16="http://schemas.microsoft.com/office/drawing/2014/main" id="{69F98877-C315-B34D-BECB-529587690182}"/>
              </a:ext>
            </a:extLst>
          </p:cNvPr>
          <p:cNvSpPr/>
          <p:nvPr/>
        </p:nvSpPr>
        <p:spPr>
          <a:xfrm>
            <a:off x="9474265" y="1326012"/>
            <a:ext cx="2937191" cy="4465838"/>
          </a:xfrm>
          <a:prstGeom prst="rect">
            <a:avLst/>
          </a:prstGeom>
        </p:spPr>
        <p:txBody>
          <a:bodyPr wrap="square">
            <a:spAutoFit/>
          </a:bodyPr>
          <a:lstStyle/>
          <a:p>
            <a:pPr>
              <a:lnSpc>
                <a:spcPct val="90000"/>
              </a:lnSpc>
              <a:spcBef>
                <a:spcPts val="200"/>
              </a:spcBef>
            </a:pPr>
            <a:r>
              <a:rPr lang="en-GB" sz="2400" dirty="0">
                <a:solidFill>
                  <a:srgbClr val="C54A9A"/>
                </a:solidFill>
              </a:rPr>
              <a:t>Examples of </a:t>
            </a:r>
          </a:p>
          <a:p>
            <a:pPr>
              <a:lnSpc>
                <a:spcPct val="90000"/>
              </a:lnSpc>
              <a:spcBef>
                <a:spcPts val="200"/>
              </a:spcBef>
            </a:pPr>
            <a:r>
              <a:rPr lang="en-GB" sz="2400" dirty="0">
                <a:solidFill>
                  <a:srgbClr val="C54A9A"/>
                </a:solidFill>
              </a:rPr>
              <a:t>skills* needed;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curiosity,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time management,</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strategic thinking,</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efficiency,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resilience,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communication,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networking,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finance,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branding, </a:t>
            </a:r>
          </a:p>
          <a:p>
            <a:pPr marL="228600" indent="-228600">
              <a:lnSpc>
                <a:spcPct val="90000"/>
              </a:lnSpc>
              <a:spcBef>
                <a:spcPts val="200"/>
              </a:spcBef>
              <a:buClr>
                <a:srgbClr val="C54A9A"/>
              </a:buClr>
              <a:buFont typeface="Arial" panose="020B0604020202020204" pitchFamily="34" charset="0"/>
              <a:buChar char="•"/>
            </a:pPr>
            <a:r>
              <a:rPr lang="en-GB" sz="2400" dirty="0">
                <a:solidFill>
                  <a:srgbClr val="142D55"/>
                </a:solidFill>
              </a:rPr>
              <a:t>sales </a:t>
            </a:r>
          </a:p>
        </p:txBody>
      </p:sp>
      <p:sp>
        <p:nvSpPr>
          <p:cNvPr id="17" name="Rectangle 16">
            <a:extLst>
              <a:ext uri="{FF2B5EF4-FFF2-40B4-BE49-F238E27FC236}">
                <a16:creationId xmlns:a16="http://schemas.microsoft.com/office/drawing/2014/main" id="{F4085218-8786-0B4B-8FE1-96012651B193}"/>
              </a:ext>
            </a:extLst>
          </p:cNvPr>
          <p:cNvSpPr/>
          <p:nvPr/>
        </p:nvSpPr>
        <p:spPr>
          <a:xfrm>
            <a:off x="1663294" y="357874"/>
            <a:ext cx="4039888" cy="461665"/>
          </a:xfrm>
          <a:prstGeom prst="rect">
            <a:avLst/>
          </a:prstGeom>
          <a:solidFill>
            <a:srgbClr val="FFC652"/>
          </a:solidFill>
        </p:spPr>
        <p:txBody>
          <a:bodyPr wrap="none">
            <a:spAutoFit/>
          </a:bodyPr>
          <a:lstStyle/>
          <a:p>
            <a:r>
              <a:rPr lang="en-GB" sz="2400" dirty="0">
                <a:solidFill>
                  <a:schemeClr val="bg1"/>
                </a:solidFill>
              </a:rPr>
              <a:t>DEFINE YOUR TARGET MARKET</a:t>
            </a:r>
          </a:p>
        </p:txBody>
      </p:sp>
    </p:spTree>
    <p:extLst>
      <p:ext uri="{BB962C8B-B14F-4D97-AF65-F5344CB8AC3E}">
        <p14:creationId xmlns:p14="http://schemas.microsoft.com/office/powerpoint/2010/main" val="150571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8;p39">
            <a:extLst>
              <a:ext uri="{FF2B5EF4-FFF2-40B4-BE49-F238E27FC236}">
                <a16:creationId xmlns:a16="http://schemas.microsoft.com/office/drawing/2014/main" id="{964C91B2-590E-A340-95D5-DD7FDD9989D7}"/>
              </a:ext>
            </a:extLst>
          </p:cNvPr>
          <p:cNvGrpSpPr/>
          <p:nvPr/>
        </p:nvGrpSpPr>
        <p:grpSpPr>
          <a:xfrm>
            <a:off x="337387" y="1053353"/>
            <a:ext cx="645963" cy="697353"/>
            <a:chOff x="1923675" y="1633650"/>
            <a:chExt cx="436000" cy="435975"/>
          </a:xfrm>
        </p:grpSpPr>
        <p:sp>
          <p:nvSpPr>
            <p:cNvPr id="11" name="Google Shape;519;p39">
              <a:extLst>
                <a:ext uri="{FF2B5EF4-FFF2-40B4-BE49-F238E27FC236}">
                  <a16:creationId xmlns:a16="http://schemas.microsoft.com/office/drawing/2014/main" id="{D87BDB69-228E-BB40-829E-28A35827A51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39">
              <a:extLst>
                <a:ext uri="{FF2B5EF4-FFF2-40B4-BE49-F238E27FC236}">
                  <a16:creationId xmlns:a16="http://schemas.microsoft.com/office/drawing/2014/main" id="{8BCE59B1-121D-2F4F-82B5-D3AA801698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1;p39">
              <a:extLst>
                <a:ext uri="{FF2B5EF4-FFF2-40B4-BE49-F238E27FC236}">
                  <a16:creationId xmlns:a16="http://schemas.microsoft.com/office/drawing/2014/main" id="{A3C5D515-5590-BD4D-BCA2-6D37EF0489B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p39">
              <a:extLst>
                <a:ext uri="{FF2B5EF4-FFF2-40B4-BE49-F238E27FC236}">
                  <a16:creationId xmlns:a16="http://schemas.microsoft.com/office/drawing/2014/main" id="{6B6DB0DC-9F4F-8B46-8806-0C17608D6BC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a:extLst>
                <a:ext uri="{FF2B5EF4-FFF2-40B4-BE49-F238E27FC236}">
                  <a16:creationId xmlns:a16="http://schemas.microsoft.com/office/drawing/2014/main" id="{58AFD23C-D2FB-1249-B446-45FA9E9654A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4;p39">
              <a:extLst>
                <a:ext uri="{FF2B5EF4-FFF2-40B4-BE49-F238E27FC236}">
                  <a16:creationId xmlns:a16="http://schemas.microsoft.com/office/drawing/2014/main" id="{E0B80AD3-77C4-174A-830C-D42BD1C1E19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92F0E1EB-BA8F-634C-BDFF-FA985430EB96}"/>
              </a:ext>
            </a:extLst>
          </p:cNvPr>
          <p:cNvSpPr>
            <a:spLocks noGrp="1"/>
          </p:cNvSpPr>
          <p:nvPr>
            <p:ph type="body" sz="quarter" idx="13"/>
          </p:nvPr>
        </p:nvSpPr>
        <p:spPr>
          <a:xfrm>
            <a:off x="1604781" y="1173657"/>
            <a:ext cx="6323546" cy="1381662"/>
          </a:xfrm>
        </p:spPr>
        <p:txBody>
          <a:bodyPr>
            <a:normAutofit/>
          </a:bodyPr>
          <a:lstStyle/>
          <a:p>
            <a:r>
              <a:rPr lang="en-GB" dirty="0">
                <a:solidFill>
                  <a:srgbClr val="C54A9A"/>
                </a:solidFill>
              </a:rPr>
              <a:t>2. FOCUS</a:t>
            </a:r>
          </a:p>
          <a:p>
            <a:endParaRPr lang="en-BA" dirty="0"/>
          </a:p>
        </p:txBody>
      </p:sp>
      <p:sp>
        <p:nvSpPr>
          <p:cNvPr id="8" name="Text Placeholder 7">
            <a:extLst>
              <a:ext uri="{FF2B5EF4-FFF2-40B4-BE49-F238E27FC236}">
                <a16:creationId xmlns:a16="http://schemas.microsoft.com/office/drawing/2014/main" id="{EBC13CB6-A558-EC4D-9ECB-AD3E78F135D1}"/>
              </a:ext>
            </a:extLst>
          </p:cNvPr>
          <p:cNvSpPr>
            <a:spLocks noGrp="1"/>
          </p:cNvSpPr>
          <p:nvPr>
            <p:ph type="body" sz="quarter" idx="14"/>
          </p:nvPr>
        </p:nvSpPr>
        <p:spPr>
          <a:xfrm>
            <a:off x="1466216" y="2188156"/>
            <a:ext cx="6323546" cy="3801985"/>
          </a:xfrm>
        </p:spPr>
        <p:txBody>
          <a:bodyPr/>
          <a:lstStyle/>
          <a:p>
            <a:pPr marL="342900" indent="-342900">
              <a:buFont typeface="Arial" panose="020B0604020202020204" pitchFamily="34" charset="0"/>
              <a:buChar char="•"/>
            </a:pPr>
            <a:r>
              <a:rPr lang="en-GB" dirty="0">
                <a:solidFill>
                  <a:srgbClr val="C54A9A"/>
                </a:solidFill>
              </a:rPr>
              <a:t>Identify the important lessons </a:t>
            </a:r>
            <a:r>
              <a:rPr lang="en-GB" dirty="0"/>
              <a:t>you have learned in life that can assist you with your idea, use them to your advantage </a:t>
            </a:r>
          </a:p>
          <a:p>
            <a:pPr marL="342900" indent="-342900">
              <a:buFont typeface="Arial" panose="020B0604020202020204" pitchFamily="34" charset="0"/>
              <a:buChar char="•"/>
            </a:pPr>
            <a:r>
              <a:rPr lang="en-GB" dirty="0">
                <a:solidFill>
                  <a:srgbClr val="C54A9A"/>
                </a:solidFill>
              </a:rPr>
              <a:t>Look for patterns </a:t>
            </a:r>
            <a:r>
              <a:rPr lang="en-GB" dirty="0"/>
              <a:t>that reveal your approach to resolving problems, be aware of this, you may need additional help </a:t>
            </a:r>
          </a:p>
          <a:p>
            <a:pPr marL="342900" indent="-342900">
              <a:buFont typeface="Arial" panose="020B0604020202020204" pitchFamily="34" charset="0"/>
              <a:buChar char="•"/>
            </a:pPr>
            <a:r>
              <a:rPr lang="en-GB" dirty="0"/>
              <a:t>Your </a:t>
            </a:r>
            <a:r>
              <a:rPr lang="en-GB" dirty="0">
                <a:solidFill>
                  <a:srgbClr val="C54A9A"/>
                </a:solidFill>
              </a:rPr>
              <a:t>niche should arise naturally </a:t>
            </a:r>
            <a:r>
              <a:rPr lang="en-GB" dirty="0"/>
              <a:t>from your interests and experience and what you are passionate and good at </a:t>
            </a:r>
          </a:p>
          <a:p>
            <a:pPr marL="342900" indent="-342900">
              <a:buFont typeface="Arial" panose="020B0604020202020204" pitchFamily="34" charset="0"/>
              <a:buChar char="•"/>
            </a:pPr>
            <a:endParaRPr lang="en-GB" dirty="0"/>
          </a:p>
          <a:p>
            <a:endParaRPr lang="en-BA" dirty="0"/>
          </a:p>
        </p:txBody>
      </p:sp>
      <p:grpSp>
        <p:nvGrpSpPr>
          <p:cNvPr id="17" name="Group 16">
            <a:extLst>
              <a:ext uri="{FF2B5EF4-FFF2-40B4-BE49-F238E27FC236}">
                <a16:creationId xmlns:a16="http://schemas.microsoft.com/office/drawing/2014/main" id="{72683D19-6507-7E46-9AD7-1EF91CB2B366}"/>
              </a:ext>
            </a:extLst>
          </p:cNvPr>
          <p:cNvGrpSpPr/>
          <p:nvPr/>
        </p:nvGrpSpPr>
        <p:grpSpPr>
          <a:xfrm>
            <a:off x="8875776" y="1750706"/>
            <a:ext cx="2361457" cy="3801986"/>
            <a:chOff x="10107358" y="2080594"/>
            <a:chExt cx="1296880" cy="2087999"/>
          </a:xfrm>
        </p:grpSpPr>
        <p:pic>
          <p:nvPicPr>
            <p:cNvPr id="18" name="Picture 17" descr="Icon&#10;&#10;Description automatically generated">
              <a:extLst>
                <a:ext uri="{FF2B5EF4-FFF2-40B4-BE49-F238E27FC236}">
                  <a16:creationId xmlns:a16="http://schemas.microsoft.com/office/drawing/2014/main" id="{A4159E23-3C7F-664B-B6B0-42DC14F6093A}"/>
                </a:ext>
              </a:extLst>
            </p:cNvPr>
            <p:cNvPicPr>
              <a:picLocks noChangeAspect="1"/>
            </p:cNvPicPr>
            <p:nvPr/>
          </p:nvPicPr>
          <p:blipFill>
            <a:blip r:embed="rId2"/>
            <a:stretch>
              <a:fillRect/>
            </a:stretch>
          </p:blipFill>
          <p:spPr>
            <a:xfrm>
              <a:off x="10107358" y="2080594"/>
              <a:ext cx="1296880" cy="2087999"/>
            </a:xfrm>
            <a:prstGeom prst="rect">
              <a:avLst/>
            </a:prstGeom>
          </p:spPr>
        </p:pic>
        <p:pic>
          <p:nvPicPr>
            <p:cNvPr id="19" name="Picture 18" descr="Icon&#10;&#10;Description automatically generated">
              <a:extLst>
                <a:ext uri="{FF2B5EF4-FFF2-40B4-BE49-F238E27FC236}">
                  <a16:creationId xmlns:a16="http://schemas.microsoft.com/office/drawing/2014/main" id="{E9DA7553-5C6E-C844-99BF-7608E701307E}"/>
                </a:ext>
              </a:extLst>
            </p:cNvPr>
            <p:cNvPicPr>
              <a:picLocks noChangeAspect="1"/>
            </p:cNvPicPr>
            <p:nvPr/>
          </p:nvPicPr>
          <p:blipFill>
            <a:blip r:embed="rId3"/>
            <a:stretch>
              <a:fillRect/>
            </a:stretch>
          </p:blipFill>
          <p:spPr>
            <a:xfrm flipH="1">
              <a:off x="11192471" y="3267026"/>
              <a:ext cx="179368" cy="195618"/>
            </a:xfrm>
            <a:prstGeom prst="rect">
              <a:avLst/>
            </a:prstGeom>
          </p:spPr>
        </p:pic>
      </p:grpSp>
      <p:sp>
        <p:nvSpPr>
          <p:cNvPr id="20" name="Rectangle 19">
            <a:extLst>
              <a:ext uri="{FF2B5EF4-FFF2-40B4-BE49-F238E27FC236}">
                <a16:creationId xmlns:a16="http://schemas.microsoft.com/office/drawing/2014/main" id="{C44DC548-6513-AE4B-BA2F-3F9D626F5273}"/>
              </a:ext>
            </a:extLst>
          </p:cNvPr>
          <p:cNvSpPr/>
          <p:nvPr/>
        </p:nvSpPr>
        <p:spPr>
          <a:xfrm>
            <a:off x="4825067" y="215634"/>
            <a:ext cx="4039888" cy="461665"/>
          </a:xfrm>
          <a:prstGeom prst="rect">
            <a:avLst/>
          </a:prstGeom>
          <a:solidFill>
            <a:srgbClr val="FFC652"/>
          </a:solidFill>
        </p:spPr>
        <p:txBody>
          <a:bodyPr wrap="none">
            <a:spAutoFit/>
          </a:bodyPr>
          <a:lstStyle/>
          <a:p>
            <a:r>
              <a:rPr lang="en-GB" sz="2400" dirty="0">
                <a:solidFill>
                  <a:schemeClr val="bg1"/>
                </a:solidFill>
              </a:rPr>
              <a:t>DEFINE YOUR TARGET MARKET</a:t>
            </a:r>
          </a:p>
        </p:txBody>
      </p:sp>
    </p:spTree>
    <p:extLst>
      <p:ext uri="{BB962C8B-B14F-4D97-AF65-F5344CB8AC3E}">
        <p14:creationId xmlns:p14="http://schemas.microsoft.com/office/powerpoint/2010/main" val="131055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8;p39">
            <a:extLst>
              <a:ext uri="{FF2B5EF4-FFF2-40B4-BE49-F238E27FC236}">
                <a16:creationId xmlns:a16="http://schemas.microsoft.com/office/drawing/2014/main" id="{964C91B2-590E-A340-95D5-DD7FDD9989D7}"/>
              </a:ext>
            </a:extLst>
          </p:cNvPr>
          <p:cNvGrpSpPr/>
          <p:nvPr/>
        </p:nvGrpSpPr>
        <p:grpSpPr>
          <a:xfrm>
            <a:off x="337387" y="1053353"/>
            <a:ext cx="645963" cy="697353"/>
            <a:chOff x="1923675" y="1633650"/>
            <a:chExt cx="436000" cy="435975"/>
          </a:xfrm>
        </p:grpSpPr>
        <p:sp>
          <p:nvSpPr>
            <p:cNvPr id="11" name="Google Shape;519;p39">
              <a:extLst>
                <a:ext uri="{FF2B5EF4-FFF2-40B4-BE49-F238E27FC236}">
                  <a16:creationId xmlns:a16="http://schemas.microsoft.com/office/drawing/2014/main" id="{D87BDB69-228E-BB40-829E-28A35827A51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39">
              <a:extLst>
                <a:ext uri="{FF2B5EF4-FFF2-40B4-BE49-F238E27FC236}">
                  <a16:creationId xmlns:a16="http://schemas.microsoft.com/office/drawing/2014/main" id="{8BCE59B1-121D-2F4F-82B5-D3AA801698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1;p39">
              <a:extLst>
                <a:ext uri="{FF2B5EF4-FFF2-40B4-BE49-F238E27FC236}">
                  <a16:creationId xmlns:a16="http://schemas.microsoft.com/office/drawing/2014/main" id="{A3C5D515-5590-BD4D-BCA2-6D37EF0489B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p39">
              <a:extLst>
                <a:ext uri="{FF2B5EF4-FFF2-40B4-BE49-F238E27FC236}">
                  <a16:creationId xmlns:a16="http://schemas.microsoft.com/office/drawing/2014/main" id="{6B6DB0DC-9F4F-8B46-8806-0C17608D6BC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a:extLst>
                <a:ext uri="{FF2B5EF4-FFF2-40B4-BE49-F238E27FC236}">
                  <a16:creationId xmlns:a16="http://schemas.microsoft.com/office/drawing/2014/main" id="{58AFD23C-D2FB-1249-B446-45FA9E9654A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4;p39">
              <a:extLst>
                <a:ext uri="{FF2B5EF4-FFF2-40B4-BE49-F238E27FC236}">
                  <a16:creationId xmlns:a16="http://schemas.microsoft.com/office/drawing/2014/main" id="{E0B80AD3-77C4-174A-830C-D42BD1C1E19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92F0E1EB-BA8F-634C-BDFF-FA985430EB96}"/>
              </a:ext>
            </a:extLst>
          </p:cNvPr>
          <p:cNvSpPr>
            <a:spLocks noGrp="1"/>
          </p:cNvSpPr>
          <p:nvPr>
            <p:ph type="body" sz="quarter" idx="13"/>
          </p:nvPr>
        </p:nvSpPr>
        <p:spPr>
          <a:xfrm>
            <a:off x="1572555" y="1017454"/>
            <a:ext cx="6323546" cy="1749192"/>
          </a:xfrm>
        </p:spPr>
        <p:txBody>
          <a:bodyPr>
            <a:normAutofit/>
          </a:bodyPr>
          <a:lstStyle/>
          <a:p>
            <a:r>
              <a:rPr lang="en-GB" dirty="0">
                <a:solidFill>
                  <a:srgbClr val="C54A9A"/>
                </a:solidFill>
              </a:rPr>
              <a:t>3. DESCRIBE THE CUSTOMER'S WORLDVIEW </a:t>
            </a:r>
          </a:p>
          <a:p>
            <a:endParaRPr lang="en-BA" dirty="0"/>
          </a:p>
        </p:txBody>
      </p:sp>
      <p:sp>
        <p:nvSpPr>
          <p:cNvPr id="8" name="Text Placeholder 7">
            <a:extLst>
              <a:ext uri="{FF2B5EF4-FFF2-40B4-BE49-F238E27FC236}">
                <a16:creationId xmlns:a16="http://schemas.microsoft.com/office/drawing/2014/main" id="{EBC13CB6-A558-EC4D-9ECB-AD3E78F135D1}"/>
              </a:ext>
            </a:extLst>
          </p:cNvPr>
          <p:cNvSpPr>
            <a:spLocks noGrp="1"/>
          </p:cNvSpPr>
          <p:nvPr>
            <p:ph type="body" sz="quarter" idx="14"/>
          </p:nvPr>
        </p:nvSpPr>
        <p:spPr>
          <a:xfrm>
            <a:off x="1466215" y="2428869"/>
            <a:ext cx="6485592" cy="3644887"/>
          </a:xfrm>
        </p:spPr>
        <p:txBody>
          <a:bodyPr/>
          <a:lstStyle/>
          <a:p>
            <a:r>
              <a:rPr lang="en-GB" dirty="0"/>
              <a:t>A successful business uses what </a:t>
            </a:r>
            <a:r>
              <a:rPr lang="en-GB" dirty="0" err="1"/>
              <a:t>Falkenstein</a:t>
            </a:r>
            <a:r>
              <a:rPr lang="en-GB" dirty="0"/>
              <a:t> calls the Platinum Rule: </a:t>
            </a:r>
          </a:p>
          <a:p>
            <a:pPr algn="ctr"/>
            <a:r>
              <a:rPr lang="en-GB" sz="2200" i="1" dirty="0">
                <a:solidFill>
                  <a:srgbClr val="C54A9A"/>
                </a:solidFill>
              </a:rPr>
              <a:t>"Do unto others as they would do unto themselves.” </a:t>
            </a:r>
          </a:p>
          <a:p>
            <a:pPr algn="just"/>
            <a:r>
              <a:rPr lang="en-GB" dirty="0"/>
              <a:t>When you look at the world from your prospective </a:t>
            </a:r>
            <a:r>
              <a:rPr lang="en-GB" dirty="0">
                <a:solidFill>
                  <a:srgbClr val="C54A9A"/>
                </a:solidFill>
              </a:rPr>
              <a:t>customers' perspective*, </a:t>
            </a:r>
            <a:r>
              <a:rPr lang="en-GB" dirty="0"/>
              <a:t>you can identify their needs or wants. The best way to do this is to talk to prospective customers and identify their main concerns. </a:t>
            </a:r>
          </a:p>
          <a:p>
            <a:pPr algn="ctr"/>
            <a:r>
              <a:rPr lang="en-GB" sz="2200" i="1" dirty="0">
                <a:solidFill>
                  <a:srgbClr val="C54A9A"/>
                </a:solidFill>
              </a:rPr>
              <a:t>The customers perspective is always first the business follows.</a:t>
            </a:r>
          </a:p>
          <a:p>
            <a:pPr marL="342900" indent="-342900">
              <a:buFont typeface="Arial" panose="020B0604020202020204" pitchFamily="34" charset="0"/>
              <a:buChar char="•"/>
            </a:pPr>
            <a:endParaRPr lang="en-GB" dirty="0"/>
          </a:p>
          <a:p>
            <a:endParaRPr lang="en-BA" dirty="0"/>
          </a:p>
        </p:txBody>
      </p:sp>
      <p:sp>
        <p:nvSpPr>
          <p:cNvPr id="18" name="Rectangle 17">
            <a:extLst>
              <a:ext uri="{FF2B5EF4-FFF2-40B4-BE49-F238E27FC236}">
                <a16:creationId xmlns:a16="http://schemas.microsoft.com/office/drawing/2014/main" id="{69F98877-C315-B34D-BECB-529587690182}"/>
              </a:ext>
            </a:extLst>
          </p:cNvPr>
          <p:cNvSpPr/>
          <p:nvPr/>
        </p:nvSpPr>
        <p:spPr>
          <a:xfrm>
            <a:off x="9414472" y="483559"/>
            <a:ext cx="2777528" cy="5576911"/>
          </a:xfrm>
          <a:prstGeom prst="rect">
            <a:avLst/>
          </a:prstGeom>
        </p:spPr>
        <p:txBody>
          <a:bodyPr wrap="square">
            <a:spAutoFit/>
          </a:bodyPr>
          <a:lstStyle/>
          <a:p>
            <a:pPr>
              <a:lnSpc>
                <a:spcPct val="90000"/>
              </a:lnSpc>
              <a:spcBef>
                <a:spcPts val="1000"/>
              </a:spcBef>
            </a:pPr>
            <a:r>
              <a:rPr lang="en-GB" sz="2200" dirty="0">
                <a:solidFill>
                  <a:srgbClr val="C54A9A"/>
                </a:solidFill>
              </a:rPr>
              <a:t>Customers Perspective* </a:t>
            </a:r>
            <a:r>
              <a:rPr lang="en-GB" sz="2200" dirty="0">
                <a:solidFill>
                  <a:srgbClr val="142D55"/>
                </a:solidFill>
              </a:rPr>
              <a:t>measures the business idea through the eyes of its customers, so that the company retains a careful focus on customer needs and satisfaction. To achieve the best in business performance, you must incorporate reasonable customer needs and wants consistent with your mission and must take them into account in all company decisions. </a:t>
            </a:r>
          </a:p>
        </p:txBody>
      </p:sp>
      <p:sp>
        <p:nvSpPr>
          <p:cNvPr id="17" name="Rectangle 16">
            <a:extLst>
              <a:ext uri="{FF2B5EF4-FFF2-40B4-BE49-F238E27FC236}">
                <a16:creationId xmlns:a16="http://schemas.microsoft.com/office/drawing/2014/main" id="{5C383B0D-3870-C94F-B3BD-BF15299D822F}"/>
              </a:ext>
            </a:extLst>
          </p:cNvPr>
          <p:cNvSpPr/>
          <p:nvPr/>
        </p:nvSpPr>
        <p:spPr>
          <a:xfrm>
            <a:off x="4825067" y="215634"/>
            <a:ext cx="4039888" cy="461665"/>
          </a:xfrm>
          <a:prstGeom prst="rect">
            <a:avLst/>
          </a:prstGeom>
          <a:solidFill>
            <a:srgbClr val="FFC652"/>
          </a:solidFill>
        </p:spPr>
        <p:txBody>
          <a:bodyPr wrap="none">
            <a:spAutoFit/>
          </a:bodyPr>
          <a:lstStyle/>
          <a:p>
            <a:r>
              <a:rPr lang="en-GB" sz="2400" dirty="0">
                <a:solidFill>
                  <a:schemeClr val="bg1"/>
                </a:solidFill>
              </a:rPr>
              <a:t>DEFINE YOUR TARGET MARKET</a:t>
            </a:r>
          </a:p>
        </p:txBody>
      </p:sp>
    </p:spTree>
    <p:extLst>
      <p:ext uri="{BB962C8B-B14F-4D97-AF65-F5344CB8AC3E}">
        <p14:creationId xmlns:p14="http://schemas.microsoft.com/office/powerpoint/2010/main" val="2637296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8;p39">
            <a:extLst>
              <a:ext uri="{FF2B5EF4-FFF2-40B4-BE49-F238E27FC236}">
                <a16:creationId xmlns:a16="http://schemas.microsoft.com/office/drawing/2014/main" id="{964C91B2-590E-A340-95D5-DD7FDD9989D7}"/>
              </a:ext>
            </a:extLst>
          </p:cNvPr>
          <p:cNvGrpSpPr/>
          <p:nvPr/>
        </p:nvGrpSpPr>
        <p:grpSpPr>
          <a:xfrm>
            <a:off x="337387" y="1053353"/>
            <a:ext cx="645963" cy="697353"/>
            <a:chOff x="1923675" y="1633650"/>
            <a:chExt cx="436000" cy="435975"/>
          </a:xfrm>
        </p:grpSpPr>
        <p:sp>
          <p:nvSpPr>
            <p:cNvPr id="11" name="Google Shape;519;p39">
              <a:extLst>
                <a:ext uri="{FF2B5EF4-FFF2-40B4-BE49-F238E27FC236}">
                  <a16:creationId xmlns:a16="http://schemas.microsoft.com/office/drawing/2014/main" id="{D87BDB69-228E-BB40-829E-28A35827A51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39">
              <a:extLst>
                <a:ext uri="{FF2B5EF4-FFF2-40B4-BE49-F238E27FC236}">
                  <a16:creationId xmlns:a16="http://schemas.microsoft.com/office/drawing/2014/main" id="{8BCE59B1-121D-2F4F-82B5-D3AA801698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1;p39">
              <a:extLst>
                <a:ext uri="{FF2B5EF4-FFF2-40B4-BE49-F238E27FC236}">
                  <a16:creationId xmlns:a16="http://schemas.microsoft.com/office/drawing/2014/main" id="{A3C5D515-5590-BD4D-BCA2-6D37EF0489B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p39">
              <a:extLst>
                <a:ext uri="{FF2B5EF4-FFF2-40B4-BE49-F238E27FC236}">
                  <a16:creationId xmlns:a16="http://schemas.microsoft.com/office/drawing/2014/main" id="{6B6DB0DC-9F4F-8B46-8806-0C17608D6BC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a:extLst>
                <a:ext uri="{FF2B5EF4-FFF2-40B4-BE49-F238E27FC236}">
                  <a16:creationId xmlns:a16="http://schemas.microsoft.com/office/drawing/2014/main" id="{58AFD23C-D2FB-1249-B446-45FA9E9654A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4;p39">
              <a:extLst>
                <a:ext uri="{FF2B5EF4-FFF2-40B4-BE49-F238E27FC236}">
                  <a16:creationId xmlns:a16="http://schemas.microsoft.com/office/drawing/2014/main" id="{E0B80AD3-77C4-174A-830C-D42BD1C1E19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92F0E1EB-BA8F-634C-BDFF-FA985430EB96}"/>
              </a:ext>
            </a:extLst>
          </p:cNvPr>
          <p:cNvSpPr>
            <a:spLocks noGrp="1"/>
          </p:cNvSpPr>
          <p:nvPr>
            <p:ph type="body" sz="quarter" idx="13"/>
          </p:nvPr>
        </p:nvSpPr>
        <p:spPr>
          <a:xfrm>
            <a:off x="1663321" y="1173657"/>
            <a:ext cx="6323546" cy="1749192"/>
          </a:xfrm>
        </p:spPr>
        <p:txBody>
          <a:bodyPr>
            <a:normAutofit/>
          </a:bodyPr>
          <a:lstStyle/>
          <a:p>
            <a:r>
              <a:rPr lang="en-GB" dirty="0">
                <a:solidFill>
                  <a:srgbClr val="C54A9A"/>
                </a:solidFill>
              </a:rPr>
              <a:t>4. SYNTHESISE </a:t>
            </a:r>
          </a:p>
          <a:p>
            <a:endParaRPr lang="en-BA" dirty="0"/>
          </a:p>
        </p:txBody>
      </p:sp>
      <p:sp>
        <p:nvSpPr>
          <p:cNvPr id="8" name="Text Placeholder 7">
            <a:extLst>
              <a:ext uri="{FF2B5EF4-FFF2-40B4-BE49-F238E27FC236}">
                <a16:creationId xmlns:a16="http://schemas.microsoft.com/office/drawing/2014/main" id="{EBC13CB6-A558-EC4D-9ECB-AD3E78F135D1}"/>
              </a:ext>
            </a:extLst>
          </p:cNvPr>
          <p:cNvSpPr>
            <a:spLocks noGrp="1"/>
          </p:cNvSpPr>
          <p:nvPr>
            <p:ph type="body" sz="quarter" idx="14"/>
          </p:nvPr>
        </p:nvSpPr>
        <p:spPr>
          <a:xfrm>
            <a:off x="1663320" y="2243328"/>
            <a:ext cx="6126441" cy="3890913"/>
          </a:xfrm>
        </p:spPr>
        <p:txBody>
          <a:bodyPr/>
          <a:lstStyle/>
          <a:p>
            <a:r>
              <a:rPr lang="en-GB" dirty="0"/>
              <a:t>At this stage, your idea should begin to take shape as your ideas and the client's needs come together to create something new. A good idea has </a:t>
            </a:r>
            <a:r>
              <a:rPr lang="en-GB" b="1" u="sng" dirty="0"/>
              <a:t>five </a:t>
            </a:r>
            <a:r>
              <a:rPr lang="en-GB" dirty="0"/>
              <a:t>qualities: </a:t>
            </a:r>
          </a:p>
          <a:p>
            <a:pPr marL="514350" indent="-514350">
              <a:buFont typeface="+mj-lt"/>
              <a:buAutoNum type="romanLcPeriod"/>
            </a:pPr>
            <a:r>
              <a:rPr lang="en-GB" dirty="0">
                <a:solidFill>
                  <a:srgbClr val="C54A9A"/>
                </a:solidFill>
              </a:rPr>
              <a:t>It takes you where you want to go </a:t>
            </a:r>
            <a:r>
              <a:rPr lang="en-GB" dirty="0"/>
              <a:t>- in other words, it is in agreement with your long-term vision. </a:t>
            </a:r>
          </a:p>
          <a:p>
            <a:pPr marL="514350" indent="-514350">
              <a:buFont typeface="+mj-lt"/>
              <a:buAutoNum type="romanLcPeriod"/>
            </a:pPr>
            <a:r>
              <a:rPr lang="en-GB" dirty="0">
                <a:solidFill>
                  <a:srgbClr val="C54A9A"/>
                </a:solidFill>
              </a:rPr>
              <a:t>Somebody else wants it </a:t>
            </a:r>
            <a:r>
              <a:rPr lang="en-GB" dirty="0"/>
              <a:t>- namely, customers. </a:t>
            </a:r>
          </a:p>
          <a:p>
            <a:pPr marL="342900" indent="-342900">
              <a:buFont typeface="Arial" panose="020B0604020202020204" pitchFamily="34" charset="0"/>
              <a:buChar char="•"/>
            </a:pPr>
            <a:endParaRPr lang="en-GB" dirty="0"/>
          </a:p>
          <a:p>
            <a:endParaRPr lang="en-BA" dirty="0"/>
          </a:p>
        </p:txBody>
      </p:sp>
      <p:sp>
        <p:nvSpPr>
          <p:cNvPr id="17" name="Rectangle 16">
            <a:extLst>
              <a:ext uri="{FF2B5EF4-FFF2-40B4-BE49-F238E27FC236}">
                <a16:creationId xmlns:a16="http://schemas.microsoft.com/office/drawing/2014/main" id="{13D5728D-7F32-F147-AB50-12357E3A8043}"/>
              </a:ext>
            </a:extLst>
          </p:cNvPr>
          <p:cNvSpPr/>
          <p:nvPr/>
        </p:nvSpPr>
        <p:spPr>
          <a:xfrm>
            <a:off x="4825067" y="215634"/>
            <a:ext cx="4039888" cy="461665"/>
          </a:xfrm>
          <a:prstGeom prst="rect">
            <a:avLst/>
          </a:prstGeom>
          <a:solidFill>
            <a:srgbClr val="FFC652"/>
          </a:solidFill>
        </p:spPr>
        <p:txBody>
          <a:bodyPr wrap="none">
            <a:spAutoFit/>
          </a:bodyPr>
          <a:lstStyle/>
          <a:p>
            <a:r>
              <a:rPr lang="en-GB" sz="2400" dirty="0">
                <a:solidFill>
                  <a:schemeClr val="bg1"/>
                </a:solidFill>
              </a:rPr>
              <a:t>DEFINE YOUR TARGET MARKET</a:t>
            </a:r>
          </a:p>
        </p:txBody>
      </p:sp>
      <p:grpSp>
        <p:nvGrpSpPr>
          <p:cNvPr id="18" name="Group 17">
            <a:extLst>
              <a:ext uri="{FF2B5EF4-FFF2-40B4-BE49-F238E27FC236}">
                <a16:creationId xmlns:a16="http://schemas.microsoft.com/office/drawing/2014/main" id="{97A3539C-337A-E74E-B3BB-4141C9D29461}"/>
              </a:ext>
            </a:extLst>
          </p:cNvPr>
          <p:cNvGrpSpPr/>
          <p:nvPr/>
        </p:nvGrpSpPr>
        <p:grpSpPr>
          <a:xfrm>
            <a:off x="8997696" y="2502003"/>
            <a:ext cx="1397497" cy="3186885"/>
            <a:chOff x="8658348" y="4487709"/>
            <a:chExt cx="915619" cy="2087999"/>
          </a:xfrm>
        </p:grpSpPr>
        <p:pic>
          <p:nvPicPr>
            <p:cNvPr id="19" name="Picture 18" descr="Icon&#10;&#10;Description automatically generated">
              <a:extLst>
                <a:ext uri="{FF2B5EF4-FFF2-40B4-BE49-F238E27FC236}">
                  <a16:creationId xmlns:a16="http://schemas.microsoft.com/office/drawing/2014/main" id="{7A88DBBE-9B5D-4447-9D6D-BF58060016CC}"/>
                </a:ext>
              </a:extLst>
            </p:cNvPr>
            <p:cNvPicPr>
              <a:picLocks noChangeAspect="1"/>
            </p:cNvPicPr>
            <p:nvPr/>
          </p:nvPicPr>
          <p:blipFill>
            <a:blip r:embed="rId2"/>
            <a:stretch>
              <a:fillRect/>
            </a:stretch>
          </p:blipFill>
          <p:spPr>
            <a:xfrm>
              <a:off x="8658348" y="4487709"/>
              <a:ext cx="915619" cy="2087999"/>
            </a:xfrm>
            <a:prstGeom prst="rect">
              <a:avLst/>
            </a:prstGeom>
          </p:spPr>
        </p:pic>
        <p:pic>
          <p:nvPicPr>
            <p:cNvPr id="20" name="Picture 19" descr="Icon&#10;&#10;Description automatically generated">
              <a:extLst>
                <a:ext uri="{FF2B5EF4-FFF2-40B4-BE49-F238E27FC236}">
                  <a16:creationId xmlns:a16="http://schemas.microsoft.com/office/drawing/2014/main" id="{49FC6C94-8BB7-B642-9276-9495E592D50D}"/>
                </a:ext>
              </a:extLst>
            </p:cNvPr>
            <p:cNvPicPr>
              <a:picLocks noChangeAspect="1"/>
            </p:cNvPicPr>
            <p:nvPr/>
          </p:nvPicPr>
          <p:blipFill>
            <a:blip r:embed="rId3"/>
            <a:stretch>
              <a:fillRect/>
            </a:stretch>
          </p:blipFill>
          <p:spPr>
            <a:xfrm flipH="1">
              <a:off x="9136852" y="5654911"/>
              <a:ext cx="179368" cy="195618"/>
            </a:xfrm>
            <a:prstGeom prst="rect">
              <a:avLst/>
            </a:prstGeom>
          </p:spPr>
        </p:pic>
      </p:grpSp>
    </p:spTree>
    <p:extLst>
      <p:ext uri="{BB962C8B-B14F-4D97-AF65-F5344CB8AC3E}">
        <p14:creationId xmlns:p14="http://schemas.microsoft.com/office/powerpoint/2010/main" val="24295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8;p39">
            <a:extLst>
              <a:ext uri="{FF2B5EF4-FFF2-40B4-BE49-F238E27FC236}">
                <a16:creationId xmlns:a16="http://schemas.microsoft.com/office/drawing/2014/main" id="{964C91B2-590E-A340-95D5-DD7FDD9989D7}"/>
              </a:ext>
            </a:extLst>
          </p:cNvPr>
          <p:cNvGrpSpPr/>
          <p:nvPr/>
        </p:nvGrpSpPr>
        <p:grpSpPr>
          <a:xfrm>
            <a:off x="337387" y="1053353"/>
            <a:ext cx="645963" cy="697353"/>
            <a:chOff x="1923675" y="1633650"/>
            <a:chExt cx="436000" cy="435975"/>
          </a:xfrm>
        </p:grpSpPr>
        <p:sp>
          <p:nvSpPr>
            <p:cNvPr id="11" name="Google Shape;519;p39">
              <a:extLst>
                <a:ext uri="{FF2B5EF4-FFF2-40B4-BE49-F238E27FC236}">
                  <a16:creationId xmlns:a16="http://schemas.microsoft.com/office/drawing/2014/main" id="{D87BDB69-228E-BB40-829E-28A35827A51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39">
              <a:extLst>
                <a:ext uri="{FF2B5EF4-FFF2-40B4-BE49-F238E27FC236}">
                  <a16:creationId xmlns:a16="http://schemas.microsoft.com/office/drawing/2014/main" id="{8BCE59B1-121D-2F4F-82B5-D3AA801698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1;p39">
              <a:extLst>
                <a:ext uri="{FF2B5EF4-FFF2-40B4-BE49-F238E27FC236}">
                  <a16:creationId xmlns:a16="http://schemas.microsoft.com/office/drawing/2014/main" id="{A3C5D515-5590-BD4D-BCA2-6D37EF0489B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p39">
              <a:extLst>
                <a:ext uri="{FF2B5EF4-FFF2-40B4-BE49-F238E27FC236}">
                  <a16:creationId xmlns:a16="http://schemas.microsoft.com/office/drawing/2014/main" id="{6B6DB0DC-9F4F-8B46-8806-0C17608D6BC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a:extLst>
                <a:ext uri="{FF2B5EF4-FFF2-40B4-BE49-F238E27FC236}">
                  <a16:creationId xmlns:a16="http://schemas.microsoft.com/office/drawing/2014/main" id="{58AFD23C-D2FB-1249-B446-45FA9E9654A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4;p39">
              <a:extLst>
                <a:ext uri="{FF2B5EF4-FFF2-40B4-BE49-F238E27FC236}">
                  <a16:creationId xmlns:a16="http://schemas.microsoft.com/office/drawing/2014/main" id="{E0B80AD3-77C4-174A-830C-D42BD1C1E19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92F0E1EB-BA8F-634C-BDFF-FA985430EB96}"/>
              </a:ext>
            </a:extLst>
          </p:cNvPr>
          <p:cNvSpPr>
            <a:spLocks noGrp="1"/>
          </p:cNvSpPr>
          <p:nvPr>
            <p:ph type="body" sz="quarter" idx="13"/>
          </p:nvPr>
        </p:nvSpPr>
        <p:spPr>
          <a:xfrm>
            <a:off x="1663294" y="1105922"/>
            <a:ext cx="6323546" cy="1749192"/>
          </a:xfrm>
        </p:spPr>
        <p:txBody>
          <a:bodyPr>
            <a:normAutofit/>
          </a:bodyPr>
          <a:lstStyle/>
          <a:p>
            <a:r>
              <a:rPr lang="en-GB" dirty="0">
                <a:solidFill>
                  <a:srgbClr val="C54A9A"/>
                </a:solidFill>
              </a:rPr>
              <a:t>4. SYNTHESISE </a:t>
            </a:r>
          </a:p>
        </p:txBody>
      </p:sp>
      <p:sp>
        <p:nvSpPr>
          <p:cNvPr id="8" name="Text Placeholder 7">
            <a:extLst>
              <a:ext uri="{FF2B5EF4-FFF2-40B4-BE49-F238E27FC236}">
                <a16:creationId xmlns:a16="http://schemas.microsoft.com/office/drawing/2014/main" id="{EBC13CB6-A558-EC4D-9ECB-AD3E78F135D1}"/>
              </a:ext>
            </a:extLst>
          </p:cNvPr>
          <p:cNvSpPr>
            <a:spLocks noGrp="1"/>
          </p:cNvSpPr>
          <p:nvPr>
            <p:ph type="body" sz="quarter" idx="14"/>
          </p:nvPr>
        </p:nvSpPr>
        <p:spPr>
          <a:xfrm>
            <a:off x="1663294" y="2743200"/>
            <a:ext cx="6126468" cy="3756801"/>
          </a:xfrm>
        </p:spPr>
        <p:txBody>
          <a:bodyPr/>
          <a:lstStyle/>
          <a:p>
            <a:pPr marL="514350" indent="-514350">
              <a:buAutoNum type="romanLcPeriod" startAt="3"/>
            </a:pPr>
            <a:r>
              <a:rPr lang="en-GB" dirty="0">
                <a:solidFill>
                  <a:srgbClr val="C54A9A"/>
                </a:solidFill>
              </a:rPr>
              <a:t>It's carefully planned </a:t>
            </a:r>
            <a:r>
              <a:rPr lang="en-GB" dirty="0"/>
              <a:t>– in all business capacities </a:t>
            </a:r>
          </a:p>
          <a:p>
            <a:pPr marL="514350" indent="-514350">
              <a:buAutoNum type="romanLcPeriod" startAt="3"/>
            </a:pPr>
            <a:r>
              <a:rPr lang="en-GB" dirty="0">
                <a:solidFill>
                  <a:srgbClr val="C54A9A"/>
                </a:solidFill>
              </a:rPr>
              <a:t>It's one-of-a-kind</a:t>
            </a:r>
            <a:r>
              <a:rPr lang="en-GB" dirty="0"/>
              <a:t>, the "only game in town’’, this creates higher demand and you become the ‘go to’ </a:t>
            </a:r>
          </a:p>
          <a:p>
            <a:pPr marL="514350" indent="-514350">
              <a:buAutoNum type="romanLcPeriod" startAt="3"/>
            </a:pPr>
            <a:r>
              <a:rPr lang="en-GB" dirty="0">
                <a:solidFill>
                  <a:srgbClr val="C54A9A"/>
                </a:solidFill>
              </a:rPr>
              <a:t>It can evolve</a:t>
            </a:r>
            <a:r>
              <a:rPr lang="en-GB" dirty="0"/>
              <a:t>, allowing you to develop different profit centres and still retain the core business, thus ensuring long-term success </a:t>
            </a:r>
          </a:p>
          <a:p>
            <a:pPr marL="342900" indent="-342900">
              <a:buFont typeface="Arial" panose="020B0604020202020204" pitchFamily="34" charset="0"/>
              <a:buChar char="•"/>
            </a:pPr>
            <a:endParaRPr lang="en-GB" dirty="0"/>
          </a:p>
          <a:p>
            <a:endParaRPr lang="en-BA" dirty="0"/>
          </a:p>
        </p:txBody>
      </p:sp>
      <p:sp>
        <p:nvSpPr>
          <p:cNvPr id="17" name="Rectangle 16">
            <a:extLst>
              <a:ext uri="{FF2B5EF4-FFF2-40B4-BE49-F238E27FC236}">
                <a16:creationId xmlns:a16="http://schemas.microsoft.com/office/drawing/2014/main" id="{077C7D48-73C7-3544-8CF1-FA20B2123B6C}"/>
              </a:ext>
            </a:extLst>
          </p:cNvPr>
          <p:cNvSpPr/>
          <p:nvPr/>
        </p:nvSpPr>
        <p:spPr>
          <a:xfrm>
            <a:off x="4825067" y="215634"/>
            <a:ext cx="4039888" cy="461665"/>
          </a:xfrm>
          <a:prstGeom prst="rect">
            <a:avLst/>
          </a:prstGeom>
          <a:solidFill>
            <a:srgbClr val="FFC652"/>
          </a:solidFill>
        </p:spPr>
        <p:txBody>
          <a:bodyPr wrap="none">
            <a:spAutoFit/>
          </a:bodyPr>
          <a:lstStyle/>
          <a:p>
            <a:r>
              <a:rPr lang="en-GB" sz="2400" dirty="0">
                <a:solidFill>
                  <a:schemeClr val="bg1"/>
                </a:solidFill>
              </a:rPr>
              <a:t>DEFINE YOUR TARGET MARKET</a:t>
            </a:r>
          </a:p>
        </p:txBody>
      </p:sp>
      <p:grpSp>
        <p:nvGrpSpPr>
          <p:cNvPr id="18" name="Group 17">
            <a:extLst>
              <a:ext uri="{FF2B5EF4-FFF2-40B4-BE49-F238E27FC236}">
                <a16:creationId xmlns:a16="http://schemas.microsoft.com/office/drawing/2014/main" id="{E8CD3FAC-8CBC-1B49-910E-83998E88CA6E}"/>
              </a:ext>
            </a:extLst>
          </p:cNvPr>
          <p:cNvGrpSpPr/>
          <p:nvPr/>
        </p:nvGrpSpPr>
        <p:grpSpPr>
          <a:xfrm>
            <a:off x="8463594" y="2329029"/>
            <a:ext cx="2065112" cy="3732077"/>
            <a:chOff x="5862037" y="2133456"/>
            <a:chExt cx="1155376" cy="2087999"/>
          </a:xfrm>
        </p:grpSpPr>
        <p:pic>
          <p:nvPicPr>
            <p:cNvPr id="19" name="Picture 18" descr="Icon&#10;&#10;Description automatically generated">
              <a:extLst>
                <a:ext uri="{FF2B5EF4-FFF2-40B4-BE49-F238E27FC236}">
                  <a16:creationId xmlns:a16="http://schemas.microsoft.com/office/drawing/2014/main" id="{088CAA1D-E21C-F44E-BAF1-D9C3A03AD3C3}"/>
                </a:ext>
              </a:extLst>
            </p:cNvPr>
            <p:cNvPicPr>
              <a:picLocks noChangeAspect="1"/>
            </p:cNvPicPr>
            <p:nvPr/>
          </p:nvPicPr>
          <p:blipFill>
            <a:blip r:embed="rId2"/>
            <a:stretch>
              <a:fillRect/>
            </a:stretch>
          </p:blipFill>
          <p:spPr>
            <a:xfrm>
              <a:off x="5862037" y="2133456"/>
              <a:ext cx="1155376" cy="2087999"/>
            </a:xfrm>
            <a:prstGeom prst="rect">
              <a:avLst/>
            </a:prstGeom>
          </p:spPr>
        </p:pic>
        <p:pic>
          <p:nvPicPr>
            <p:cNvPr id="20" name="Picture 19" descr="Icon&#10;&#10;Description automatically generated">
              <a:extLst>
                <a:ext uri="{FF2B5EF4-FFF2-40B4-BE49-F238E27FC236}">
                  <a16:creationId xmlns:a16="http://schemas.microsoft.com/office/drawing/2014/main" id="{ED4E46C7-E736-714B-9B59-31C09EFA050B}"/>
                </a:ext>
              </a:extLst>
            </p:cNvPr>
            <p:cNvPicPr>
              <a:picLocks noChangeAspect="1"/>
            </p:cNvPicPr>
            <p:nvPr/>
          </p:nvPicPr>
          <p:blipFill>
            <a:blip r:embed="rId3"/>
            <a:stretch>
              <a:fillRect/>
            </a:stretch>
          </p:blipFill>
          <p:spPr>
            <a:xfrm>
              <a:off x="6135231" y="3322925"/>
              <a:ext cx="179368" cy="195618"/>
            </a:xfrm>
            <a:prstGeom prst="rect">
              <a:avLst/>
            </a:prstGeom>
          </p:spPr>
        </p:pic>
      </p:grpSp>
    </p:spTree>
    <p:extLst>
      <p:ext uri="{BB962C8B-B14F-4D97-AF65-F5344CB8AC3E}">
        <p14:creationId xmlns:p14="http://schemas.microsoft.com/office/powerpoint/2010/main" val="3428215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8;p39">
            <a:extLst>
              <a:ext uri="{FF2B5EF4-FFF2-40B4-BE49-F238E27FC236}">
                <a16:creationId xmlns:a16="http://schemas.microsoft.com/office/drawing/2014/main" id="{964C91B2-590E-A340-95D5-DD7FDD9989D7}"/>
              </a:ext>
            </a:extLst>
          </p:cNvPr>
          <p:cNvGrpSpPr/>
          <p:nvPr/>
        </p:nvGrpSpPr>
        <p:grpSpPr>
          <a:xfrm>
            <a:off x="337387" y="1053353"/>
            <a:ext cx="645963" cy="697353"/>
            <a:chOff x="1923675" y="1633650"/>
            <a:chExt cx="436000" cy="435975"/>
          </a:xfrm>
        </p:grpSpPr>
        <p:sp>
          <p:nvSpPr>
            <p:cNvPr id="11" name="Google Shape;519;p39">
              <a:extLst>
                <a:ext uri="{FF2B5EF4-FFF2-40B4-BE49-F238E27FC236}">
                  <a16:creationId xmlns:a16="http://schemas.microsoft.com/office/drawing/2014/main" id="{D87BDB69-228E-BB40-829E-28A35827A51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0;p39">
              <a:extLst>
                <a:ext uri="{FF2B5EF4-FFF2-40B4-BE49-F238E27FC236}">
                  <a16:creationId xmlns:a16="http://schemas.microsoft.com/office/drawing/2014/main" id="{8BCE59B1-121D-2F4F-82B5-D3AA801698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1;p39">
              <a:extLst>
                <a:ext uri="{FF2B5EF4-FFF2-40B4-BE49-F238E27FC236}">
                  <a16:creationId xmlns:a16="http://schemas.microsoft.com/office/drawing/2014/main" id="{A3C5D515-5590-BD4D-BCA2-6D37EF0489B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p39">
              <a:extLst>
                <a:ext uri="{FF2B5EF4-FFF2-40B4-BE49-F238E27FC236}">
                  <a16:creationId xmlns:a16="http://schemas.microsoft.com/office/drawing/2014/main" id="{6B6DB0DC-9F4F-8B46-8806-0C17608D6BC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a:extLst>
                <a:ext uri="{FF2B5EF4-FFF2-40B4-BE49-F238E27FC236}">
                  <a16:creationId xmlns:a16="http://schemas.microsoft.com/office/drawing/2014/main" id="{58AFD23C-D2FB-1249-B446-45FA9E9654A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4;p39">
              <a:extLst>
                <a:ext uri="{FF2B5EF4-FFF2-40B4-BE49-F238E27FC236}">
                  <a16:creationId xmlns:a16="http://schemas.microsoft.com/office/drawing/2014/main" id="{E0B80AD3-77C4-174A-830C-D42BD1C1E19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92F0E1EB-BA8F-634C-BDFF-FA985430EB96}"/>
              </a:ext>
            </a:extLst>
          </p:cNvPr>
          <p:cNvSpPr>
            <a:spLocks noGrp="1"/>
          </p:cNvSpPr>
          <p:nvPr>
            <p:ph type="body" sz="quarter" idx="13"/>
          </p:nvPr>
        </p:nvSpPr>
        <p:spPr>
          <a:xfrm>
            <a:off x="1663294" y="1180396"/>
            <a:ext cx="6323546" cy="1749192"/>
          </a:xfrm>
        </p:spPr>
        <p:txBody>
          <a:bodyPr>
            <a:normAutofit/>
          </a:bodyPr>
          <a:lstStyle/>
          <a:p>
            <a:r>
              <a:rPr lang="en-GB" dirty="0">
                <a:solidFill>
                  <a:srgbClr val="C54A9A"/>
                </a:solidFill>
              </a:rPr>
              <a:t>5. EVALUATE </a:t>
            </a:r>
          </a:p>
          <a:p>
            <a:r>
              <a:rPr lang="en-GB" dirty="0">
                <a:solidFill>
                  <a:srgbClr val="C54A9A"/>
                </a:solidFill>
              </a:rPr>
              <a:t> </a:t>
            </a:r>
          </a:p>
          <a:p>
            <a:endParaRPr lang="en-BA" dirty="0"/>
          </a:p>
        </p:txBody>
      </p:sp>
      <p:sp>
        <p:nvSpPr>
          <p:cNvPr id="8" name="Text Placeholder 7">
            <a:extLst>
              <a:ext uri="{FF2B5EF4-FFF2-40B4-BE49-F238E27FC236}">
                <a16:creationId xmlns:a16="http://schemas.microsoft.com/office/drawing/2014/main" id="{EBC13CB6-A558-EC4D-9ECB-AD3E78F135D1}"/>
              </a:ext>
            </a:extLst>
          </p:cNvPr>
          <p:cNvSpPr>
            <a:spLocks noGrp="1"/>
          </p:cNvSpPr>
          <p:nvPr>
            <p:ph type="body" sz="quarter" idx="14"/>
          </p:nvPr>
        </p:nvSpPr>
        <p:spPr>
          <a:xfrm>
            <a:off x="1462621" y="2794154"/>
            <a:ext cx="6323547" cy="3644887"/>
          </a:xfrm>
        </p:spPr>
        <p:txBody>
          <a:bodyPr/>
          <a:lstStyle/>
          <a:p>
            <a:r>
              <a:rPr lang="en-GB" dirty="0"/>
              <a:t>Now it's time to </a:t>
            </a:r>
            <a:r>
              <a:rPr lang="en-GB" dirty="0">
                <a:solidFill>
                  <a:srgbClr val="C54A9A"/>
                </a:solidFill>
              </a:rPr>
              <a:t>evaluate your proposed product </a:t>
            </a:r>
            <a:r>
              <a:rPr lang="en-GB" dirty="0"/>
              <a:t>or service against the five criteria in Step 4 Synthesise. Perhaps you'll find that the niche you had in mind requires more development resources than you're ready for. That means it doesn't fulfil one of the above criteria. Scrap it, and move on to the next idea. </a:t>
            </a:r>
          </a:p>
          <a:p>
            <a:pPr marL="342900" indent="-342900">
              <a:buFont typeface="Arial" panose="020B0604020202020204" pitchFamily="34" charset="0"/>
              <a:buChar char="•"/>
            </a:pPr>
            <a:endParaRPr lang="en-GB" dirty="0"/>
          </a:p>
          <a:p>
            <a:endParaRPr lang="en-BA" dirty="0"/>
          </a:p>
        </p:txBody>
      </p:sp>
      <p:sp>
        <p:nvSpPr>
          <p:cNvPr id="17" name="Rectangle 16">
            <a:extLst>
              <a:ext uri="{FF2B5EF4-FFF2-40B4-BE49-F238E27FC236}">
                <a16:creationId xmlns:a16="http://schemas.microsoft.com/office/drawing/2014/main" id="{A1EDC7BE-621B-5C45-92D0-5740EB77C7F4}"/>
              </a:ext>
            </a:extLst>
          </p:cNvPr>
          <p:cNvSpPr/>
          <p:nvPr/>
        </p:nvSpPr>
        <p:spPr>
          <a:xfrm>
            <a:off x="4825067" y="215634"/>
            <a:ext cx="4039888" cy="461665"/>
          </a:xfrm>
          <a:prstGeom prst="rect">
            <a:avLst/>
          </a:prstGeom>
          <a:solidFill>
            <a:srgbClr val="FFC652"/>
          </a:solidFill>
        </p:spPr>
        <p:txBody>
          <a:bodyPr wrap="none">
            <a:spAutoFit/>
          </a:bodyPr>
          <a:lstStyle/>
          <a:p>
            <a:r>
              <a:rPr lang="en-GB" sz="2400" dirty="0">
                <a:solidFill>
                  <a:schemeClr val="bg1"/>
                </a:solidFill>
              </a:rPr>
              <a:t>DEFINE YOUR TARGET MARKET</a:t>
            </a:r>
          </a:p>
        </p:txBody>
      </p:sp>
      <p:grpSp>
        <p:nvGrpSpPr>
          <p:cNvPr id="18" name="Group 17">
            <a:extLst>
              <a:ext uri="{FF2B5EF4-FFF2-40B4-BE49-F238E27FC236}">
                <a16:creationId xmlns:a16="http://schemas.microsoft.com/office/drawing/2014/main" id="{38022864-E59F-7948-9919-034E1A0B144B}"/>
              </a:ext>
            </a:extLst>
          </p:cNvPr>
          <p:cNvGrpSpPr/>
          <p:nvPr/>
        </p:nvGrpSpPr>
        <p:grpSpPr>
          <a:xfrm>
            <a:off x="8536486" y="2228480"/>
            <a:ext cx="1841875" cy="3660728"/>
            <a:chOff x="10405991" y="4644370"/>
            <a:chExt cx="1050565" cy="2087999"/>
          </a:xfrm>
        </p:grpSpPr>
        <p:pic>
          <p:nvPicPr>
            <p:cNvPr id="19" name="Picture 18" descr="Icon&#10;&#10;Description automatically generated">
              <a:extLst>
                <a:ext uri="{FF2B5EF4-FFF2-40B4-BE49-F238E27FC236}">
                  <a16:creationId xmlns:a16="http://schemas.microsoft.com/office/drawing/2014/main" id="{14A0A1AF-67EE-374D-9230-01D15B403E9C}"/>
                </a:ext>
              </a:extLst>
            </p:cNvPr>
            <p:cNvPicPr>
              <a:picLocks noChangeAspect="1"/>
            </p:cNvPicPr>
            <p:nvPr/>
          </p:nvPicPr>
          <p:blipFill>
            <a:blip r:embed="rId2"/>
            <a:stretch>
              <a:fillRect/>
            </a:stretch>
          </p:blipFill>
          <p:spPr>
            <a:xfrm>
              <a:off x="10405991" y="4644370"/>
              <a:ext cx="1050565" cy="2087999"/>
            </a:xfrm>
            <a:prstGeom prst="rect">
              <a:avLst/>
            </a:prstGeom>
          </p:spPr>
        </p:pic>
        <p:pic>
          <p:nvPicPr>
            <p:cNvPr id="20" name="Picture 19" descr="Icon&#10;&#10;Description automatically generated">
              <a:extLst>
                <a:ext uri="{FF2B5EF4-FFF2-40B4-BE49-F238E27FC236}">
                  <a16:creationId xmlns:a16="http://schemas.microsoft.com/office/drawing/2014/main" id="{E84D5A48-B05E-5445-8CBD-651960A82FBA}"/>
                </a:ext>
              </a:extLst>
            </p:cNvPr>
            <p:cNvPicPr>
              <a:picLocks noChangeAspect="1"/>
            </p:cNvPicPr>
            <p:nvPr/>
          </p:nvPicPr>
          <p:blipFill>
            <a:blip r:embed="rId3"/>
            <a:stretch>
              <a:fillRect/>
            </a:stretch>
          </p:blipFill>
          <p:spPr>
            <a:xfrm flipH="1">
              <a:off x="10929958" y="5688369"/>
              <a:ext cx="179368" cy="195618"/>
            </a:xfrm>
            <a:prstGeom prst="rect">
              <a:avLst/>
            </a:prstGeom>
          </p:spPr>
        </p:pic>
      </p:grpSp>
    </p:spTree>
    <p:extLst>
      <p:ext uri="{BB962C8B-B14F-4D97-AF65-F5344CB8AC3E}">
        <p14:creationId xmlns:p14="http://schemas.microsoft.com/office/powerpoint/2010/main" val="2075054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79979" y="1150326"/>
            <a:ext cx="10562735" cy="893011"/>
          </a:xfrm>
        </p:spPr>
        <p:txBody>
          <a:bodyPr>
            <a:noAutofit/>
          </a:bodyPr>
          <a:lstStyle/>
          <a:p>
            <a:r>
              <a:rPr lang="en-US" dirty="0"/>
              <a:t>ASK YOURSELF THESE QUESTIONS </a:t>
            </a:r>
          </a:p>
        </p:txBody>
      </p:sp>
      <p:sp>
        <p:nvSpPr>
          <p:cNvPr id="6" name="Text Placeholder 5"/>
          <p:cNvSpPr>
            <a:spLocks noGrp="1"/>
          </p:cNvSpPr>
          <p:nvPr>
            <p:ph type="body" sz="quarter" idx="14"/>
          </p:nvPr>
        </p:nvSpPr>
        <p:spPr>
          <a:xfrm>
            <a:off x="1479979" y="1928446"/>
            <a:ext cx="9106741" cy="3001108"/>
          </a:xfrm>
        </p:spPr>
        <p:txBody>
          <a:bodyPr/>
          <a:lstStyle/>
          <a:p>
            <a:r>
              <a:rPr lang="en-US" dirty="0"/>
              <a:t>Put in writing the answers to these questions – it is the very                              start of your business plan…</a:t>
            </a:r>
          </a:p>
          <a:p>
            <a:endParaRPr lang="en-US" sz="600" dirty="0"/>
          </a:p>
          <a:p>
            <a:r>
              <a:rPr lang="en-US" dirty="0">
                <a:solidFill>
                  <a:srgbClr val="C54A9A"/>
                </a:solidFill>
              </a:rPr>
              <a:t>1. </a:t>
            </a:r>
            <a:r>
              <a:rPr lang="en-US" dirty="0"/>
              <a:t>What problem are you solving?</a:t>
            </a:r>
          </a:p>
          <a:p>
            <a:r>
              <a:rPr lang="en-US" dirty="0">
                <a:solidFill>
                  <a:srgbClr val="C54A9A"/>
                </a:solidFill>
              </a:rPr>
              <a:t>2. </a:t>
            </a:r>
            <a:r>
              <a:rPr lang="en-US" dirty="0"/>
              <a:t>How many specific benefits for your product or idea can you list? </a:t>
            </a:r>
          </a:p>
          <a:p>
            <a:r>
              <a:rPr lang="en-US" dirty="0">
                <a:solidFill>
                  <a:srgbClr val="C54A9A"/>
                </a:solidFill>
              </a:rPr>
              <a:t>3. </a:t>
            </a:r>
            <a:r>
              <a:rPr lang="en-US" dirty="0"/>
              <a:t>Can you state, in clear language, the key features of your product or service? </a:t>
            </a:r>
          </a:p>
          <a:p>
            <a:pPr marL="411163" indent="-400050"/>
            <a:r>
              <a:rPr lang="en-US" dirty="0">
                <a:solidFill>
                  <a:srgbClr val="C54A9A"/>
                </a:solidFill>
              </a:rPr>
              <a:t>4. </a:t>
            </a:r>
            <a:r>
              <a:rPr lang="en-US" dirty="0"/>
              <a:t>Who are your potential competitors? </a:t>
            </a:r>
          </a:p>
          <a:p>
            <a:pPr marL="411163" indent="-400050"/>
            <a:r>
              <a:rPr lang="en-US" dirty="0">
                <a:solidFill>
                  <a:srgbClr val="C54A9A"/>
                </a:solidFill>
              </a:rPr>
              <a:t>5. </a:t>
            </a:r>
            <a:r>
              <a:rPr lang="en-US" dirty="0"/>
              <a:t>What key features does my product have that others will have a hard time copying?</a:t>
            </a:r>
          </a:p>
          <a:p>
            <a:pPr marL="411163" indent="-400050"/>
            <a:r>
              <a:rPr lang="en-US" dirty="0">
                <a:solidFill>
                  <a:srgbClr val="C54A9A"/>
                </a:solidFill>
              </a:rPr>
              <a:t>6. </a:t>
            </a:r>
            <a:r>
              <a:rPr lang="en-US" dirty="0"/>
              <a:t>Do you have access to the various resources you need to launch a business? </a:t>
            </a:r>
          </a:p>
          <a:p>
            <a:endParaRPr lang="en-US" dirty="0"/>
          </a:p>
          <a:p>
            <a:endParaRPr lang="en-US" dirty="0"/>
          </a:p>
          <a:p>
            <a:endParaRPr lang="en-US" dirty="0"/>
          </a:p>
          <a:p>
            <a:endParaRPr lang="en-US" dirty="0"/>
          </a:p>
          <a:p>
            <a:r>
              <a:rPr lang="en-US" dirty="0"/>
              <a:t>					</a:t>
            </a:r>
          </a:p>
          <a:p>
            <a:endParaRPr lang="en-US" dirty="0"/>
          </a:p>
          <a:p>
            <a:endParaRPr lang="en-US" dirty="0"/>
          </a:p>
        </p:txBody>
      </p:sp>
      <p:sp>
        <p:nvSpPr>
          <p:cNvPr id="12" name="Text Placeholder 4">
            <a:extLst>
              <a:ext uri="{FF2B5EF4-FFF2-40B4-BE49-F238E27FC236}">
                <a16:creationId xmlns:a16="http://schemas.microsoft.com/office/drawing/2014/main" id="{CD0A988A-F5F7-B049-997B-3BFACC56A895}"/>
              </a:ext>
            </a:extLst>
          </p:cNvPr>
          <p:cNvSpPr txBox="1">
            <a:spLocks/>
          </p:cNvSpPr>
          <p:nvPr/>
        </p:nvSpPr>
        <p:spPr>
          <a:xfrm>
            <a:off x="1479979" y="480643"/>
            <a:ext cx="8933469"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chemeClr val="bg1"/>
                </a:solidFill>
                <a:highlight>
                  <a:srgbClr val="C54A9A"/>
                </a:highlight>
              </a:rPr>
              <a:t>EXERCISE </a:t>
            </a:r>
            <a:r>
              <a:rPr lang="en-GB" dirty="0">
                <a:solidFill>
                  <a:srgbClr val="C54A9A"/>
                </a:solidFill>
                <a:highlight>
                  <a:srgbClr val="C54A9A"/>
                </a:highlight>
              </a:rPr>
              <a:t> </a:t>
            </a:r>
            <a:r>
              <a:rPr lang="en-GB" dirty="0">
                <a:solidFill>
                  <a:srgbClr val="C54A9A"/>
                </a:solidFill>
              </a:rPr>
              <a:t> QUALIFY YOUR BUSINESS IDEA </a:t>
            </a:r>
          </a:p>
        </p:txBody>
      </p:sp>
      <p:grpSp>
        <p:nvGrpSpPr>
          <p:cNvPr id="13" name="Google Shape;518;p39">
            <a:extLst>
              <a:ext uri="{FF2B5EF4-FFF2-40B4-BE49-F238E27FC236}">
                <a16:creationId xmlns:a16="http://schemas.microsoft.com/office/drawing/2014/main" id="{EDD717F6-CB13-854E-AD42-BFAB747C1758}"/>
              </a:ext>
            </a:extLst>
          </p:cNvPr>
          <p:cNvGrpSpPr/>
          <p:nvPr/>
        </p:nvGrpSpPr>
        <p:grpSpPr>
          <a:xfrm>
            <a:off x="337387" y="1053353"/>
            <a:ext cx="645963" cy="697353"/>
            <a:chOff x="1923675" y="1633650"/>
            <a:chExt cx="436000" cy="435975"/>
          </a:xfrm>
        </p:grpSpPr>
        <p:sp>
          <p:nvSpPr>
            <p:cNvPr id="14" name="Google Shape;519;p39">
              <a:extLst>
                <a:ext uri="{FF2B5EF4-FFF2-40B4-BE49-F238E27FC236}">
                  <a16:creationId xmlns:a16="http://schemas.microsoft.com/office/drawing/2014/main" id="{28959B62-F802-254B-84BA-FFC06322CA8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p39">
              <a:extLst>
                <a:ext uri="{FF2B5EF4-FFF2-40B4-BE49-F238E27FC236}">
                  <a16:creationId xmlns:a16="http://schemas.microsoft.com/office/drawing/2014/main" id="{76228EAB-9DCB-8F46-9928-FA65371934A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p39">
              <a:extLst>
                <a:ext uri="{FF2B5EF4-FFF2-40B4-BE49-F238E27FC236}">
                  <a16:creationId xmlns:a16="http://schemas.microsoft.com/office/drawing/2014/main" id="{C112101A-0B5E-D34F-B697-3377D2EDA8E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2;p39">
              <a:extLst>
                <a:ext uri="{FF2B5EF4-FFF2-40B4-BE49-F238E27FC236}">
                  <a16:creationId xmlns:a16="http://schemas.microsoft.com/office/drawing/2014/main" id="{7B1B8AD8-0CB3-9642-BE3C-E897B04AD45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p39">
              <a:extLst>
                <a:ext uri="{FF2B5EF4-FFF2-40B4-BE49-F238E27FC236}">
                  <a16:creationId xmlns:a16="http://schemas.microsoft.com/office/drawing/2014/main" id="{BD75F89E-B99B-0145-A190-195C97C0521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4;p39">
              <a:extLst>
                <a:ext uri="{FF2B5EF4-FFF2-40B4-BE49-F238E27FC236}">
                  <a16:creationId xmlns:a16="http://schemas.microsoft.com/office/drawing/2014/main" id="{26572847-5B9A-9A4B-B62D-6FEF1E2E544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713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00068" y="1992585"/>
            <a:ext cx="6835201" cy="2620938"/>
          </a:xfrm>
        </p:spPr>
        <p:txBody>
          <a:bodyPr/>
          <a:lstStyle/>
          <a:p>
            <a:r>
              <a:rPr lang="en-US" sz="4800" dirty="0"/>
              <a:t>Researching and testing </a:t>
            </a:r>
            <a:r>
              <a:rPr lang="en-GB" sz="4800" dirty="0"/>
              <a:t>your business idea is crucial to its success.</a:t>
            </a:r>
            <a:endParaRPr lang="en-US" sz="4800" dirty="0"/>
          </a:p>
          <a:p>
            <a:endParaRPr lang="en-US" dirty="0"/>
          </a:p>
        </p:txBody>
      </p:sp>
      <p:grpSp>
        <p:nvGrpSpPr>
          <p:cNvPr id="7" name="Group 6">
            <a:extLst>
              <a:ext uri="{FF2B5EF4-FFF2-40B4-BE49-F238E27FC236}">
                <a16:creationId xmlns:a16="http://schemas.microsoft.com/office/drawing/2014/main" id="{848507E6-7B20-424B-A164-A6D662ACF8B1}"/>
              </a:ext>
            </a:extLst>
          </p:cNvPr>
          <p:cNvGrpSpPr/>
          <p:nvPr/>
        </p:nvGrpSpPr>
        <p:grpSpPr>
          <a:xfrm>
            <a:off x="88163" y="2972550"/>
            <a:ext cx="6021110" cy="3281946"/>
            <a:chOff x="4971468" y="422003"/>
            <a:chExt cx="2965473" cy="1616400"/>
          </a:xfrm>
        </p:grpSpPr>
        <p:pic>
          <p:nvPicPr>
            <p:cNvPr id="8" name="Picture 7" descr="Logo, icon&#10;&#10;Description automatically generated">
              <a:extLst>
                <a:ext uri="{FF2B5EF4-FFF2-40B4-BE49-F238E27FC236}">
                  <a16:creationId xmlns:a16="http://schemas.microsoft.com/office/drawing/2014/main" id="{435EBB7B-1FA0-3A4C-9F9B-1A39272C2534}"/>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9" name="Picture 8" descr="Icon&#10;&#10;Description automatically generated">
              <a:extLst>
                <a:ext uri="{FF2B5EF4-FFF2-40B4-BE49-F238E27FC236}">
                  <a16:creationId xmlns:a16="http://schemas.microsoft.com/office/drawing/2014/main" id="{560FB42B-6225-DA43-A749-8528EC9FA984}"/>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0" name="Picture 9" descr="Icon&#10;&#10;Description automatically generated">
              <a:extLst>
                <a:ext uri="{FF2B5EF4-FFF2-40B4-BE49-F238E27FC236}">
                  <a16:creationId xmlns:a16="http://schemas.microsoft.com/office/drawing/2014/main" id="{CF41FBAC-8CAB-5444-A831-5CD1843E3070}"/>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1" name="Picture 10" descr="Icon&#10;&#10;Description automatically generated">
              <a:extLst>
                <a:ext uri="{FF2B5EF4-FFF2-40B4-BE49-F238E27FC236}">
                  <a16:creationId xmlns:a16="http://schemas.microsoft.com/office/drawing/2014/main" id="{55CFF0B5-501C-334E-A119-F313642267CD}"/>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Tree>
    <p:extLst>
      <p:ext uri="{BB962C8B-B14F-4D97-AF65-F5344CB8AC3E}">
        <p14:creationId xmlns:p14="http://schemas.microsoft.com/office/powerpoint/2010/main" val="2125349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729057" y="2731647"/>
            <a:ext cx="6096000" cy="697353"/>
          </a:xfrm>
        </p:spPr>
        <p:txBody>
          <a:bodyPr/>
          <a:lstStyle/>
          <a:p>
            <a:r>
              <a:rPr lang="en-US" dirty="0"/>
              <a:t>INTRODUCTION TO </a:t>
            </a:r>
          </a:p>
          <a:p>
            <a:r>
              <a:rPr lang="en-US" dirty="0"/>
              <a:t>MARKET RESEARCH</a:t>
            </a:r>
          </a:p>
          <a:p>
            <a:r>
              <a:rPr lang="en-US" sz="2800" dirty="0"/>
              <a:t>(how to do it formally and properly) </a:t>
            </a:r>
          </a:p>
        </p:txBody>
      </p:sp>
      <p:pic>
        <p:nvPicPr>
          <p:cNvPr id="7" name="Picture 6" descr="Icon&#10;&#10;Description automatically generated with medium confidence">
            <a:extLst>
              <a:ext uri="{FF2B5EF4-FFF2-40B4-BE49-F238E27FC236}">
                <a16:creationId xmlns:a16="http://schemas.microsoft.com/office/drawing/2014/main" id="{92F58A30-B777-4B00-BB56-B03B5C7C45F9}"/>
              </a:ext>
            </a:extLst>
          </p:cNvPr>
          <p:cNvPicPr>
            <a:picLocks noChangeAspect="1"/>
          </p:cNvPicPr>
          <p:nvPr/>
        </p:nvPicPr>
        <p:blipFill>
          <a:blip r:embed="rId2"/>
          <a:stretch>
            <a:fillRect/>
          </a:stretch>
        </p:blipFill>
        <p:spPr>
          <a:xfrm>
            <a:off x="1061178" y="2802023"/>
            <a:ext cx="4187655" cy="1983337"/>
          </a:xfrm>
          <a:prstGeom prst="rect">
            <a:avLst/>
          </a:prstGeom>
        </p:spPr>
      </p:pic>
    </p:spTree>
    <p:extLst>
      <p:ext uri="{BB962C8B-B14F-4D97-AF65-F5344CB8AC3E}">
        <p14:creationId xmlns:p14="http://schemas.microsoft.com/office/powerpoint/2010/main" val="693509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03EE1F-0AB1-4C6C-A4EB-CCBCF837FDC8}"/>
              </a:ext>
            </a:extLst>
          </p:cNvPr>
          <p:cNvSpPr>
            <a:spLocks noGrp="1"/>
          </p:cNvSpPr>
          <p:nvPr>
            <p:ph type="body" sz="quarter" idx="13"/>
          </p:nvPr>
        </p:nvSpPr>
        <p:spPr>
          <a:xfrm>
            <a:off x="1487436" y="707971"/>
            <a:ext cx="5466986" cy="697353"/>
          </a:xfrm>
        </p:spPr>
        <p:txBody>
          <a:bodyPr>
            <a:normAutofit fontScale="92500"/>
          </a:bodyPr>
          <a:lstStyle/>
          <a:p>
            <a:r>
              <a:rPr lang="en-GB" sz="3600" dirty="0">
                <a:solidFill>
                  <a:srgbClr val="1EB3DD"/>
                </a:solidFill>
              </a:rPr>
              <a:t>The Business Value of Curiosity</a:t>
            </a:r>
            <a:endParaRPr lang="en-IE" dirty="0">
              <a:solidFill>
                <a:srgbClr val="1EB3DD"/>
              </a:solidFill>
            </a:endParaRPr>
          </a:p>
        </p:txBody>
      </p:sp>
      <p:sp>
        <p:nvSpPr>
          <p:cNvPr id="3" name="Text Placeholder 2">
            <a:extLst>
              <a:ext uri="{FF2B5EF4-FFF2-40B4-BE49-F238E27FC236}">
                <a16:creationId xmlns:a16="http://schemas.microsoft.com/office/drawing/2014/main" id="{9F00066F-098D-49F0-A702-8B86B6F79791}"/>
              </a:ext>
            </a:extLst>
          </p:cNvPr>
          <p:cNvSpPr>
            <a:spLocks noGrp="1"/>
          </p:cNvSpPr>
          <p:nvPr>
            <p:ph type="body" sz="quarter" idx="14"/>
          </p:nvPr>
        </p:nvSpPr>
        <p:spPr>
          <a:xfrm>
            <a:off x="1558557" y="1754001"/>
            <a:ext cx="6406884" cy="3001108"/>
          </a:xfrm>
        </p:spPr>
        <p:txBody>
          <a:bodyPr/>
          <a:lstStyle/>
          <a:p>
            <a:r>
              <a:rPr lang="en-GB" dirty="0"/>
              <a:t>There is a theory.  You can't possibly be successful in business if you're not deeply curious about other people.</a:t>
            </a:r>
            <a:endParaRPr lang="en-IE" dirty="0"/>
          </a:p>
          <a:p>
            <a:pPr algn="ctr"/>
            <a:r>
              <a:rPr lang="en-GB" b="0" i="1" dirty="0">
                <a:solidFill>
                  <a:srgbClr val="C54A9A"/>
                </a:solidFill>
                <a:effectLst/>
                <a:latin typeface="Merriweather"/>
              </a:rPr>
              <a:t>“Enjoy every step you take. If you're curious, there is always something new to be discovered in the backdrop of your daily life.”</a:t>
            </a:r>
            <a:br>
              <a:rPr lang="en-GB" dirty="0"/>
            </a:br>
            <a:r>
              <a:rPr lang="en-GB" b="0" i="0" dirty="0">
                <a:effectLst/>
                <a:latin typeface="Merriweather"/>
              </a:rPr>
              <a:t>― </a:t>
            </a:r>
            <a:r>
              <a:rPr lang="en-GB" b="1" i="0" dirty="0">
                <a:effectLst/>
              </a:rPr>
              <a:t>Roy T. Bennett, </a:t>
            </a:r>
            <a:r>
              <a:rPr lang="en-GB" b="1" i="0" u="none" strike="noStrike" dirty="0">
                <a:effectLst/>
                <a:hlinkClick r:id="rId2">
                  <a:extLst>
                    <a:ext uri="{A12FA001-AC4F-418D-AE19-62706E023703}">
                      <ahyp:hlinkClr xmlns:ahyp="http://schemas.microsoft.com/office/drawing/2018/hyperlinkcolor" val="tx"/>
                    </a:ext>
                  </a:extLst>
                </a:hlinkClick>
              </a:rPr>
              <a:t>The Light in the Heart</a:t>
            </a:r>
            <a:endParaRPr lang="en-GB" b="1" i="0" u="none" strike="noStrike" dirty="0">
              <a:effectLst/>
            </a:endParaRPr>
          </a:p>
          <a:p>
            <a:pPr algn="ctr"/>
            <a:endParaRPr lang="en-GB" b="1" dirty="0"/>
          </a:p>
          <a:p>
            <a:pPr algn="ctr"/>
            <a:r>
              <a:rPr lang="en-GB" dirty="0"/>
              <a:t>Market research is the ultimate curiosity.  It is a formula that can be easily learned and applied.  Explore it with us ….</a:t>
            </a:r>
            <a:endParaRPr lang="en-GB" i="0" u="none" strike="noStrike" dirty="0">
              <a:effectLst/>
            </a:endParaRPr>
          </a:p>
          <a:p>
            <a:endParaRPr lang="en-GB" sz="2000" b="1" dirty="0">
              <a:latin typeface="Lato"/>
            </a:endParaRPr>
          </a:p>
        </p:txBody>
      </p:sp>
      <p:grpSp>
        <p:nvGrpSpPr>
          <p:cNvPr id="4" name="Group 3">
            <a:extLst>
              <a:ext uri="{FF2B5EF4-FFF2-40B4-BE49-F238E27FC236}">
                <a16:creationId xmlns:a16="http://schemas.microsoft.com/office/drawing/2014/main" id="{E72FEECB-44CA-411E-B966-174E2596F6D1}"/>
              </a:ext>
            </a:extLst>
          </p:cNvPr>
          <p:cNvGrpSpPr/>
          <p:nvPr/>
        </p:nvGrpSpPr>
        <p:grpSpPr>
          <a:xfrm>
            <a:off x="8260080" y="2249883"/>
            <a:ext cx="3015413" cy="2801933"/>
            <a:chOff x="397853" y="4577628"/>
            <a:chExt cx="2201592" cy="2045728"/>
          </a:xfrm>
        </p:grpSpPr>
        <p:pic>
          <p:nvPicPr>
            <p:cNvPr id="5" name="Picture 4" descr="Icon&#10;&#10;Description automatically generated">
              <a:extLst>
                <a:ext uri="{FF2B5EF4-FFF2-40B4-BE49-F238E27FC236}">
                  <a16:creationId xmlns:a16="http://schemas.microsoft.com/office/drawing/2014/main" id="{960C6A4C-0C4C-475D-A5DA-E1FA6422CAF6}"/>
                </a:ext>
              </a:extLst>
            </p:cNvPr>
            <p:cNvPicPr>
              <a:picLocks noChangeAspect="1"/>
            </p:cNvPicPr>
            <p:nvPr/>
          </p:nvPicPr>
          <p:blipFill>
            <a:blip r:embed="rId3"/>
            <a:stretch>
              <a:fillRect/>
            </a:stretch>
          </p:blipFill>
          <p:spPr>
            <a:xfrm>
              <a:off x="397853" y="4577628"/>
              <a:ext cx="2201592" cy="2045728"/>
            </a:xfrm>
            <a:prstGeom prst="rect">
              <a:avLst/>
            </a:prstGeom>
          </p:spPr>
        </p:pic>
        <p:pic>
          <p:nvPicPr>
            <p:cNvPr id="6" name="Picture 5" descr="Icon&#10;&#10;Description automatically generated">
              <a:extLst>
                <a:ext uri="{FF2B5EF4-FFF2-40B4-BE49-F238E27FC236}">
                  <a16:creationId xmlns:a16="http://schemas.microsoft.com/office/drawing/2014/main" id="{F1692A35-8674-4982-9A8D-46B597F5D887}"/>
                </a:ext>
              </a:extLst>
            </p:cNvPr>
            <p:cNvPicPr>
              <a:picLocks noChangeAspect="1"/>
            </p:cNvPicPr>
            <p:nvPr/>
          </p:nvPicPr>
          <p:blipFill>
            <a:blip r:embed="rId4"/>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420256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43065" y="1074654"/>
            <a:ext cx="9506585" cy="697353"/>
          </a:xfrm>
        </p:spPr>
        <p:txBody>
          <a:bodyPr>
            <a:noAutofit/>
          </a:bodyPr>
          <a:lstStyle/>
          <a:p>
            <a:r>
              <a:rPr lang="en-GB" dirty="0"/>
              <a:t>MARKET RESEARCH – WHAT YOU NEED TO KNOW</a:t>
            </a:r>
            <a:endParaRPr lang="en-GB" dirty="0">
              <a:effectLst/>
            </a:endParaRPr>
          </a:p>
        </p:txBody>
      </p:sp>
      <p:sp>
        <p:nvSpPr>
          <p:cNvPr id="6" name="Text Placeholder 5"/>
          <p:cNvSpPr>
            <a:spLocks noGrp="1"/>
          </p:cNvSpPr>
          <p:nvPr>
            <p:ph type="body" sz="quarter" idx="14"/>
          </p:nvPr>
        </p:nvSpPr>
        <p:spPr>
          <a:xfrm>
            <a:off x="1577617" y="1981962"/>
            <a:ext cx="8429983" cy="3104032"/>
          </a:xfrm>
        </p:spPr>
        <p:txBody>
          <a:bodyPr/>
          <a:lstStyle/>
          <a:p>
            <a:pPr algn="just">
              <a:spcBef>
                <a:spcPts val="0"/>
              </a:spcBef>
            </a:pPr>
            <a:r>
              <a:rPr lang="en-US" dirty="0"/>
              <a:t>It is important to research the market before starting a new business, launching a new product, or service as it gives you </a:t>
            </a:r>
            <a:r>
              <a:rPr lang="en-US" dirty="0">
                <a:solidFill>
                  <a:srgbClr val="C54A9A"/>
                </a:solidFill>
              </a:rPr>
              <a:t>real figures = data = power. </a:t>
            </a:r>
          </a:p>
          <a:p>
            <a:pPr algn="just">
              <a:spcBef>
                <a:spcPts val="0"/>
              </a:spcBef>
            </a:pPr>
            <a:endParaRPr lang="en-US" sz="1100" dirty="0">
              <a:solidFill>
                <a:srgbClr val="C54A9A"/>
              </a:solidFill>
            </a:endParaRPr>
          </a:p>
          <a:p>
            <a:pPr algn="just">
              <a:spcBef>
                <a:spcPts val="0"/>
              </a:spcBef>
            </a:pPr>
            <a:r>
              <a:rPr lang="en-US" dirty="0">
                <a:solidFill>
                  <a:srgbClr val="C54A9A"/>
                </a:solidFill>
              </a:rPr>
              <a:t>Market Research</a:t>
            </a:r>
            <a:r>
              <a:rPr lang="en-US" dirty="0"/>
              <a:t> is a very important step in your business start-up. It is a process of acquiring detailed information of all the areas of your potential customers or target market, their needs and preferences. It allows you understand why they need it, when and where people buy certain things and how they use them. </a:t>
            </a:r>
          </a:p>
          <a:p>
            <a:pPr algn="just">
              <a:spcBef>
                <a:spcPts val="0"/>
              </a:spcBef>
            </a:pPr>
            <a:endParaRPr lang="en-US" sz="1200" dirty="0"/>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3718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43065" y="1074654"/>
            <a:ext cx="9506585" cy="697353"/>
          </a:xfrm>
        </p:spPr>
        <p:txBody>
          <a:bodyPr>
            <a:noAutofit/>
          </a:bodyPr>
          <a:lstStyle/>
          <a:p>
            <a:r>
              <a:rPr lang="en-GB" dirty="0"/>
              <a:t>MARKET RESEARCH – WHY IT IS NEEDED ? </a:t>
            </a:r>
          </a:p>
          <a:p>
            <a:endParaRPr lang="en-GB" dirty="0">
              <a:effectLst/>
            </a:endParaRPr>
          </a:p>
        </p:txBody>
      </p:sp>
      <p:sp>
        <p:nvSpPr>
          <p:cNvPr id="6" name="Text Placeholder 5"/>
          <p:cNvSpPr>
            <a:spLocks noGrp="1"/>
          </p:cNvSpPr>
          <p:nvPr>
            <p:ph type="body" sz="quarter" idx="14"/>
          </p:nvPr>
        </p:nvSpPr>
        <p:spPr>
          <a:xfrm>
            <a:off x="1617864" y="2284398"/>
            <a:ext cx="8956271" cy="3001108"/>
          </a:xfrm>
        </p:spPr>
        <p:txBody>
          <a:bodyPr/>
          <a:lstStyle/>
          <a:p>
            <a:r>
              <a:rPr lang="en-US" dirty="0">
                <a:solidFill>
                  <a:srgbClr val="C54A9A"/>
                </a:solidFill>
              </a:rPr>
              <a:t>Market Research </a:t>
            </a:r>
            <a:r>
              <a:rPr lang="en-US" dirty="0"/>
              <a:t>is a logical and systematic search for new and useful information for your business. It is extremely important and useful to; </a:t>
            </a:r>
          </a:p>
          <a:p>
            <a:pPr marL="342900" indent="-342900">
              <a:buFont typeface="Arial" panose="020B0604020202020204" pitchFamily="34" charset="0"/>
              <a:buChar char="•"/>
            </a:pPr>
            <a:r>
              <a:rPr lang="en-US" dirty="0">
                <a:solidFill>
                  <a:srgbClr val="C54A9A"/>
                </a:solidFill>
              </a:rPr>
              <a:t>Measure the risk</a:t>
            </a:r>
            <a:r>
              <a:rPr lang="en-US" dirty="0"/>
              <a:t> so you can decide if the risk is worth it and you will proceed or not with your business idea</a:t>
            </a:r>
          </a:p>
          <a:p>
            <a:pPr marL="342900" indent="-342900">
              <a:buFont typeface="Arial" panose="020B0604020202020204" pitchFamily="34" charset="0"/>
              <a:buChar char="•"/>
            </a:pPr>
            <a:r>
              <a:rPr lang="en-US" dirty="0">
                <a:solidFill>
                  <a:srgbClr val="C54A9A"/>
                </a:solidFill>
              </a:rPr>
              <a:t>Inform you as to who your target audience is</a:t>
            </a:r>
            <a:r>
              <a:rPr lang="en-US" dirty="0"/>
              <a:t>; who is the most profitable and valuable customer allowing you to align your products and services to their needs and wants </a:t>
            </a:r>
          </a:p>
          <a:p>
            <a:pPr algn="ctr"/>
            <a:r>
              <a:rPr lang="en-US" i="1" dirty="0">
                <a:solidFill>
                  <a:srgbClr val="C54A9A"/>
                </a:solidFill>
              </a:rPr>
              <a:t>Asking your audience specific questions</a:t>
            </a:r>
            <a:br>
              <a:rPr lang="en-US" i="1" dirty="0">
                <a:solidFill>
                  <a:srgbClr val="C54A9A"/>
                </a:solidFill>
              </a:rPr>
            </a:br>
            <a:r>
              <a:rPr lang="en-US" i="1" dirty="0">
                <a:solidFill>
                  <a:srgbClr val="C54A9A"/>
                </a:solidFill>
              </a:rPr>
              <a:t>will get you valuable and honest feedback directly. </a:t>
            </a:r>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11847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77177" y="1074654"/>
            <a:ext cx="9506585" cy="697353"/>
          </a:xfrm>
        </p:spPr>
        <p:txBody>
          <a:bodyPr>
            <a:noAutofit/>
          </a:bodyPr>
          <a:lstStyle/>
          <a:p>
            <a:r>
              <a:rPr lang="en-GB" dirty="0"/>
              <a:t>MARKET RESEARCH – THE DIFFERENT TYPES </a:t>
            </a:r>
          </a:p>
          <a:p>
            <a:endParaRPr lang="en-GB" dirty="0"/>
          </a:p>
          <a:p>
            <a:endParaRPr lang="en-GB" dirty="0">
              <a:effectLst/>
            </a:endParaRPr>
          </a:p>
        </p:txBody>
      </p:sp>
      <p:sp>
        <p:nvSpPr>
          <p:cNvPr id="6" name="Text Placeholder 5"/>
          <p:cNvSpPr>
            <a:spLocks noGrp="1"/>
          </p:cNvSpPr>
          <p:nvPr>
            <p:ph type="body" sz="quarter" idx="14"/>
          </p:nvPr>
        </p:nvSpPr>
        <p:spPr>
          <a:xfrm>
            <a:off x="1740992" y="1686654"/>
            <a:ext cx="4847567" cy="3001108"/>
          </a:xfrm>
        </p:spPr>
        <p:txBody>
          <a:bodyPr/>
          <a:lstStyle/>
          <a:p>
            <a:r>
              <a:rPr lang="en-US" dirty="0"/>
              <a:t>Two main types of market research  </a:t>
            </a:r>
          </a:p>
          <a:p>
            <a:endParaRPr lang="en-US" dirty="0"/>
          </a:p>
          <a:p>
            <a:pPr algn="ctr"/>
            <a:endParaRPr lang="en-US" dirty="0"/>
          </a:p>
          <a:p>
            <a:pPr algn="ctr"/>
            <a:endParaRPr lang="en-US" dirty="0"/>
          </a:p>
          <a:p>
            <a:pPr marL="342900" indent="-342900" algn="ctr">
              <a:buFont typeface="Arial" panose="020B0604020202020204" pitchFamily="34" charset="0"/>
              <a:buChar char="•"/>
            </a:pPr>
            <a:endParaRPr lang="en-US" dirty="0"/>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id="{3AC413D8-F6F1-DC43-BB0A-2898A3AFFA3E}"/>
              </a:ext>
            </a:extLst>
          </p:cNvPr>
          <p:cNvGrpSpPr/>
          <p:nvPr/>
        </p:nvGrpSpPr>
        <p:grpSpPr>
          <a:xfrm>
            <a:off x="2267077" y="2344680"/>
            <a:ext cx="5591293" cy="4988112"/>
            <a:chOff x="585808" y="2451829"/>
            <a:chExt cx="2226347" cy="1986172"/>
          </a:xfrm>
        </p:grpSpPr>
        <p:pic>
          <p:nvPicPr>
            <p:cNvPr id="12" name="Picture 11" descr="Icon&#10;&#10;Description automatically generated">
              <a:extLst>
                <a:ext uri="{FF2B5EF4-FFF2-40B4-BE49-F238E27FC236}">
                  <a16:creationId xmlns:a16="http://schemas.microsoft.com/office/drawing/2014/main" id="{CFB224BB-EBA6-5840-B2D3-3D9AF5CDAD4A}"/>
                </a:ext>
              </a:extLst>
            </p:cNvPr>
            <p:cNvPicPr>
              <a:picLocks noChangeAspect="1"/>
            </p:cNvPicPr>
            <p:nvPr/>
          </p:nvPicPr>
          <p:blipFill>
            <a:blip r:embed="rId2"/>
            <a:stretch>
              <a:fillRect/>
            </a:stretch>
          </p:blipFill>
          <p:spPr>
            <a:xfrm>
              <a:off x="628837" y="2451829"/>
              <a:ext cx="2183318" cy="1986172"/>
            </a:xfrm>
            <a:prstGeom prst="rect">
              <a:avLst/>
            </a:prstGeom>
          </p:spPr>
        </p:pic>
        <p:pic>
          <p:nvPicPr>
            <p:cNvPr id="20" name="Picture 19" descr="Icon&#10;&#10;Description automatically generated">
              <a:extLst>
                <a:ext uri="{FF2B5EF4-FFF2-40B4-BE49-F238E27FC236}">
                  <a16:creationId xmlns:a16="http://schemas.microsoft.com/office/drawing/2014/main" id="{E55CFDDC-6F11-E44D-ABFF-B6C9BB7FAEDE}"/>
                </a:ext>
              </a:extLst>
            </p:cNvPr>
            <p:cNvPicPr>
              <a:picLocks noChangeAspect="1"/>
            </p:cNvPicPr>
            <p:nvPr/>
          </p:nvPicPr>
          <p:blipFill>
            <a:blip r:embed="rId3"/>
            <a:stretch>
              <a:fillRect/>
            </a:stretch>
          </p:blipFill>
          <p:spPr>
            <a:xfrm rot="19707622">
              <a:off x="585808" y="3380455"/>
              <a:ext cx="251484" cy="274267"/>
            </a:xfrm>
            <a:prstGeom prst="rect">
              <a:avLst/>
            </a:prstGeom>
          </p:spPr>
        </p:pic>
      </p:grpSp>
      <p:sp>
        <p:nvSpPr>
          <p:cNvPr id="21" name="Text Placeholder 5">
            <a:extLst>
              <a:ext uri="{FF2B5EF4-FFF2-40B4-BE49-F238E27FC236}">
                <a16:creationId xmlns:a16="http://schemas.microsoft.com/office/drawing/2014/main" id="{10A86B78-A74C-8E4D-A233-888E06AEF229}"/>
              </a:ext>
            </a:extLst>
          </p:cNvPr>
          <p:cNvSpPr txBox="1">
            <a:spLocks/>
          </p:cNvSpPr>
          <p:nvPr/>
        </p:nvSpPr>
        <p:spPr>
          <a:xfrm>
            <a:off x="3562830" y="2476909"/>
            <a:ext cx="3129280" cy="24159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pPr marL="514350" indent="-514350" algn="ctr">
              <a:buAutoNum type="arabicPeriod"/>
            </a:pPr>
            <a:r>
              <a:rPr lang="en-US" sz="2800" dirty="0">
                <a:solidFill>
                  <a:srgbClr val="C54A9A"/>
                </a:solidFill>
              </a:rPr>
              <a:t>Qualitative research </a:t>
            </a:r>
          </a:p>
          <a:p>
            <a:pPr algn="ctr"/>
            <a:r>
              <a:rPr lang="en-US" sz="2800" dirty="0">
                <a:solidFill>
                  <a:srgbClr val="C54A9A"/>
                </a:solidFill>
              </a:rPr>
              <a:t>     (the WHAT) </a:t>
            </a:r>
          </a:p>
          <a:p>
            <a:pPr algn="ctr"/>
            <a:r>
              <a:rPr lang="en-US" sz="2800" dirty="0"/>
              <a:t>+</a:t>
            </a:r>
          </a:p>
          <a:p>
            <a:pPr algn="ctr"/>
            <a:r>
              <a:rPr lang="en-US" sz="2800" dirty="0">
                <a:solidFill>
                  <a:srgbClr val="C54A9A"/>
                </a:solidFill>
              </a:rPr>
              <a:t>2. Quantitative research </a:t>
            </a:r>
          </a:p>
          <a:p>
            <a:pPr algn="ctr"/>
            <a:r>
              <a:rPr lang="en-US" sz="2800" dirty="0">
                <a:solidFill>
                  <a:srgbClr val="C54A9A"/>
                </a:solidFill>
              </a:rPr>
              <a:t>(the WHY)</a:t>
            </a:r>
          </a:p>
          <a:p>
            <a:pPr marL="342900" indent="-342900" algn="ctr">
              <a:buFont typeface="Arial" panose="020B0604020202020204" pitchFamily="34" charset="0"/>
              <a:buChar char="•"/>
            </a:pPr>
            <a:endParaRPr lang="en-US" dirty="0"/>
          </a:p>
        </p:txBody>
      </p:sp>
      <p:sp>
        <p:nvSpPr>
          <p:cNvPr id="22" name="TextBox 21">
            <a:extLst>
              <a:ext uri="{FF2B5EF4-FFF2-40B4-BE49-F238E27FC236}">
                <a16:creationId xmlns:a16="http://schemas.microsoft.com/office/drawing/2014/main" id="{07CAEA6C-1D6F-4BD3-A353-5290A986E667}"/>
              </a:ext>
            </a:extLst>
          </p:cNvPr>
          <p:cNvSpPr txBox="1"/>
          <p:nvPr/>
        </p:nvSpPr>
        <p:spPr>
          <a:xfrm>
            <a:off x="7283739" y="4899075"/>
            <a:ext cx="3485195" cy="1477328"/>
          </a:xfrm>
          <a:prstGeom prst="rect">
            <a:avLst/>
          </a:prstGeom>
          <a:noFill/>
        </p:spPr>
        <p:txBody>
          <a:bodyPr wrap="square">
            <a:spAutoFit/>
          </a:bodyPr>
          <a:lstStyle/>
          <a:p>
            <a:r>
              <a:rPr lang="en-US" sz="2400" dirty="0">
                <a:solidFill>
                  <a:srgbClr val="1EB3DD"/>
                </a:solidFill>
              </a:rPr>
              <a:t>each type has different types of techniques, tools, and methods</a:t>
            </a:r>
            <a:r>
              <a:rPr lang="en-US" dirty="0"/>
              <a:t>.</a:t>
            </a:r>
            <a:br>
              <a:rPr lang="en-US" dirty="0"/>
            </a:br>
            <a:endParaRPr lang="en-US" dirty="0"/>
          </a:p>
        </p:txBody>
      </p:sp>
    </p:spTree>
    <p:extLst>
      <p:ext uri="{BB962C8B-B14F-4D97-AF65-F5344CB8AC3E}">
        <p14:creationId xmlns:p14="http://schemas.microsoft.com/office/powerpoint/2010/main" val="393735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721027" y="2362426"/>
            <a:ext cx="6264733" cy="3001108"/>
          </a:xfrm>
        </p:spPr>
        <p:txBody>
          <a:bodyPr/>
          <a:lstStyle/>
          <a:p>
            <a:r>
              <a:rPr lang="en-US" dirty="0">
                <a:solidFill>
                  <a:srgbClr val="C54A9A"/>
                </a:solidFill>
              </a:rPr>
              <a:t>Quantitative Research:  THE WHAT </a:t>
            </a:r>
          </a:p>
          <a:p>
            <a:endParaRPr lang="en-US" sz="1200" dirty="0">
              <a:solidFill>
                <a:srgbClr val="C54A9A"/>
              </a:solidFill>
            </a:endParaRPr>
          </a:p>
          <a:p>
            <a:r>
              <a:rPr lang="en-US" dirty="0"/>
              <a:t>Get reliable, facts and statistics to guide key business decisions e.g., how many target customers care about this benefit?  All findings are factual, often numerical  Examples; numbers, statistics, data, charts </a:t>
            </a:r>
          </a:p>
          <a:p>
            <a:r>
              <a:rPr lang="en-US" dirty="0"/>
              <a:t>Quantitative Research involves collecting data through desk research, surveys, questionnaires.</a:t>
            </a:r>
          </a:p>
          <a:p>
            <a:r>
              <a:rPr lang="en-US" dirty="0"/>
              <a:t>Your job is to find it, organize it, </a:t>
            </a:r>
            <a:r>
              <a:rPr lang="en-US" dirty="0" err="1"/>
              <a:t>analyse</a:t>
            </a:r>
            <a:r>
              <a:rPr lang="en-US" dirty="0"/>
              <a:t> it and communicate it simply. This is the ‘</a:t>
            </a:r>
            <a:r>
              <a:rPr lang="en-US" dirty="0">
                <a:solidFill>
                  <a:srgbClr val="C54A9A"/>
                </a:solidFill>
              </a:rPr>
              <a:t>what</a:t>
            </a:r>
            <a:r>
              <a:rPr lang="en-US" dirty="0"/>
              <a:t>’. </a:t>
            </a:r>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4">
            <a:extLst>
              <a:ext uri="{FF2B5EF4-FFF2-40B4-BE49-F238E27FC236}">
                <a16:creationId xmlns:a16="http://schemas.microsoft.com/office/drawing/2014/main" id="{B592C4B9-1616-CA43-9CA7-FE4E13358ECB}"/>
              </a:ext>
            </a:extLst>
          </p:cNvPr>
          <p:cNvSpPr>
            <a:spLocks noGrp="1"/>
          </p:cNvSpPr>
          <p:nvPr>
            <p:ph type="body" sz="quarter" idx="13"/>
          </p:nvPr>
        </p:nvSpPr>
        <p:spPr>
          <a:xfrm>
            <a:off x="1651409" y="967720"/>
            <a:ext cx="9506585" cy="697353"/>
          </a:xfrm>
        </p:spPr>
        <p:txBody>
          <a:bodyPr>
            <a:noAutofit/>
          </a:bodyPr>
          <a:lstStyle/>
          <a:p>
            <a:pPr>
              <a:spcBef>
                <a:spcPts val="200"/>
              </a:spcBef>
            </a:pPr>
            <a:r>
              <a:rPr lang="en-GB" dirty="0"/>
              <a:t>MARKET RESEARCH </a:t>
            </a:r>
          </a:p>
          <a:p>
            <a:pPr>
              <a:spcBef>
                <a:spcPts val="200"/>
              </a:spcBef>
            </a:pPr>
            <a:r>
              <a:rPr lang="en-GB" dirty="0">
                <a:solidFill>
                  <a:srgbClr val="C54A9A"/>
                </a:solidFill>
              </a:rPr>
              <a:t>QUANTITATIVE V QUALITATIVE RESEARCH </a:t>
            </a:r>
            <a:endParaRPr lang="en-GB" dirty="0"/>
          </a:p>
          <a:p>
            <a:pPr>
              <a:spcBef>
                <a:spcPts val="200"/>
              </a:spcBef>
            </a:pPr>
            <a:endParaRPr lang="en-GB" dirty="0">
              <a:effectLst/>
            </a:endParaRPr>
          </a:p>
        </p:txBody>
      </p:sp>
      <p:grpSp>
        <p:nvGrpSpPr>
          <p:cNvPr id="21" name="Group 20">
            <a:extLst>
              <a:ext uri="{FF2B5EF4-FFF2-40B4-BE49-F238E27FC236}">
                <a16:creationId xmlns:a16="http://schemas.microsoft.com/office/drawing/2014/main" id="{607861D6-AFE3-AB46-9609-853CA9421B8C}"/>
              </a:ext>
            </a:extLst>
          </p:cNvPr>
          <p:cNvGrpSpPr/>
          <p:nvPr/>
        </p:nvGrpSpPr>
        <p:grpSpPr>
          <a:xfrm>
            <a:off x="8387159" y="1665073"/>
            <a:ext cx="3414197" cy="2304729"/>
            <a:chOff x="2516189" y="445265"/>
            <a:chExt cx="2779713" cy="1876425"/>
          </a:xfrm>
        </p:grpSpPr>
        <p:pic>
          <p:nvPicPr>
            <p:cNvPr id="22" name="Picture 21" descr="Icon&#10;&#10;Description automatically generated">
              <a:extLst>
                <a:ext uri="{FF2B5EF4-FFF2-40B4-BE49-F238E27FC236}">
                  <a16:creationId xmlns:a16="http://schemas.microsoft.com/office/drawing/2014/main" id="{B21E9B5C-836B-494E-8898-80298EF3B3FB}"/>
                </a:ext>
              </a:extLst>
            </p:cNvPr>
            <p:cNvPicPr>
              <a:picLocks noChangeAspect="1"/>
            </p:cNvPicPr>
            <p:nvPr/>
          </p:nvPicPr>
          <p:blipFill>
            <a:blip r:embed="rId2"/>
            <a:stretch>
              <a:fillRect/>
            </a:stretch>
          </p:blipFill>
          <p:spPr>
            <a:xfrm>
              <a:off x="2516189" y="445265"/>
              <a:ext cx="2779713" cy="1876425"/>
            </a:xfrm>
            <a:prstGeom prst="rect">
              <a:avLst/>
            </a:prstGeom>
          </p:spPr>
        </p:pic>
        <p:pic>
          <p:nvPicPr>
            <p:cNvPr id="23" name="Picture 22" descr="Icon&#10;&#10;Description automatically generated">
              <a:extLst>
                <a:ext uri="{FF2B5EF4-FFF2-40B4-BE49-F238E27FC236}">
                  <a16:creationId xmlns:a16="http://schemas.microsoft.com/office/drawing/2014/main" id="{9D212B88-8562-D246-960C-DAD134383AB5}"/>
                </a:ext>
              </a:extLst>
            </p:cNvPr>
            <p:cNvPicPr>
              <a:picLocks noChangeAspect="1"/>
            </p:cNvPicPr>
            <p:nvPr/>
          </p:nvPicPr>
          <p:blipFill>
            <a:blip r:embed="rId3"/>
            <a:stretch>
              <a:fillRect/>
            </a:stretch>
          </p:blipFill>
          <p:spPr>
            <a:xfrm>
              <a:off x="2737853" y="1384193"/>
              <a:ext cx="239518" cy="261216"/>
            </a:xfrm>
            <a:prstGeom prst="rect">
              <a:avLst/>
            </a:prstGeom>
          </p:spPr>
        </p:pic>
        <p:pic>
          <p:nvPicPr>
            <p:cNvPr id="24" name="Picture 23" descr="Icon&#10;&#10;Description automatically generated">
              <a:extLst>
                <a:ext uri="{FF2B5EF4-FFF2-40B4-BE49-F238E27FC236}">
                  <a16:creationId xmlns:a16="http://schemas.microsoft.com/office/drawing/2014/main" id="{585769DC-0F34-DD44-8A8A-3E55B3539DBB}"/>
                </a:ext>
              </a:extLst>
            </p:cNvPr>
            <p:cNvPicPr>
              <a:picLocks noChangeAspect="1"/>
            </p:cNvPicPr>
            <p:nvPr/>
          </p:nvPicPr>
          <p:blipFill>
            <a:blip r:embed="rId3"/>
            <a:stretch>
              <a:fillRect/>
            </a:stretch>
          </p:blipFill>
          <p:spPr>
            <a:xfrm flipH="1">
              <a:off x="4853501" y="1116879"/>
              <a:ext cx="239518" cy="261216"/>
            </a:xfrm>
            <a:prstGeom prst="rect">
              <a:avLst/>
            </a:prstGeom>
          </p:spPr>
        </p:pic>
      </p:grpSp>
    </p:spTree>
    <p:extLst>
      <p:ext uri="{BB962C8B-B14F-4D97-AF65-F5344CB8AC3E}">
        <p14:creationId xmlns:p14="http://schemas.microsoft.com/office/powerpoint/2010/main" val="4168887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721027" y="2362426"/>
            <a:ext cx="6264733" cy="3001108"/>
          </a:xfrm>
        </p:spPr>
        <p:txBody>
          <a:bodyPr/>
          <a:lstStyle/>
          <a:p>
            <a:r>
              <a:rPr lang="en-US" dirty="0">
                <a:solidFill>
                  <a:srgbClr val="C54A9A"/>
                </a:solidFill>
              </a:rPr>
              <a:t>Quantitative Research:  THE WHAT </a:t>
            </a:r>
          </a:p>
          <a:p>
            <a:endParaRPr lang="en-US" sz="1200" dirty="0">
              <a:solidFill>
                <a:srgbClr val="C54A9A"/>
              </a:solidFill>
            </a:endParaRPr>
          </a:p>
          <a:p>
            <a:r>
              <a:rPr lang="en-US" dirty="0"/>
              <a:t>Get reliable, facts and statistics to guide key business decisions e.g., how many target customers care about this benefit? </a:t>
            </a:r>
          </a:p>
          <a:p>
            <a:r>
              <a:rPr lang="en-US" dirty="0"/>
              <a:t>Quantitative Research involves collecting data through desk research, surveys, questionnaires.</a:t>
            </a:r>
          </a:p>
          <a:p>
            <a:r>
              <a:rPr lang="en-US" dirty="0"/>
              <a:t>Your job is to find it, organize it, </a:t>
            </a:r>
            <a:r>
              <a:rPr lang="en-US" dirty="0" err="1"/>
              <a:t>analyse</a:t>
            </a:r>
            <a:r>
              <a:rPr lang="en-US" dirty="0"/>
              <a:t> it and communicate it simply. This is the ‘</a:t>
            </a:r>
            <a:r>
              <a:rPr lang="en-US" dirty="0">
                <a:solidFill>
                  <a:srgbClr val="C54A9A"/>
                </a:solidFill>
              </a:rPr>
              <a:t>what</a:t>
            </a:r>
            <a:r>
              <a:rPr lang="en-US" dirty="0"/>
              <a:t>’. </a:t>
            </a:r>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4">
            <a:extLst>
              <a:ext uri="{FF2B5EF4-FFF2-40B4-BE49-F238E27FC236}">
                <a16:creationId xmlns:a16="http://schemas.microsoft.com/office/drawing/2014/main" id="{B592C4B9-1616-CA43-9CA7-FE4E13358ECB}"/>
              </a:ext>
            </a:extLst>
          </p:cNvPr>
          <p:cNvSpPr>
            <a:spLocks noGrp="1"/>
          </p:cNvSpPr>
          <p:nvPr>
            <p:ph type="body" sz="quarter" idx="13"/>
          </p:nvPr>
        </p:nvSpPr>
        <p:spPr>
          <a:xfrm>
            <a:off x="1651409" y="967720"/>
            <a:ext cx="9506585" cy="697353"/>
          </a:xfrm>
        </p:spPr>
        <p:txBody>
          <a:bodyPr>
            <a:noAutofit/>
          </a:bodyPr>
          <a:lstStyle/>
          <a:p>
            <a:pPr>
              <a:spcBef>
                <a:spcPts val="200"/>
              </a:spcBef>
            </a:pPr>
            <a:r>
              <a:rPr lang="en-GB" dirty="0"/>
              <a:t>MARKET RESEARCH </a:t>
            </a:r>
          </a:p>
          <a:p>
            <a:pPr>
              <a:spcBef>
                <a:spcPts val="200"/>
              </a:spcBef>
            </a:pPr>
            <a:r>
              <a:rPr lang="en-GB" dirty="0">
                <a:solidFill>
                  <a:srgbClr val="C54A9A"/>
                </a:solidFill>
              </a:rPr>
              <a:t>QUANTITATIVE V QUALITATIVE RESEARCH </a:t>
            </a:r>
            <a:endParaRPr lang="en-GB" dirty="0"/>
          </a:p>
          <a:p>
            <a:pPr>
              <a:spcBef>
                <a:spcPts val="200"/>
              </a:spcBef>
            </a:pPr>
            <a:endParaRPr lang="en-GB" dirty="0">
              <a:effectLst/>
            </a:endParaRPr>
          </a:p>
        </p:txBody>
      </p:sp>
      <p:grpSp>
        <p:nvGrpSpPr>
          <p:cNvPr id="21" name="Group 20">
            <a:extLst>
              <a:ext uri="{FF2B5EF4-FFF2-40B4-BE49-F238E27FC236}">
                <a16:creationId xmlns:a16="http://schemas.microsoft.com/office/drawing/2014/main" id="{607861D6-AFE3-AB46-9609-853CA9421B8C}"/>
              </a:ext>
            </a:extLst>
          </p:cNvPr>
          <p:cNvGrpSpPr/>
          <p:nvPr/>
        </p:nvGrpSpPr>
        <p:grpSpPr>
          <a:xfrm>
            <a:off x="8387159" y="1665073"/>
            <a:ext cx="3414197" cy="2304729"/>
            <a:chOff x="2516189" y="445265"/>
            <a:chExt cx="2779713" cy="1876425"/>
          </a:xfrm>
        </p:grpSpPr>
        <p:pic>
          <p:nvPicPr>
            <p:cNvPr id="22" name="Picture 21" descr="Icon&#10;&#10;Description automatically generated">
              <a:extLst>
                <a:ext uri="{FF2B5EF4-FFF2-40B4-BE49-F238E27FC236}">
                  <a16:creationId xmlns:a16="http://schemas.microsoft.com/office/drawing/2014/main" id="{B21E9B5C-836B-494E-8898-80298EF3B3FB}"/>
                </a:ext>
              </a:extLst>
            </p:cNvPr>
            <p:cNvPicPr>
              <a:picLocks noChangeAspect="1"/>
            </p:cNvPicPr>
            <p:nvPr/>
          </p:nvPicPr>
          <p:blipFill>
            <a:blip r:embed="rId2"/>
            <a:stretch>
              <a:fillRect/>
            </a:stretch>
          </p:blipFill>
          <p:spPr>
            <a:xfrm>
              <a:off x="2516189" y="445265"/>
              <a:ext cx="2779713" cy="1876425"/>
            </a:xfrm>
            <a:prstGeom prst="rect">
              <a:avLst/>
            </a:prstGeom>
          </p:spPr>
        </p:pic>
        <p:pic>
          <p:nvPicPr>
            <p:cNvPr id="23" name="Picture 22" descr="Icon&#10;&#10;Description automatically generated">
              <a:extLst>
                <a:ext uri="{FF2B5EF4-FFF2-40B4-BE49-F238E27FC236}">
                  <a16:creationId xmlns:a16="http://schemas.microsoft.com/office/drawing/2014/main" id="{9D212B88-8562-D246-960C-DAD134383AB5}"/>
                </a:ext>
              </a:extLst>
            </p:cNvPr>
            <p:cNvPicPr>
              <a:picLocks noChangeAspect="1"/>
            </p:cNvPicPr>
            <p:nvPr/>
          </p:nvPicPr>
          <p:blipFill>
            <a:blip r:embed="rId3"/>
            <a:stretch>
              <a:fillRect/>
            </a:stretch>
          </p:blipFill>
          <p:spPr>
            <a:xfrm>
              <a:off x="2737853" y="1384193"/>
              <a:ext cx="239518" cy="261216"/>
            </a:xfrm>
            <a:prstGeom prst="rect">
              <a:avLst/>
            </a:prstGeom>
          </p:spPr>
        </p:pic>
        <p:pic>
          <p:nvPicPr>
            <p:cNvPr id="24" name="Picture 23" descr="Icon&#10;&#10;Description automatically generated">
              <a:extLst>
                <a:ext uri="{FF2B5EF4-FFF2-40B4-BE49-F238E27FC236}">
                  <a16:creationId xmlns:a16="http://schemas.microsoft.com/office/drawing/2014/main" id="{585769DC-0F34-DD44-8A8A-3E55B3539DBB}"/>
                </a:ext>
              </a:extLst>
            </p:cNvPr>
            <p:cNvPicPr>
              <a:picLocks noChangeAspect="1"/>
            </p:cNvPicPr>
            <p:nvPr/>
          </p:nvPicPr>
          <p:blipFill>
            <a:blip r:embed="rId3"/>
            <a:stretch>
              <a:fillRect/>
            </a:stretch>
          </p:blipFill>
          <p:spPr>
            <a:xfrm flipH="1">
              <a:off x="4853501" y="1116879"/>
              <a:ext cx="239518" cy="261216"/>
            </a:xfrm>
            <a:prstGeom prst="rect">
              <a:avLst/>
            </a:prstGeom>
          </p:spPr>
        </p:pic>
      </p:grpSp>
    </p:spTree>
    <p:extLst>
      <p:ext uri="{BB962C8B-B14F-4D97-AF65-F5344CB8AC3E}">
        <p14:creationId xmlns:p14="http://schemas.microsoft.com/office/powerpoint/2010/main" val="765136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86595" y="1055026"/>
            <a:ext cx="9506585" cy="697353"/>
          </a:xfrm>
        </p:spPr>
        <p:txBody>
          <a:bodyPr>
            <a:noAutofit/>
          </a:bodyPr>
          <a:lstStyle/>
          <a:p>
            <a:r>
              <a:rPr lang="en-US" dirty="0">
                <a:solidFill>
                  <a:srgbClr val="C54A9A"/>
                </a:solidFill>
              </a:rPr>
              <a:t>Quantitative Research </a:t>
            </a:r>
          </a:p>
          <a:p>
            <a:r>
              <a:rPr lang="en-GB" dirty="0"/>
              <a:t>- FIND BUSINESS DATA </a:t>
            </a:r>
          </a:p>
          <a:p>
            <a:r>
              <a:rPr lang="en-GB" dirty="0"/>
              <a:t> </a:t>
            </a:r>
          </a:p>
          <a:p>
            <a:endParaRPr lang="en-GB" dirty="0"/>
          </a:p>
          <a:p>
            <a:endParaRPr lang="en-GB" dirty="0">
              <a:effectLst/>
            </a:endParaRPr>
          </a:p>
        </p:txBody>
      </p:sp>
      <p:sp>
        <p:nvSpPr>
          <p:cNvPr id="6" name="Text Placeholder 5"/>
          <p:cNvSpPr>
            <a:spLocks noGrp="1"/>
          </p:cNvSpPr>
          <p:nvPr>
            <p:ph type="body" sz="quarter" idx="14"/>
          </p:nvPr>
        </p:nvSpPr>
        <p:spPr>
          <a:xfrm>
            <a:off x="1686595" y="2914031"/>
            <a:ext cx="8493713" cy="3325226"/>
          </a:xfrm>
        </p:spPr>
        <p:txBody>
          <a:bodyPr/>
          <a:lstStyle/>
          <a:p>
            <a:pPr algn="just"/>
            <a:r>
              <a:rPr lang="en-GB" dirty="0">
                <a:solidFill>
                  <a:srgbClr val="C54A9A"/>
                </a:solidFill>
              </a:rPr>
              <a:t>Business data; </a:t>
            </a:r>
            <a:r>
              <a:rPr lang="en-GB" dirty="0"/>
              <a:t>the information about people, places, things, business rules, and events in relation to operating</a:t>
            </a:r>
            <a:br>
              <a:rPr lang="en-GB" dirty="0"/>
            </a:br>
            <a:r>
              <a:rPr lang="en-GB" dirty="0"/>
              <a:t>a business. Data is filled with </a:t>
            </a:r>
            <a:r>
              <a:rPr lang="en-GB" dirty="0">
                <a:solidFill>
                  <a:srgbClr val="C54A9A"/>
                </a:solidFill>
              </a:rPr>
              <a:t>potential</a:t>
            </a:r>
            <a:r>
              <a:rPr lang="en-GB" dirty="0"/>
              <a:t> if you can learn to get at it. </a:t>
            </a:r>
          </a:p>
          <a:p>
            <a:pPr algn="just"/>
            <a:r>
              <a:rPr lang="en-GB" dirty="0">
                <a:solidFill>
                  <a:srgbClr val="C54A9A"/>
                </a:solidFill>
              </a:rPr>
              <a:t>The role of data </a:t>
            </a:r>
            <a:r>
              <a:rPr lang="en-GB" dirty="0"/>
              <a:t>is to empower you to make decisions based on facts, trends and statistical numbers. But with so much information out there, you must be able to sift through the noise, and get the </a:t>
            </a:r>
            <a:r>
              <a:rPr lang="en-GB" dirty="0">
                <a:solidFill>
                  <a:srgbClr val="C54A9A"/>
                </a:solidFill>
              </a:rPr>
              <a:t>right information</a:t>
            </a:r>
            <a:r>
              <a:rPr lang="en-GB" dirty="0"/>
              <a:t>, so that you can make the best decisions about strategy and growth. </a:t>
            </a:r>
          </a:p>
          <a:p>
            <a:endParaRPr lang="en-US" dirty="0"/>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E6C93CED-89B5-7C41-A5C4-DE63B557278F}"/>
              </a:ext>
            </a:extLst>
          </p:cNvPr>
          <p:cNvGrpSpPr/>
          <p:nvPr/>
        </p:nvGrpSpPr>
        <p:grpSpPr>
          <a:xfrm flipH="1">
            <a:off x="8813662" y="635702"/>
            <a:ext cx="2733293" cy="1839377"/>
            <a:chOff x="453218" y="484679"/>
            <a:chExt cx="2118425" cy="1424458"/>
          </a:xfrm>
        </p:grpSpPr>
        <p:pic>
          <p:nvPicPr>
            <p:cNvPr id="20" name="Picture 19" descr="Icon&#10;&#10;Description automatically generated">
              <a:extLst>
                <a:ext uri="{FF2B5EF4-FFF2-40B4-BE49-F238E27FC236}">
                  <a16:creationId xmlns:a16="http://schemas.microsoft.com/office/drawing/2014/main" id="{2B69F6A8-7AC8-6E4F-9477-508402C247C7}"/>
                </a:ext>
              </a:extLst>
            </p:cNvPr>
            <p:cNvPicPr>
              <a:picLocks noChangeAspect="1"/>
            </p:cNvPicPr>
            <p:nvPr/>
          </p:nvPicPr>
          <p:blipFill>
            <a:blip r:embed="rId2"/>
            <a:stretch>
              <a:fillRect/>
            </a:stretch>
          </p:blipFill>
          <p:spPr>
            <a:xfrm>
              <a:off x="453218" y="484679"/>
              <a:ext cx="2118425" cy="1424458"/>
            </a:xfrm>
            <a:prstGeom prst="rect">
              <a:avLst/>
            </a:prstGeom>
          </p:spPr>
        </p:pic>
        <p:pic>
          <p:nvPicPr>
            <p:cNvPr id="21" name="Picture 20" descr="Icon&#10;&#10;Description automatically generated">
              <a:extLst>
                <a:ext uri="{FF2B5EF4-FFF2-40B4-BE49-F238E27FC236}">
                  <a16:creationId xmlns:a16="http://schemas.microsoft.com/office/drawing/2014/main" id="{5DB180FC-0F91-7541-9515-AC113C63D368}"/>
                </a:ext>
              </a:extLst>
            </p:cNvPr>
            <p:cNvPicPr>
              <a:picLocks noChangeAspect="1"/>
            </p:cNvPicPr>
            <p:nvPr/>
          </p:nvPicPr>
          <p:blipFill>
            <a:blip r:embed="rId3"/>
            <a:stretch>
              <a:fillRect/>
            </a:stretch>
          </p:blipFill>
          <p:spPr>
            <a:xfrm flipH="1">
              <a:off x="2357740" y="1008569"/>
              <a:ext cx="195316" cy="213010"/>
            </a:xfrm>
            <a:prstGeom prst="rect">
              <a:avLst/>
            </a:prstGeom>
          </p:spPr>
        </p:pic>
      </p:grpSp>
    </p:spTree>
    <p:extLst>
      <p:ext uri="{BB962C8B-B14F-4D97-AF65-F5344CB8AC3E}">
        <p14:creationId xmlns:p14="http://schemas.microsoft.com/office/powerpoint/2010/main" val="4140557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0622" y="680499"/>
            <a:ext cx="10309730" cy="1641813"/>
          </a:xfrm>
        </p:spPr>
        <p:txBody>
          <a:bodyPr>
            <a:normAutofit/>
          </a:bodyPr>
          <a:lstStyle/>
          <a:p>
            <a:r>
              <a:rPr lang="en-GB" dirty="0"/>
              <a:t>RESEARCH &amp; TEST TARGET MARKET </a:t>
            </a:r>
          </a:p>
          <a:p>
            <a:r>
              <a:rPr lang="en-GB" dirty="0">
                <a:solidFill>
                  <a:srgbClr val="C54A9A"/>
                </a:solidFill>
              </a:rPr>
              <a:t>ANALYZING THE DATA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50622" y="4291584"/>
            <a:ext cx="10309730" cy="3565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Analysing the data is where it gets interesting. Bring together the useful information, arrive at conclusions and support decision-making. </a:t>
            </a:r>
          </a:p>
          <a:p>
            <a:r>
              <a:rPr lang="en-GB" dirty="0"/>
              <a:t>It is a good idea to create a high-level summary that includes key findings and how your business responds to same.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pic>
        <p:nvPicPr>
          <p:cNvPr id="3" name="Picture 2">
            <a:extLst>
              <a:ext uri="{FF2B5EF4-FFF2-40B4-BE49-F238E27FC236}">
                <a16:creationId xmlns:a16="http://schemas.microsoft.com/office/drawing/2014/main" id="{81AB9A00-85E3-4448-BFF3-5505D3D4A7F9}"/>
              </a:ext>
            </a:extLst>
          </p:cNvPr>
          <p:cNvPicPr>
            <a:picLocks noChangeAspect="1"/>
          </p:cNvPicPr>
          <p:nvPr/>
        </p:nvPicPr>
        <p:blipFill>
          <a:blip r:embed="rId3"/>
          <a:stretch>
            <a:fillRect/>
          </a:stretch>
        </p:blipFill>
        <p:spPr>
          <a:xfrm>
            <a:off x="2771521" y="2072351"/>
            <a:ext cx="6648958" cy="2023596"/>
          </a:xfrm>
          <a:prstGeom prst="rect">
            <a:avLst/>
          </a:prstGeom>
        </p:spPr>
      </p:pic>
    </p:spTree>
    <p:extLst>
      <p:ext uri="{BB962C8B-B14F-4D97-AF65-F5344CB8AC3E}">
        <p14:creationId xmlns:p14="http://schemas.microsoft.com/office/powerpoint/2010/main" val="2738245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15593" y="845274"/>
            <a:ext cx="9506585" cy="697353"/>
          </a:xfrm>
        </p:spPr>
        <p:txBody>
          <a:bodyPr>
            <a:noAutofit/>
          </a:bodyPr>
          <a:lstStyle/>
          <a:p>
            <a:pPr>
              <a:spcBef>
                <a:spcPts val="200"/>
              </a:spcBef>
            </a:pPr>
            <a:r>
              <a:rPr lang="en-GB" dirty="0">
                <a:solidFill>
                  <a:srgbClr val="C54A9A"/>
                </a:solidFill>
              </a:rPr>
              <a:t>MAIN TECHNIQUES </a:t>
            </a:r>
          </a:p>
          <a:p>
            <a:pPr>
              <a:spcBef>
                <a:spcPts val="200"/>
              </a:spcBef>
            </a:pPr>
            <a:endParaRPr lang="en-GB" dirty="0"/>
          </a:p>
          <a:p>
            <a:pPr>
              <a:spcBef>
                <a:spcPts val="200"/>
              </a:spcBef>
            </a:pPr>
            <a:endParaRPr lang="en-GB" dirty="0"/>
          </a:p>
          <a:p>
            <a:pPr>
              <a:spcBef>
                <a:spcPts val="200"/>
              </a:spcBef>
            </a:pPr>
            <a:endParaRPr lang="en-GB" dirty="0">
              <a:effectLst/>
            </a:endParaRPr>
          </a:p>
        </p:txBody>
      </p:sp>
      <p:sp>
        <p:nvSpPr>
          <p:cNvPr id="6" name="Text Placeholder 5"/>
          <p:cNvSpPr>
            <a:spLocks noGrp="1"/>
          </p:cNvSpPr>
          <p:nvPr>
            <p:ph type="body" sz="quarter" idx="14"/>
          </p:nvPr>
        </p:nvSpPr>
        <p:spPr>
          <a:xfrm>
            <a:off x="1512041" y="2231982"/>
            <a:ext cx="8788955" cy="3956278"/>
          </a:xfrm>
        </p:spPr>
        <p:txBody>
          <a:bodyPr/>
          <a:lstStyle/>
          <a:p>
            <a:pPr>
              <a:spcBef>
                <a:spcPts val="200"/>
              </a:spcBef>
            </a:pPr>
            <a:r>
              <a:rPr lang="en-GB" dirty="0">
                <a:solidFill>
                  <a:srgbClr val="C54A9A"/>
                </a:solidFill>
              </a:rPr>
              <a:t>Quantitative research </a:t>
            </a:r>
            <a:r>
              <a:rPr lang="en-GB" dirty="0"/>
              <a:t>examples; </a:t>
            </a:r>
          </a:p>
          <a:p>
            <a:pPr marL="342900" indent="-342900">
              <a:spcBef>
                <a:spcPts val="200"/>
              </a:spcBef>
              <a:buFont typeface="Arial" panose="020B0604020202020204" pitchFamily="34" charset="0"/>
              <a:buChar char="•"/>
            </a:pPr>
            <a:r>
              <a:rPr lang="en-GB" dirty="0">
                <a:solidFill>
                  <a:srgbClr val="C54A9A"/>
                </a:solidFill>
              </a:rPr>
              <a:t>The market itself; </a:t>
            </a:r>
            <a:r>
              <a:rPr lang="en-GB" dirty="0"/>
              <a:t>read about your niche in trade magazines/ national press/consumer media but always trace back to original source. </a:t>
            </a:r>
          </a:p>
          <a:p>
            <a:pPr marL="342900" indent="-342900">
              <a:spcBef>
                <a:spcPts val="200"/>
              </a:spcBef>
              <a:buFont typeface="Arial" panose="020B0604020202020204" pitchFamily="34" charset="0"/>
              <a:buChar char="•"/>
            </a:pPr>
            <a:r>
              <a:rPr lang="en-GB" dirty="0">
                <a:solidFill>
                  <a:srgbClr val="C54A9A"/>
                </a:solidFill>
              </a:rPr>
              <a:t>Sector bodies</a:t>
            </a:r>
            <a:r>
              <a:rPr lang="en-GB" dirty="0"/>
              <a:t> e.g. food, craft and design, retail, engineering – at regional and government level also industry associations for the sector you are focused on</a:t>
            </a:r>
          </a:p>
          <a:p>
            <a:pPr marL="342900" indent="-342900">
              <a:spcBef>
                <a:spcPts val="200"/>
              </a:spcBef>
              <a:buFont typeface="Arial" panose="020B0604020202020204" pitchFamily="34" charset="0"/>
              <a:buChar char="•"/>
            </a:pPr>
            <a:r>
              <a:rPr lang="en-GB" dirty="0"/>
              <a:t>Our friend </a:t>
            </a:r>
            <a:r>
              <a:rPr lang="en-GB" dirty="0">
                <a:solidFill>
                  <a:srgbClr val="C54A9A"/>
                </a:solidFill>
              </a:rPr>
              <a:t>Google</a:t>
            </a:r>
            <a:r>
              <a:rPr lang="en-GB" dirty="0"/>
              <a:t> which can lead you to market research reports such as Mintel, </a:t>
            </a:r>
            <a:r>
              <a:rPr lang="en-GB" dirty="0" err="1"/>
              <a:t>Foresster</a:t>
            </a:r>
            <a:r>
              <a:rPr lang="en-GB" dirty="0"/>
              <a:t> </a:t>
            </a:r>
          </a:p>
          <a:p>
            <a:endParaRPr lang="en-US" dirty="0"/>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id="{B518DABA-65C8-D242-AADF-E2CC33B5DDD8}"/>
              </a:ext>
            </a:extLst>
          </p:cNvPr>
          <p:cNvGrpSpPr/>
          <p:nvPr/>
        </p:nvGrpSpPr>
        <p:grpSpPr>
          <a:xfrm>
            <a:off x="8900160" y="328016"/>
            <a:ext cx="2524356" cy="2190630"/>
            <a:chOff x="9638944" y="284346"/>
            <a:chExt cx="1931876" cy="1735111"/>
          </a:xfrm>
        </p:grpSpPr>
        <p:pic>
          <p:nvPicPr>
            <p:cNvPr id="12" name="Picture 11" descr="Icon&#10;&#10;Description automatically generated">
              <a:extLst>
                <a:ext uri="{FF2B5EF4-FFF2-40B4-BE49-F238E27FC236}">
                  <a16:creationId xmlns:a16="http://schemas.microsoft.com/office/drawing/2014/main" id="{109FC0DA-8E25-7B41-9088-B534A055F017}"/>
                </a:ext>
              </a:extLst>
            </p:cNvPr>
            <p:cNvPicPr>
              <a:picLocks noChangeAspect="1"/>
            </p:cNvPicPr>
            <p:nvPr/>
          </p:nvPicPr>
          <p:blipFill>
            <a:blip r:embed="rId2"/>
            <a:stretch>
              <a:fillRect/>
            </a:stretch>
          </p:blipFill>
          <p:spPr>
            <a:xfrm flipH="1">
              <a:off x="9638944" y="284346"/>
              <a:ext cx="1931876" cy="1735111"/>
            </a:xfrm>
            <a:prstGeom prst="rect">
              <a:avLst/>
            </a:prstGeom>
          </p:spPr>
        </p:pic>
        <p:pic>
          <p:nvPicPr>
            <p:cNvPr id="20" name="Picture 19" descr="Icon&#10;&#10;Description automatically generated">
              <a:extLst>
                <a:ext uri="{FF2B5EF4-FFF2-40B4-BE49-F238E27FC236}">
                  <a16:creationId xmlns:a16="http://schemas.microsoft.com/office/drawing/2014/main" id="{705FD2CC-617F-C947-AF54-1CE12135996A}"/>
                </a:ext>
              </a:extLst>
            </p:cNvPr>
            <p:cNvPicPr>
              <a:picLocks noChangeAspect="1"/>
            </p:cNvPicPr>
            <p:nvPr/>
          </p:nvPicPr>
          <p:blipFill>
            <a:blip r:embed="rId3"/>
            <a:stretch>
              <a:fillRect/>
            </a:stretch>
          </p:blipFill>
          <p:spPr>
            <a:xfrm flipH="1">
              <a:off x="10710996" y="1022143"/>
              <a:ext cx="194024" cy="211601"/>
            </a:xfrm>
            <a:prstGeom prst="rect">
              <a:avLst/>
            </a:prstGeom>
          </p:spPr>
        </p:pic>
      </p:grpSp>
    </p:spTree>
    <p:extLst>
      <p:ext uri="{BB962C8B-B14F-4D97-AF65-F5344CB8AC3E}">
        <p14:creationId xmlns:p14="http://schemas.microsoft.com/office/powerpoint/2010/main" val="213492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1056648"/>
            <a:ext cx="8933469" cy="697353"/>
          </a:xfrm>
        </p:spPr>
        <p:txBody>
          <a:bodyPr/>
          <a:lstStyle/>
          <a:p>
            <a:r>
              <a:rPr lang="en-GB" dirty="0"/>
              <a:t>DON’T SKIP THIS STEP..</a:t>
            </a:r>
            <a:endParaRPr lang="en-GB" dirty="0">
              <a:effectLst/>
            </a:endParaRPr>
          </a:p>
        </p:txBody>
      </p:sp>
      <p:sp>
        <p:nvSpPr>
          <p:cNvPr id="6" name="Text Placeholder 5"/>
          <p:cNvSpPr>
            <a:spLocks noGrp="1"/>
          </p:cNvSpPr>
          <p:nvPr>
            <p:ph type="body" sz="quarter" idx="14"/>
          </p:nvPr>
        </p:nvSpPr>
        <p:spPr>
          <a:xfrm>
            <a:off x="1639835" y="1928446"/>
            <a:ext cx="7259153" cy="3001108"/>
          </a:xfrm>
        </p:spPr>
        <p:txBody>
          <a:bodyPr/>
          <a:lstStyle/>
          <a:p>
            <a:r>
              <a:rPr lang="en-US" dirty="0">
                <a:solidFill>
                  <a:srgbClr val="C54A9A"/>
                </a:solidFill>
              </a:rPr>
              <a:t>A business idea is a starting point for any current or future entrepreneurs. It is essential because it is the beginning of the life of a business and the life of an entrepreneur. </a:t>
            </a:r>
          </a:p>
          <a:p>
            <a:r>
              <a:rPr lang="en-US" dirty="0"/>
              <a:t>But now, you need to research and test your business idea/s before you invest any more time or precious money into same.</a:t>
            </a:r>
          </a:p>
          <a:p>
            <a:r>
              <a:rPr lang="en-GB" dirty="0"/>
              <a:t>Do not make the mistake of skipping this step because you are in a rush to launch your product or service. It is akin to pursuing your business journey without a road map.</a:t>
            </a:r>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id="{2F5E9592-8769-4623-A509-9EFD7D3253CA}"/>
              </a:ext>
            </a:extLst>
          </p:cNvPr>
          <p:cNvGrpSpPr/>
          <p:nvPr/>
        </p:nvGrpSpPr>
        <p:grpSpPr>
          <a:xfrm>
            <a:off x="9181030" y="1808058"/>
            <a:ext cx="2742270" cy="2369321"/>
            <a:chOff x="320543" y="2201805"/>
            <a:chExt cx="2417387" cy="2088622"/>
          </a:xfrm>
        </p:grpSpPr>
        <p:pic>
          <p:nvPicPr>
            <p:cNvPr id="14" name="Picture 13" descr="Icon&#10;&#10;Description automatically generated">
              <a:extLst>
                <a:ext uri="{FF2B5EF4-FFF2-40B4-BE49-F238E27FC236}">
                  <a16:creationId xmlns:a16="http://schemas.microsoft.com/office/drawing/2014/main" id="{E480C6BD-4EC5-4269-A7D3-26AE9CCB991D}"/>
                </a:ext>
              </a:extLst>
            </p:cNvPr>
            <p:cNvPicPr>
              <a:picLocks noChangeAspect="1"/>
            </p:cNvPicPr>
            <p:nvPr/>
          </p:nvPicPr>
          <p:blipFill>
            <a:blip r:embed="rId2"/>
            <a:stretch>
              <a:fillRect/>
            </a:stretch>
          </p:blipFill>
          <p:spPr>
            <a:xfrm>
              <a:off x="320543" y="2201805"/>
              <a:ext cx="2417387" cy="2088622"/>
            </a:xfrm>
            <a:prstGeom prst="rect">
              <a:avLst/>
            </a:prstGeom>
          </p:spPr>
        </p:pic>
        <p:pic>
          <p:nvPicPr>
            <p:cNvPr id="15" name="Picture 14" descr="Icon&#10;&#10;Description automatically generated">
              <a:extLst>
                <a:ext uri="{FF2B5EF4-FFF2-40B4-BE49-F238E27FC236}">
                  <a16:creationId xmlns:a16="http://schemas.microsoft.com/office/drawing/2014/main" id="{D6C28009-4821-4854-9F82-0CD0E4214BFA}"/>
                </a:ext>
              </a:extLst>
            </p:cNvPr>
            <p:cNvPicPr>
              <a:picLocks noChangeAspect="1"/>
            </p:cNvPicPr>
            <p:nvPr/>
          </p:nvPicPr>
          <p:blipFill>
            <a:blip r:embed="rId3"/>
            <a:stretch>
              <a:fillRect/>
            </a:stretch>
          </p:blipFill>
          <p:spPr>
            <a:xfrm flipH="1">
              <a:off x="1045990" y="2985038"/>
              <a:ext cx="195316" cy="213010"/>
            </a:xfrm>
            <a:prstGeom prst="rect">
              <a:avLst/>
            </a:prstGeom>
          </p:spPr>
        </p:pic>
      </p:grpSp>
    </p:spTree>
    <p:extLst>
      <p:ext uri="{BB962C8B-B14F-4D97-AF65-F5344CB8AC3E}">
        <p14:creationId xmlns:p14="http://schemas.microsoft.com/office/powerpoint/2010/main" val="104100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733469" y="2347245"/>
            <a:ext cx="6262452" cy="3001108"/>
          </a:xfrm>
        </p:spPr>
        <p:txBody>
          <a:bodyPr/>
          <a:lstStyle/>
          <a:p>
            <a:r>
              <a:rPr lang="en-GB" dirty="0">
                <a:solidFill>
                  <a:srgbClr val="C54A9A"/>
                </a:solidFill>
              </a:rPr>
              <a:t>THE WHY</a:t>
            </a:r>
          </a:p>
          <a:p>
            <a:endParaRPr lang="en-GB" sz="800" dirty="0">
              <a:solidFill>
                <a:srgbClr val="C54A9A"/>
              </a:solidFill>
            </a:endParaRPr>
          </a:p>
          <a:p>
            <a:pPr algn="just"/>
            <a:r>
              <a:rPr lang="en-GB" dirty="0"/>
              <a:t>The purpose of qualitative research is to get a deeper understanding and insights to a customer reason to purchase or behaviour. This is the ‘</a:t>
            </a:r>
            <a:r>
              <a:rPr lang="en-GB" dirty="0">
                <a:solidFill>
                  <a:srgbClr val="C54A9A"/>
                </a:solidFill>
              </a:rPr>
              <a:t>why</a:t>
            </a:r>
            <a:r>
              <a:rPr lang="en-GB" dirty="0"/>
              <a:t>’. e.g. what they like/dislike, what they think of a product etc. It determines customer motivation or decision making through close observation e.g. in a small group, interviews or face-to- face encounter. </a:t>
            </a:r>
          </a:p>
          <a:p>
            <a:endParaRPr lang="en-US" dirty="0"/>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4">
            <a:extLst>
              <a:ext uri="{FF2B5EF4-FFF2-40B4-BE49-F238E27FC236}">
                <a16:creationId xmlns:a16="http://schemas.microsoft.com/office/drawing/2014/main" id="{D2FCFA0A-2A10-AA43-A259-5E4C64CA4F11}"/>
              </a:ext>
            </a:extLst>
          </p:cNvPr>
          <p:cNvSpPr>
            <a:spLocks noGrp="1"/>
          </p:cNvSpPr>
          <p:nvPr>
            <p:ph type="body" sz="quarter" idx="13"/>
          </p:nvPr>
        </p:nvSpPr>
        <p:spPr>
          <a:xfrm>
            <a:off x="1651409" y="967720"/>
            <a:ext cx="9506585" cy="697353"/>
          </a:xfrm>
        </p:spPr>
        <p:txBody>
          <a:bodyPr>
            <a:noAutofit/>
          </a:bodyPr>
          <a:lstStyle/>
          <a:p>
            <a:pPr>
              <a:spcBef>
                <a:spcPts val="200"/>
              </a:spcBef>
            </a:pPr>
            <a:r>
              <a:rPr lang="en-GB" dirty="0"/>
              <a:t>MARKET RESEARCH </a:t>
            </a:r>
          </a:p>
          <a:p>
            <a:pPr>
              <a:spcBef>
                <a:spcPts val="200"/>
              </a:spcBef>
            </a:pPr>
            <a:r>
              <a:rPr lang="en-GB" dirty="0">
                <a:solidFill>
                  <a:srgbClr val="C54A9A"/>
                </a:solidFill>
              </a:rPr>
              <a:t>QUANTITATIVE RESEARCH </a:t>
            </a:r>
          </a:p>
          <a:p>
            <a:pPr>
              <a:spcBef>
                <a:spcPts val="200"/>
              </a:spcBef>
            </a:pPr>
            <a:endParaRPr lang="en-GB" dirty="0"/>
          </a:p>
        </p:txBody>
      </p:sp>
      <p:grpSp>
        <p:nvGrpSpPr>
          <p:cNvPr id="25" name="Group 24">
            <a:extLst>
              <a:ext uri="{FF2B5EF4-FFF2-40B4-BE49-F238E27FC236}">
                <a16:creationId xmlns:a16="http://schemas.microsoft.com/office/drawing/2014/main" id="{206EC9A7-F7C4-0A4E-9AFC-1846C9FFA431}"/>
              </a:ext>
            </a:extLst>
          </p:cNvPr>
          <p:cNvGrpSpPr/>
          <p:nvPr/>
        </p:nvGrpSpPr>
        <p:grpSpPr>
          <a:xfrm>
            <a:off x="8388096" y="1853100"/>
            <a:ext cx="3230881" cy="2255590"/>
            <a:chOff x="9078913" y="2575748"/>
            <a:chExt cx="2808288" cy="1960563"/>
          </a:xfrm>
        </p:grpSpPr>
        <p:pic>
          <p:nvPicPr>
            <p:cNvPr id="26" name="Picture 25" descr="A picture containing graphical user interface&#10;&#10;Description automatically generated">
              <a:extLst>
                <a:ext uri="{FF2B5EF4-FFF2-40B4-BE49-F238E27FC236}">
                  <a16:creationId xmlns:a16="http://schemas.microsoft.com/office/drawing/2014/main" id="{36192BE4-E8CC-534C-9C92-F77D75C97AA8}"/>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27" name="Picture 26" descr="Icon&#10;&#10;Description automatically generated">
              <a:extLst>
                <a:ext uri="{FF2B5EF4-FFF2-40B4-BE49-F238E27FC236}">
                  <a16:creationId xmlns:a16="http://schemas.microsoft.com/office/drawing/2014/main" id="{F9FB94BF-5551-F84A-B157-4127823BEA48}"/>
                </a:ext>
              </a:extLst>
            </p:cNvPr>
            <p:cNvPicPr>
              <a:picLocks noChangeAspect="1"/>
            </p:cNvPicPr>
            <p:nvPr/>
          </p:nvPicPr>
          <p:blipFill>
            <a:blip r:embed="rId3"/>
            <a:stretch>
              <a:fillRect/>
            </a:stretch>
          </p:blipFill>
          <p:spPr>
            <a:xfrm>
              <a:off x="9548273" y="3525344"/>
              <a:ext cx="198028" cy="215968"/>
            </a:xfrm>
            <a:prstGeom prst="rect">
              <a:avLst/>
            </a:prstGeom>
          </p:spPr>
        </p:pic>
      </p:grpSp>
    </p:spTree>
    <p:extLst>
      <p:ext uri="{BB962C8B-B14F-4D97-AF65-F5344CB8AC3E}">
        <p14:creationId xmlns:p14="http://schemas.microsoft.com/office/powerpoint/2010/main" val="3805393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715419" y="1359487"/>
            <a:ext cx="9406762"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4A9A"/>
                </a:solidFill>
              </a:rPr>
              <a:t>QUALITATIVE MARKET RESEARCH </a:t>
            </a:r>
          </a:p>
          <a:p>
            <a:pPr>
              <a:spcBef>
                <a:spcPts val="200"/>
              </a:spcBef>
            </a:pPr>
            <a:r>
              <a:rPr lang="en-US" dirty="0"/>
              <a:t>Based on your own market research, not statistically valid </a:t>
            </a:r>
          </a:p>
          <a:p>
            <a:pPr>
              <a:spcBef>
                <a:spcPts val="200"/>
              </a:spcBef>
            </a:pPr>
            <a:r>
              <a:rPr lang="en-US" dirty="0"/>
              <a:t>Examples; hearts, minds, opinions, motivations, attitudes </a:t>
            </a:r>
          </a:p>
          <a:p>
            <a:pPr>
              <a:spcBef>
                <a:spcPts val="200"/>
              </a:spcBef>
            </a:pPr>
            <a:endParaRPr lang="en-US" dirty="0"/>
          </a:p>
          <a:p>
            <a:pPr>
              <a:spcBef>
                <a:spcPts val="200"/>
              </a:spcBef>
            </a:pPr>
            <a:r>
              <a:rPr lang="en-US" dirty="0"/>
              <a:t>Example Question; </a:t>
            </a:r>
          </a:p>
          <a:p>
            <a:pPr marL="342900" indent="-342900">
              <a:spcBef>
                <a:spcPts val="200"/>
              </a:spcBef>
              <a:buClr>
                <a:srgbClr val="C54A9A"/>
              </a:buClr>
              <a:buFont typeface="Arial" panose="020B0604020202020204" pitchFamily="34" charset="0"/>
              <a:buChar char="•"/>
            </a:pPr>
            <a:r>
              <a:rPr lang="en-US" dirty="0"/>
              <a:t>Does anyone want it? </a:t>
            </a:r>
          </a:p>
          <a:p>
            <a:pPr marL="342900" indent="-342900">
              <a:spcBef>
                <a:spcPts val="200"/>
              </a:spcBef>
              <a:buClr>
                <a:srgbClr val="C54A9A"/>
              </a:buClr>
              <a:buFont typeface="Arial" panose="020B0604020202020204" pitchFamily="34" charset="0"/>
              <a:buChar char="•"/>
            </a:pPr>
            <a:r>
              <a:rPr lang="en-US" dirty="0"/>
              <a:t>Will they buy it ? </a:t>
            </a:r>
          </a:p>
          <a:p>
            <a:pPr marL="342900" indent="-342900">
              <a:spcBef>
                <a:spcPts val="200"/>
              </a:spcBef>
              <a:buClr>
                <a:srgbClr val="C54A9A"/>
              </a:buClr>
              <a:buFont typeface="Arial" panose="020B0604020202020204" pitchFamily="34" charset="0"/>
              <a:buChar char="•"/>
            </a:pPr>
            <a:r>
              <a:rPr lang="en-US" dirty="0"/>
              <a:t>What do they think? </a:t>
            </a:r>
          </a:p>
          <a:p>
            <a:pPr marL="342900" indent="-342900">
              <a:spcBef>
                <a:spcPts val="200"/>
              </a:spcBef>
              <a:buClr>
                <a:srgbClr val="C54A9A"/>
              </a:buClr>
              <a:buFont typeface="Arial" panose="020B0604020202020204" pitchFamily="34" charset="0"/>
              <a:buChar char="•"/>
            </a:pPr>
            <a:r>
              <a:rPr lang="en-US" dirty="0"/>
              <a:t>How do they perceive my offering? </a:t>
            </a:r>
          </a:p>
          <a:p>
            <a:pPr marL="342900" indent="-342900">
              <a:spcBef>
                <a:spcPts val="200"/>
              </a:spcBef>
              <a:buClr>
                <a:srgbClr val="C54A9A"/>
              </a:buClr>
              <a:buFont typeface="Arial" panose="020B0604020202020204" pitchFamily="34" charset="0"/>
              <a:buChar char="•"/>
            </a:pPr>
            <a:r>
              <a:rPr lang="en-US" dirty="0"/>
              <a:t>What is their opinion or attitude? </a:t>
            </a:r>
          </a:p>
          <a:p>
            <a:endParaRPr lang="en-US" dirty="0"/>
          </a:p>
        </p:txBody>
      </p:sp>
      <p:pic>
        <p:nvPicPr>
          <p:cNvPr id="10" name="Picture 9">
            <a:extLst>
              <a:ext uri="{FF2B5EF4-FFF2-40B4-BE49-F238E27FC236}">
                <a16:creationId xmlns:a16="http://schemas.microsoft.com/office/drawing/2014/main" id="{36212EAD-DE86-2241-92FF-0D6DCCC987A5}"/>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4422248D-EFAE-8643-B4EF-FB13F4A264C6}"/>
              </a:ext>
            </a:extLst>
          </p:cNvPr>
          <p:cNvGrpSpPr/>
          <p:nvPr/>
        </p:nvGrpSpPr>
        <p:grpSpPr>
          <a:xfrm>
            <a:off x="9587544" y="3681985"/>
            <a:ext cx="1765789" cy="2159512"/>
            <a:chOff x="10310436" y="278349"/>
            <a:chExt cx="1298929" cy="1588555"/>
          </a:xfrm>
        </p:grpSpPr>
        <p:pic>
          <p:nvPicPr>
            <p:cNvPr id="7" name="Picture 6" descr="A picture containing icon&#10;&#10;Description automatically generated">
              <a:extLst>
                <a:ext uri="{FF2B5EF4-FFF2-40B4-BE49-F238E27FC236}">
                  <a16:creationId xmlns:a16="http://schemas.microsoft.com/office/drawing/2014/main" id="{9D96872D-A88A-164C-A009-B0B6365FE6B0}"/>
                </a:ext>
              </a:extLst>
            </p:cNvPr>
            <p:cNvPicPr>
              <a:picLocks noChangeAspect="1"/>
            </p:cNvPicPr>
            <p:nvPr/>
          </p:nvPicPr>
          <p:blipFill>
            <a:blip r:embed="rId3"/>
            <a:stretch>
              <a:fillRect/>
            </a:stretch>
          </p:blipFill>
          <p:spPr>
            <a:xfrm>
              <a:off x="10310436" y="278349"/>
              <a:ext cx="1298929" cy="1588555"/>
            </a:xfrm>
            <a:prstGeom prst="rect">
              <a:avLst/>
            </a:prstGeom>
          </p:spPr>
        </p:pic>
        <p:pic>
          <p:nvPicPr>
            <p:cNvPr id="8" name="Picture 7" descr="Icon&#10;&#10;Description automatically generated">
              <a:extLst>
                <a:ext uri="{FF2B5EF4-FFF2-40B4-BE49-F238E27FC236}">
                  <a16:creationId xmlns:a16="http://schemas.microsoft.com/office/drawing/2014/main" id="{8C4B8B0C-9476-FF45-A2CE-94F3CCD487AB}"/>
                </a:ext>
              </a:extLst>
            </p:cNvPr>
            <p:cNvPicPr>
              <a:picLocks noChangeAspect="1"/>
            </p:cNvPicPr>
            <p:nvPr/>
          </p:nvPicPr>
          <p:blipFill>
            <a:blip r:embed="rId4"/>
            <a:stretch>
              <a:fillRect/>
            </a:stretch>
          </p:blipFill>
          <p:spPr>
            <a:xfrm flipH="1">
              <a:off x="11243058" y="945193"/>
              <a:ext cx="196270" cy="214051"/>
            </a:xfrm>
            <a:prstGeom prst="rect">
              <a:avLst/>
            </a:prstGeom>
          </p:spPr>
        </p:pic>
      </p:grpSp>
    </p:spTree>
    <p:extLst>
      <p:ext uri="{BB962C8B-B14F-4D97-AF65-F5344CB8AC3E}">
        <p14:creationId xmlns:p14="http://schemas.microsoft.com/office/powerpoint/2010/main" val="4211703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733469" y="2347245"/>
            <a:ext cx="4362531" cy="3001108"/>
          </a:xfrm>
        </p:spPr>
        <p:txBody>
          <a:bodyPr/>
          <a:lstStyle/>
          <a:p>
            <a:r>
              <a:rPr lang="en-GB" dirty="0"/>
              <a:t>Qualitative research, as Steve Blank puts it,  </a:t>
            </a:r>
            <a:r>
              <a:rPr lang="en-GB" i="1" dirty="0">
                <a:solidFill>
                  <a:srgbClr val="C54A9A"/>
                </a:solidFill>
              </a:rPr>
              <a:t>“get out of the building.” </a:t>
            </a:r>
          </a:p>
          <a:p>
            <a:r>
              <a:rPr lang="en-GB" dirty="0"/>
              <a:t>An example would be talking to 20 people about your idea. </a:t>
            </a:r>
          </a:p>
          <a:p>
            <a:r>
              <a:rPr lang="en-GB" dirty="0"/>
              <a:t>Open with:  </a:t>
            </a:r>
            <a:r>
              <a:rPr lang="en-GB" i="1" dirty="0">
                <a:solidFill>
                  <a:srgbClr val="C54A9A"/>
                </a:solidFill>
              </a:rPr>
              <a:t>“Hi, I’m a researcher doing a project on XYZ. Can I ask you a few questions?” </a:t>
            </a:r>
          </a:p>
          <a:p>
            <a:r>
              <a:rPr lang="en-GB" dirty="0"/>
              <a:t>If they say yes, the next question is to ask their consumption habit for your product idea</a:t>
            </a:r>
            <a:endParaRPr lang="en-GB" i="1" dirty="0">
              <a:solidFill>
                <a:srgbClr val="C54A9A"/>
              </a:solidFill>
            </a:endParaRPr>
          </a:p>
          <a:p>
            <a:endParaRPr lang="en-US" dirty="0"/>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Placeholder 4">
            <a:extLst>
              <a:ext uri="{FF2B5EF4-FFF2-40B4-BE49-F238E27FC236}">
                <a16:creationId xmlns:a16="http://schemas.microsoft.com/office/drawing/2014/main" id="{D2FCFA0A-2A10-AA43-A259-5E4C64CA4F11}"/>
              </a:ext>
            </a:extLst>
          </p:cNvPr>
          <p:cNvSpPr>
            <a:spLocks noGrp="1"/>
          </p:cNvSpPr>
          <p:nvPr>
            <p:ph type="body" sz="quarter" idx="13"/>
          </p:nvPr>
        </p:nvSpPr>
        <p:spPr>
          <a:xfrm>
            <a:off x="1651409" y="967720"/>
            <a:ext cx="9506585" cy="697353"/>
          </a:xfrm>
        </p:spPr>
        <p:txBody>
          <a:bodyPr>
            <a:noAutofit/>
          </a:bodyPr>
          <a:lstStyle/>
          <a:p>
            <a:pPr>
              <a:spcBef>
                <a:spcPts val="200"/>
              </a:spcBef>
            </a:pPr>
            <a:r>
              <a:rPr lang="en-GB" dirty="0"/>
              <a:t>MARKET RESEARCH </a:t>
            </a:r>
          </a:p>
          <a:p>
            <a:pPr>
              <a:spcBef>
                <a:spcPts val="200"/>
              </a:spcBef>
            </a:pPr>
            <a:r>
              <a:rPr lang="en-GB" dirty="0">
                <a:solidFill>
                  <a:srgbClr val="C54A9A"/>
                </a:solidFill>
              </a:rPr>
              <a:t>QUALITATIVE RESEARCH </a:t>
            </a:r>
          </a:p>
          <a:p>
            <a:pPr>
              <a:spcBef>
                <a:spcPts val="200"/>
              </a:spcBef>
            </a:pPr>
            <a:endParaRPr lang="en-GB" dirty="0"/>
          </a:p>
        </p:txBody>
      </p:sp>
      <p:pic>
        <p:nvPicPr>
          <p:cNvPr id="2" name="Online Media 1" title="Steve Blank: Want Your Startup to Succeed? 'Get Out of the Building' | Inc. Magazine">
            <a:hlinkClick r:id="" action="ppaction://media"/>
            <a:extLst>
              <a:ext uri="{FF2B5EF4-FFF2-40B4-BE49-F238E27FC236}">
                <a16:creationId xmlns:a16="http://schemas.microsoft.com/office/drawing/2014/main" id="{B253FFA0-8C66-483F-8C91-82BE05069BE5}"/>
              </a:ext>
            </a:extLst>
          </p:cNvPr>
          <p:cNvPicPr>
            <a:picLocks noRot="1" noChangeAspect="1"/>
          </p:cNvPicPr>
          <p:nvPr>
            <a:videoFile r:link="rId1"/>
          </p:nvPr>
        </p:nvPicPr>
        <p:blipFill>
          <a:blip r:embed="rId3"/>
          <a:stretch>
            <a:fillRect/>
          </a:stretch>
        </p:blipFill>
        <p:spPr>
          <a:xfrm>
            <a:off x="7139026" y="1371663"/>
            <a:ext cx="4754880" cy="2686507"/>
          </a:xfrm>
          <a:prstGeom prst="rect">
            <a:avLst/>
          </a:prstGeom>
        </p:spPr>
      </p:pic>
      <p:sp>
        <p:nvSpPr>
          <p:cNvPr id="24" name="TextBox 23">
            <a:extLst>
              <a:ext uri="{FF2B5EF4-FFF2-40B4-BE49-F238E27FC236}">
                <a16:creationId xmlns:a16="http://schemas.microsoft.com/office/drawing/2014/main" id="{F60EA4B1-03BE-46C3-8E18-980A312607FE}"/>
              </a:ext>
            </a:extLst>
          </p:cNvPr>
          <p:cNvSpPr txBox="1"/>
          <p:nvPr/>
        </p:nvSpPr>
        <p:spPr>
          <a:xfrm>
            <a:off x="7139026" y="4148024"/>
            <a:ext cx="4754880" cy="1631216"/>
          </a:xfrm>
          <a:prstGeom prst="rect">
            <a:avLst/>
          </a:prstGeom>
          <a:noFill/>
        </p:spPr>
        <p:txBody>
          <a:bodyPr wrap="square">
            <a:spAutoFit/>
          </a:bodyPr>
          <a:lstStyle/>
          <a:p>
            <a:r>
              <a:rPr lang="en-GB" sz="2000" b="1" i="0" dirty="0">
                <a:solidFill>
                  <a:schemeClr val="bg1"/>
                </a:solidFill>
                <a:effectLst/>
                <a:highlight>
                  <a:srgbClr val="1EB3DD"/>
                </a:highlight>
              </a:rPr>
              <a:t>WATCH</a:t>
            </a:r>
          </a:p>
          <a:p>
            <a:r>
              <a:rPr lang="en-GB" sz="2000" b="0" i="0" dirty="0">
                <a:solidFill>
                  <a:srgbClr val="142D55"/>
                </a:solidFill>
                <a:effectLst/>
              </a:rPr>
              <a:t>Serial entrepreneur </a:t>
            </a:r>
            <a:r>
              <a:rPr lang="en-GB" sz="2000" b="1" i="0" dirty="0">
                <a:solidFill>
                  <a:srgbClr val="142D55"/>
                </a:solidFill>
                <a:effectLst/>
              </a:rPr>
              <a:t>Steve Blank</a:t>
            </a:r>
            <a:r>
              <a:rPr lang="en-GB" sz="2000" b="0" i="0" dirty="0">
                <a:solidFill>
                  <a:srgbClr val="142D55"/>
                </a:solidFill>
                <a:effectLst/>
              </a:rPr>
              <a:t> explains how entrepreneurs fail when they wait too long to gauge real customer interest in their products</a:t>
            </a:r>
            <a:r>
              <a:rPr lang="en-GB" b="0" i="0" dirty="0">
                <a:solidFill>
                  <a:srgbClr val="142D55"/>
                </a:solidFill>
                <a:effectLst/>
                <a:latin typeface="Roboto"/>
              </a:rPr>
              <a:t>.</a:t>
            </a:r>
            <a:endParaRPr lang="en-IE" dirty="0">
              <a:solidFill>
                <a:srgbClr val="142D55"/>
              </a:solidFill>
            </a:endParaRPr>
          </a:p>
        </p:txBody>
      </p:sp>
    </p:spTree>
    <p:extLst>
      <p:ext uri="{BB962C8B-B14F-4D97-AF65-F5344CB8AC3E}">
        <p14:creationId xmlns:p14="http://schemas.microsoft.com/office/powerpoint/2010/main" val="9632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34431" y="2078764"/>
            <a:ext cx="7012849" cy="3845000"/>
          </a:xfrm>
        </p:spPr>
        <p:txBody>
          <a:bodyPr/>
          <a:lstStyle/>
          <a:p>
            <a:r>
              <a:rPr lang="en-GB" dirty="0"/>
              <a:t>.</a:t>
            </a:r>
          </a:p>
          <a:p>
            <a:pPr marL="342900" indent="-342900">
              <a:spcBef>
                <a:spcPts val="200"/>
              </a:spcBef>
              <a:buFont typeface="Arial" panose="020B0604020202020204" pitchFamily="34" charset="0"/>
              <a:buChar char="•"/>
            </a:pPr>
            <a:r>
              <a:rPr lang="en-GB" dirty="0">
                <a:solidFill>
                  <a:srgbClr val="C54A9A"/>
                </a:solidFill>
              </a:rPr>
              <a:t>Do they use XYZ product (your competitor)? Why or why not? </a:t>
            </a:r>
          </a:p>
          <a:p>
            <a:pPr marL="342900" indent="-342900">
              <a:spcBef>
                <a:spcPts val="200"/>
              </a:spcBef>
              <a:buFont typeface="Arial" panose="020B0604020202020204" pitchFamily="34" charset="0"/>
              <a:buChar char="•"/>
            </a:pPr>
            <a:r>
              <a:rPr lang="en-GB" dirty="0">
                <a:solidFill>
                  <a:srgbClr val="C54A9A"/>
                </a:solidFill>
              </a:rPr>
              <a:t>When do they use XYZ? Is there anything frustrating about using XYZ? </a:t>
            </a:r>
          </a:p>
          <a:p>
            <a:pPr algn="just"/>
            <a:r>
              <a:rPr lang="en-GB" dirty="0"/>
              <a:t>Their answers will tell you if they are your target customer and if there is anything missing in the market that you can offer. Once you understand who you are talking to, explain your idea to them succinctly, ask “what do you think of this” and then listen. Always dig deeper, if they say “that’s a great idea”, ask why. </a:t>
            </a:r>
          </a:p>
          <a:p>
            <a:pPr>
              <a:lnSpc>
                <a:spcPct val="100000"/>
              </a:lnSpc>
            </a:pPr>
            <a:endParaRPr lang="en-US" dirty="0"/>
          </a:p>
          <a:p>
            <a:pPr>
              <a:lnSpc>
                <a:spcPct val="100000"/>
              </a:lnSpc>
            </a:pPr>
            <a:endParaRPr lang="en-US" dirty="0"/>
          </a:p>
          <a:p>
            <a:endParaRPr lang="en-US" dirty="0"/>
          </a:p>
        </p:txBody>
      </p:sp>
      <p:grpSp>
        <p:nvGrpSpPr>
          <p:cNvPr id="18" name="Group 17">
            <a:extLst>
              <a:ext uri="{FF2B5EF4-FFF2-40B4-BE49-F238E27FC236}">
                <a16:creationId xmlns:a16="http://schemas.microsoft.com/office/drawing/2014/main" id="{F6C2FAEC-3A68-5F41-AE2C-1811B87F6F69}"/>
              </a:ext>
            </a:extLst>
          </p:cNvPr>
          <p:cNvGrpSpPr/>
          <p:nvPr/>
        </p:nvGrpSpPr>
        <p:grpSpPr>
          <a:xfrm>
            <a:off x="7903485" y="1056600"/>
            <a:ext cx="3528029" cy="3545879"/>
            <a:chOff x="9638944" y="284346"/>
            <a:chExt cx="1931876" cy="1735111"/>
          </a:xfrm>
        </p:grpSpPr>
        <p:pic>
          <p:nvPicPr>
            <p:cNvPr id="19" name="Picture 18" descr="Icon&#10;&#10;Description automatically generated">
              <a:extLst>
                <a:ext uri="{FF2B5EF4-FFF2-40B4-BE49-F238E27FC236}">
                  <a16:creationId xmlns:a16="http://schemas.microsoft.com/office/drawing/2014/main" id="{53105D88-D201-4044-B61A-634BF4594C4D}"/>
                </a:ext>
              </a:extLst>
            </p:cNvPr>
            <p:cNvPicPr>
              <a:picLocks noChangeAspect="1"/>
            </p:cNvPicPr>
            <p:nvPr/>
          </p:nvPicPr>
          <p:blipFill>
            <a:blip r:embed="rId2"/>
            <a:stretch>
              <a:fillRect/>
            </a:stretch>
          </p:blipFill>
          <p:spPr>
            <a:xfrm flipH="1">
              <a:off x="9638944" y="284346"/>
              <a:ext cx="1931876" cy="1735111"/>
            </a:xfrm>
            <a:prstGeom prst="rect">
              <a:avLst/>
            </a:prstGeom>
          </p:spPr>
        </p:pic>
        <p:pic>
          <p:nvPicPr>
            <p:cNvPr id="20" name="Picture 19" descr="Icon&#10;&#10;Description automatically generated">
              <a:extLst>
                <a:ext uri="{FF2B5EF4-FFF2-40B4-BE49-F238E27FC236}">
                  <a16:creationId xmlns:a16="http://schemas.microsoft.com/office/drawing/2014/main" id="{22FBC72B-4608-EC42-8F17-757756E078D1}"/>
                </a:ext>
              </a:extLst>
            </p:cNvPr>
            <p:cNvPicPr>
              <a:picLocks noChangeAspect="1"/>
            </p:cNvPicPr>
            <p:nvPr/>
          </p:nvPicPr>
          <p:blipFill>
            <a:blip r:embed="rId3"/>
            <a:stretch>
              <a:fillRect/>
            </a:stretch>
          </p:blipFill>
          <p:spPr>
            <a:xfrm flipH="1">
              <a:off x="10710996" y="1022143"/>
              <a:ext cx="194024" cy="211601"/>
            </a:xfrm>
            <a:prstGeom prst="rect">
              <a:avLst/>
            </a:prstGeom>
          </p:spPr>
        </p:pic>
      </p:grpSp>
    </p:spTree>
    <p:extLst>
      <p:ext uri="{BB962C8B-B14F-4D97-AF65-F5344CB8AC3E}">
        <p14:creationId xmlns:p14="http://schemas.microsoft.com/office/powerpoint/2010/main" val="3192102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1409" y="967720"/>
            <a:ext cx="9506585" cy="697353"/>
          </a:xfrm>
        </p:spPr>
        <p:txBody>
          <a:bodyPr>
            <a:noAutofit/>
          </a:bodyPr>
          <a:lstStyle/>
          <a:p>
            <a:pPr>
              <a:spcBef>
                <a:spcPts val="200"/>
              </a:spcBef>
            </a:pPr>
            <a:r>
              <a:rPr lang="en-GB" dirty="0"/>
              <a:t>MARKET RESEARCH </a:t>
            </a:r>
          </a:p>
          <a:p>
            <a:pPr>
              <a:spcBef>
                <a:spcPts val="200"/>
              </a:spcBef>
            </a:pPr>
            <a:r>
              <a:rPr lang="en-GB" dirty="0">
                <a:solidFill>
                  <a:srgbClr val="C54A9A"/>
                </a:solidFill>
              </a:rPr>
              <a:t>QUANTITATIVE V QUALITATIVE RESEARCH </a:t>
            </a:r>
          </a:p>
          <a:p>
            <a:pPr>
              <a:spcBef>
                <a:spcPts val="200"/>
              </a:spcBef>
            </a:pPr>
            <a:endParaRPr lang="en-GB" dirty="0"/>
          </a:p>
          <a:p>
            <a:pPr>
              <a:spcBef>
                <a:spcPts val="200"/>
              </a:spcBef>
            </a:pPr>
            <a:endParaRPr lang="en-GB" dirty="0">
              <a:effectLst/>
            </a:endParaRPr>
          </a:p>
        </p:txBody>
      </p:sp>
      <p:sp>
        <p:nvSpPr>
          <p:cNvPr id="6" name="Text Placeholder 5"/>
          <p:cNvSpPr>
            <a:spLocks noGrp="1"/>
          </p:cNvSpPr>
          <p:nvPr>
            <p:ph type="body" sz="quarter" idx="14"/>
          </p:nvPr>
        </p:nvSpPr>
        <p:spPr>
          <a:xfrm>
            <a:off x="1651409" y="2925363"/>
            <a:ext cx="8797135" cy="3001108"/>
          </a:xfrm>
        </p:spPr>
        <p:txBody>
          <a:bodyPr/>
          <a:lstStyle/>
          <a:p>
            <a:r>
              <a:rPr lang="en-GB" dirty="0"/>
              <a:t>Typically, robust market research will include both quantitative and qualitative research methods. </a:t>
            </a:r>
          </a:p>
          <a:p>
            <a:r>
              <a:rPr lang="en-GB" dirty="0"/>
              <a:t>They equally provide valuable insights. </a:t>
            </a:r>
          </a:p>
          <a:p>
            <a:pPr marL="342900" indent="-342900">
              <a:buClr>
                <a:srgbClr val="C54A9A"/>
              </a:buClr>
              <a:buFont typeface="Arial" panose="020B0604020202020204" pitchFamily="34" charset="0"/>
              <a:buChar char="•"/>
            </a:pPr>
            <a:r>
              <a:rPr lang="en-GB" dirty="0"/>
              <a:t>Determine </a:t>
            </a:r>
            <a:r>
              <a:rPr lang="en-GB" dirty="0">
                <a:solidFill>
                  <a:srgbClr val="C54A9A"/>
                </a:solidFill>
              </a:rPr>
              <a:t>what information </a:t>
            </a:r>
            <a:r>
              <a:rPr lang="en-GB" dirty="0"/>
              <a:t>the business needs first. What is the purpose and what do you hope to achieve i.e. insights, information? </a:t>
            </a:r>
          </a:p>
          <a:p>
            <a:pPr marL="342900" indent="-342900">
              <a:buClr>
                <a:srgbClr val="C54A9A"/>
              </a:buClr>
              <a:buFont typeface="Arial" panose="020B0604020202020204" pitchFamily="34" charset="0"/>
              <a:buChar char="•"/>
            </a:pPr>
            <a:r>
              <a:rPr lang="en-GB" dirty="0">
                <a:solidFill>
                  <a:srgbClr val="C54A9A"/>
                </a:solidFill>
              </a:rPr>
              <a:t>Who needs </a:t>
            </a:r>
            <a:r>
              <a:rPr lang="en-GB" dirty="0"/>
              <a:t>to be researched and how many? </a:t>
            </a:r>
          </a:p>
          <a:p>
            <a:pPr marL="342900" indent="-342900">
              <a:buClr>
                <a:srgbClr val="C54A9A"/>
              </a:buClr>
              <a:buFont typeface="Arial" panose="020B0604020202020204" pitchFamily="34" charset="0"/>
              <a:buChar char="•"/>
            </a:pPr>
            <a:r>
              <a:rPr lang="en-GB" dirty="0">
                <a:solidFill>
                  <a:srgbClr val="C54A9A"/>
                </a:solidFill>
              </a:rPr>
              <a:t>How long </a:t>
            </a:r>
            <a:r>
              <a:rPr lang="en-GB" dirty="0"/>
              <a:t>do you have ? </a:t>
            </a:r>
          </a:p>
          <a:p>
            <a:endParaRPr lang="en-US" dirty="0"/>
          </a:p>
        </p:txBody>
      </p:sp>
      <p:grpSp>
        <p:nvGrpSpPr>
          <p:cNvPr id="13" name="Google Shape;664;p39">
            <a:extLst>
              <a:ext uri="{FF2B5EF4-FFF2-40B4-BE49-F238E27FC236}">
                <a16:creationId xmlns:a16="http://schemas.microsoft.com/office/drawing/2014/main" id="{27294D34-ECEC-5644-B704-86EBE3F78E7E}"/>
              </a:ext>
            </a:extLst>
          </p:cNvPr>
          <p:cNvGrpSpPr/>
          <p:nvPr/>
        </p:nvGrpSpPr>
        <p:grpSpPr>
          <a:xfrm>
            <a:off x="145018" y="993563"/>
            <a:ext cx="863029" cy="859537"/>
            <a:chOff x="5941025" y="3634400"/>
            <a:chExt cx="467650" cy="467650"/>
          </a:xfrm>
        </p:grpSpPr>
        <p:sp>
          <p:nvSpPr>
            <p:cNvPr id="14" name="Google Shape;665;p39">
              <a:extLst>
                <a:ext uri="{FF2B5EF4-FFF2-40B4-BE49-F238E27FC236}">
                  <a16:creationId xmlns:a16="http://schemas.microsoft.com/office/drawing/2014/main" id="{284938D3-187A-5041-BA1F-E51A8C08981F}"/>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6;p39">
              <a:extLst>
                <a:ext uri="{FF2B5EF4-FFF2-40B4-BE49-F238E27FC236}">
                  <a16:creationId xmlns:a16="http://schemas.microsoft.com/office/drawing/2014/main" id="{F2A80417-CCFB-1C40-9C94-7A354B0ABF57}"/>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7;p39">
              <a:extLst>
                <a:ext uri="{FF2B5EF4-FFF2-40B4-BE49-F238E27FC236}">
                  <a16:creationId xmlns:a16="http://schemas.microsoft.com/office/drawing/2014/main" id="{B216285B-0429-E443-9FB4-BECAE065C826}"/>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8;p39">
              <a:extLst>
                <a:ext uri="{FF2B5EF4-FFF2-40B4-BE49-F238E27FC236}">
                  <a16:creationId xmlns:a16="http://schemas.microsoft.com/office/drawing/2014/main" id="{E6E63E5C-EE9F-EC4F-999C-240CC5E099E5}"/>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69;p39">
              <a:extLst>
                <a:ext uri="{FF2B5EF4-FFF2-40B4-BE49-F238E27FC236}">
                  <a16:creationId xmlns:a16="http://schemas.microsoft.com/office/drawing/2014/main" id="{1EBFEC5E-7F31-904C-9C2D-04FAD2409D5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0;p39">
              <a:extLst>
                <a:ext uri="{FF2B5EF4-FFF2-40B4-BE49-F238E27FC236}">
                  <a16:creationId xmlns:a16="http://schemas.microsoft.com/office/drawing/2014/main" id="{BF773FAB-FE7B-8A40-9673-185C20B9F9FD}"/>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8FBC1562-2BCD-8A44-925D-8513A9DBE43D}"/>
              </a:ext>
            </a:extLst>
          </p:cNvPr>
          <p:cNvGrpSpPr/>
          <p:nvPr/>
        </p:nvGrpSpPr>
        <p:grpSpPr>
          <a:xfrm>
            <a:off x="9055528" y="827921"/>
            <a:ext cx="2986933" cy="2276590"/>
            <a:chOff x="2048363" y="4800891"/>
            <a:chExt cx="2384950" cy="1817769"/>
          </a:xfrm>
        </p:grpSpPr>
        <p:pic>
          <p:nvPicPr>
            <p:cNvPr id="20" name="Picture 19" descr="Icon&#10;&#10;Description automatically generated">
              <a:extLst>
                <a:ext uri="{FF2B5EF4-FFF2-40B4-BE49-F238E27FC236}">
                  <a16:creationId xmlns:a16="http://schemas.microsoft.com/office/drawing/2014/main" id="{6820FE89-7423-0F4D-92CD-C4A5D798D43D}"/>
                </a:ext>
              </a:extLst>
            </p:cNvPr>
            <p:cNvPicPr>
              <a:picLocks noChangeAspect="1"/>
            </p:cNvPicPr>
            <p:nvPr/>
          </p:nvPicPr>
          <p:blipFill>
            <a:blip r:embed="rId2"/>
            <a:stretch>
              <a:fillRect/>
            </a:stretch>
          </p:blipFill>
          <p:spPr>
            <a:xfrm>
              <a:off x="2048363" y="4800891"/>
              <a:ext cx="2384950" cy="1817769"/>
            </a:xfrm>
            <a:prstGeom prst="rect">
              <a:avLst/>
            </a:prstGeom>
          </p:spPr>
        </p:pic>
        <p:pic>
          <p:nvPicPr>
            <p:cNvPr id="21" name="Picture 20" descr="Icon&#10;&#10;Description automatically generated">
              <a:extLst>
                <a:ext uri="{FF2B5EF4-FFF2-40B4-BE49-F238E27FC236}">
                  <a16:creationId xmlns:a16="http://schemas.microsoft.com/office/drawing/2014/main" id="{504D1058-3483-9F47-9D8E-3ECD2254892C}"/>
                </a:ext>
              </a:extLst>
            </p:cNvPr>
            <p:cNvPicPr>
              <a:picLocks noChangeAspect="1"/>
            </p:cNvPicPr>
            <p:nvPr/>
          </p:nvPicPr>
          <p:blipFill>
            <a:blip r:embed="rId3"/>
            <a:stretch>
              <a:fillRect/>
            </a:stretch>
          </p:blipFill>
          <p:spPr>
            <a:xfrm>
              <a:off x="2399633" y="5412157"/>
              <a:ext cx="239518" cy="261216"/>
            </a:xfrm>
            <a:prstGeom prst="rect">
              <a:avLst/>
            </a:prstGeom>
          </p:spPr>
        </p:pic>
        <p:pic>
          <p:nvPicPr>
            <p:cNvPr id="22" name="Picture 21" descr="Icon&#10;&#10;Description automatically generated">
              <a:extLst>
                <a:ext uri="{FF2B5EF4-FFF2-40B4-BE49-F238E27FC236}">
                  <a16:creationId xmlns:a16="http://schemas.microsoft.com/office/drawing/2014/main" id="{B300258B-4902-CD4F-A3B5-1CE2A4DE2E77}"/>
                </a:ext>
              </a:extLst>
            </p:cNvPr>
            <p:cNvPicPr>
              <a:picLocks noChangeAspect="1"/>
            </p:cNvPicPr>
            <p:nvPr/>
          </p:nvPicPr>
          <p:blipFill>
            <a:blip r:embed="rId3"/>
            <a:stretch>
              <a:fillRect/>
            </a:stretch>
          </p:blipFill>
          <p:spPr>
            <a:xfrm flipH="1">
              <a:off x="3880232" y="5317951"/>
              <a:ext cx="239518" cy="261216"/>
            </a:xfrm>
            <a:prstGeom prst="rect">
              <a:avLst/>
            </a:prstGeom>
          </p:spPr>
        </p:pic>
      </p:grpSp>
    </p:spTree>
    <p:extLst>
      <p:ext uri="{BB962C8B-B14F-4D97-AF65-F5344CB8AC3E}">
        <p14:creationId xmlns:p14="http://schemas.microsoft.com/office/powerpoint/2010/main" val="1041401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1856" y="795009"/>
            <a:ext cx="9649486" cy="1402326"/>
          </a:xfrm>
        </p:spPr>
        <p:txBody>
          <a:bodyPr>
            <a:normAutofit/>
          </a:bodyPr>
          <a:lstStyle/>
          <a:p>
            <a:pPr>
              <a:spcBef>
                <a:spcPts val="200"/>
              </a:spcBef>
            </a:pPr>
            <a:r>
              <a:rPr lang="en-GB" dirty="0">
                <a:solidFill>
                  <a:srgbClr val="C54A9A"/>
                </a:solidFill>
              </a:rPr>
              <a:t>MAIN TECHNIQUES of QUALITATIVE                        RESEARCH</a:t>
            </a:r>
            <a:endParaRPr lang="en-GB" dirty="0">
              <a:solidFill>
                <a:srgbClr val="C54A9A"/>
              </a:solidFill>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94684" y="2429936"/>
            <a:ext cx="9563829"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C54A9A"/>
              </a:buClr>
              <a:buFont typeface="Arial" panose="020B0604020202020204" pitchFamily="34" charset="0"/>
              <a:buChar char="•"/>
            </a:pPr>
            <a:r>
              <a:rPr lang="en-US" dirty="0"/>
              <a:t>Depth Interview </a:t>
            </a:r>
          </a:p>
          <a:p>
            <a:pPr marL="342900" indent="-342900">
              <a:buClr>
                <a:srgbClr val="C54A9A"/>
              </a:buClr>
              <a:buFont typeface="Arial" panose="020B0604020202020204" pitchFamily="34" charset="0"/>
              <a:buChar char="•"/>
            </a:pPr>
            <a:r>
              <a:rPr lang="en-US" dirty="0"/>
              <a:t>Focus Group </a:t>
            </a:r>
          </a:p>
          <a:p>
            <a:pPr marL="342900" indent="-342900">
              <a:buClr>
                <a:srgbClr val="C54A9A"/>
              </a:buClr>
              <a:buFont typeface="Arial" panose="020B0604020202020204" pitchFamily="34" charset="0"/>
              <a:buChar char="•"/>
            </a:pPr>
            <a:r>
              <a:rPr lang="en-US" dirty="0"/>
              <a:t>Market Research Online Communities (MROC) e.g. LinkedIn Groups </a:t>
            </a:r>
          </a:p>
          <a:p>
            <a:pPr marL="342900" indent="-342900">
              <a:buClr>
                <a:srgbClr val="C54A9A"/>
              </a:buClr>
              <a:buFont typeface="Arial" panose="020B0604020202020204" pitchFamily="34" charset="0"/>
              <a:buChar char="•"/>
            </a:pPr>
            <a:r>
              <a:rPr lang="en-US" dirty="0"/>
              <a:t>“Listening Platforms” i.e. blogs, forums </a:t>
            </a:r>
            <a:r>
              <a:rPr lang="en-US" dirty="0" err="1"/>
              <a:t>etc</a:t>
            </a:r>
            <a:r>
              <a:rPr lang="en-US" dirty="0"/>
              <a:t> </a:t>
            </a:r>
          </a:p>
          <a:p>
            <a:pPr marL="342900" indent="-342900">
              <a:buClr>
                <a:srgbClr val="C54A9A"/>
              </a:buClr>
              <a:buFont typeface="Arial" panose="020B0604020202020204" pitchFamily="34" charset="0"/>
              <a:buChar char="•"/>
            </a:pPr>
            <a:r>
              <a:rPr lang="en-US" dirty="0"/>
              <a:t>Questionnaires / Surveys - Online, face to Face, telephone or post </a:t>
            </a:r>
          </a:p>
          <a:p>
            <a:pPr marL="342900" indent="-342900">
              <a:buClr>
                <a:srgbClr val="C54A9A"/>
              </a:buClr>
              <a:buFont typeface="Arial" panose="020B0604020202020204" pitchFamily="34" charset="0"/>
              <a:buChar char="•"/>
            </a:pPr>
            <a:r>
              <a:rPr lang="en-US" dirty="0"/>
              <a:t>Mystery Shopping </a:t>
            </a:r>
          </a:p>
          <a:p>
            <a:pPr marL="342900" indent="-342900">
              <a:buClr>
                <a:srgbClr val="C54A9A"/>
              </a:buClr>
              <a:buFont typeface="Arial" panose="020B0604020202020204" pitchFamily="34" charset="0"/>
              <a:buChar char="•"/>
            </a:pPr>
            <a:r>
              <a:rPr lang="en-US" dirty="0"/>
              <a:t>Observation </a:t>
            </a:r>
          </a:p>
          <a:p>
            <a:pPr>
              <a:buClr>
                <a:srgbClr val="C54A9A"/>
              </a:buClr>
            </a:pPr>
            <a:endParaRPr lang="en-US" dirty="0"/>
          </a:p>
        </p:txBody>
      </p:sp>
      <p:pic>
        <p:nvPicPr>
          <p:cNvPr id="9" name="Picture 8">
            <a:extLst>
              <a:ext uri="{FF2B5EF4-FFF2-40B4-BE49-F238E27FC236}">
                <a16:creationId xmlns:a16="http://schemas.microsoft.com/office/drawing/2014/main" id="{FBA1CCC3-9813-2B40-8CF7-FB4C826F65F3}"/>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3EBAE584-0AF3-D848-BBF9-13260F87DFF6}"/>
              </a:ext>
            </a:extLst>
          </p:cNvPr>
          <p:cNvGrpSpPr/>
          <p:nvPr/>
        </p:nvGrpSpPr>
        <p:grpSpPr>
          <a:xfrm>
            <a:off x="10203266" y="242687"/>
            <a:ext cx="1481459" cy="3909296"/>
            <a:chOff x="4714331" y="2238267"/>
            <a:chExt cx="791264" cy="2087999"/>
          </a:xfrm>
        </p:grpSpPr>
        <p:pic>
          <p:nvPicPr>
            <p:cNvPr id="7" name="Picture 6" descr="Icon&#10;&#10;Description automatically generated">
              <a:extLst>
                <a:ext uri="{FF2B5EF4-FFF2-40B4-BE49-F238E27FC236}">
                  <a16:creationId xmlns:a16="http://schemas.microsoft.com/office/drawing/2014/main" id="{DF7404D7-B868-5740-8884-DEF4740D245B}"/>
                </a:ext>
              </a:extLst>
            </p:cNvPr>
            <p:cNvPicPr>
              <a:picLocks noChangeAspect="1"/>
            </p:cNvPicPr>
            <p:nvPr/>
          </p:nvPicPr>
          <p:blipFill>
            <a:blip r:embed="rId3"/>
            <a:stretch>
              <a:fillRect/>
            </a:stretch>
          </p:blipFill>
          <p:spPr>
            <a:xfrm>
              <a:off x="4714331" y="2238267"/>
              <a:ext cx="791264" cy="2087999"/>
            </a:xfrm>
            <a:prstGeom prst="rect">
              <a:avLst/>
            </a:prstGeom>
          </p:spPr>
        </p:pic>
        <p:pic>
          <p:nvPicPr>
            <p:cNvPr id="8" name="Picture 7" descr="Icon&#10;&#10;Description automatically generated">
              <a:extLst>
                <a:ext uri="{FF2B5EF4-FFF2-40B4-BE49-F238E27FC236}">
                  <a16:creationId xmlns:a16="http://schemas.microsoft.com/office/drawing/2014/main" id="{A58E5FE8-DEAB-A140-A529-C8B6628305B1}"/>
                </a:ext>
              </a:extLst>
            </p:cNvPr>
            <p:cNvPicPr>
              <a:picLocks noChangeAspect="1"/>
            </p:cNvPicPr>
            <p:nvPr/>
          </p:nvPicPr>
          <p:blipFill>
            <a:blip r:embed="rId4"/>
            <a:stretch>
              <a:fillRect/>
            </a:stretch>
          </p:blipFill>
          <p:spPr>
            <a:xfrm flipH="1">
              <a:off x="5285137" y="3478898"/>
              <a:ext cx="179368" cy="195618"/>
            </a:xfrm>
            <a:prstGeom prst="rect">
              <a:avLst/>
            </a:prstGeom>
          </p:spPr>
        </p:pic>
      </p:grpSp>
    </p:spTree>
    <p:extLst>
      <p:ext uri="{BB962C8B-B14F-4D97-AF65-F5344CB8AC3E}">
        <p14:creationId xmlns:p14="http://schemas.microsoft.com/office/powerpoint/2010/main" val="5787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879696" y="2398794"/>
            <a:ext cx="7664864"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C54A9A"/>
                </a:solidFill>
              </a:rPr>
              <a:t>ONE TO ONE INTERVIEW </a:t>
            </a:r>
          </a:p>
          <a:p>
            <a:pPr marL="342900" indent="-342900">
              <a:buClr>
                <a:srgbClr val="C54A9A"/>
              </a:buClr>
              <a:buFont typeface="Wingdings" pitchFamily="2" charset="2"/>
              <a:buChar char="ü"/>
            </a:pPr>
            <a:r>
              <a:rPr lang="en-US" dirty="0"/>
              <a:t>Conduct a one-to-one interview by asking your interviewee a set of semi- structured, probing questions usually face-to-face. </a:t>
            </a:r>
          </a:p>
          <a:p>
            <a:pPr marL="342900" indent="-342900">
              <a:buClr>
                <a:srgbClr val="C54A9A"/>
              </a:buClr>
              <a:buFont typeface="Wingdings" pitchFamily="2" charset="2"/>
              <a:buChar char="ü"/>
            </a:pPr>
            <a:r>
              <a:rPr lang="en-US" dirty="0"/>
              <a:t>You need good interpersonal and listening skills </a:t>
            </a:r>
          </a:p>
          <a:p>
            <a:pPr marL="342900" indent="-342900">
              <a:buClr>
                <a:srgbClr val="C54A9A"/>
              </a:buClr>
              <a:buFont typeface="Wingdings" pitchFamily="2" charset="2"/>
              <a:buChar char="ü"/>
            </a:pPr>
            <a:r>
              <a:rPr lang="en-US" dirty="0"/>
              <a:t>Advantages: flexibility, can collect lots of in-depth info from one person. </a:t>
            </a:r>
          </a:p>
          <a:p>
            <a:pPr marL="342900" indent="-342900">
              <a:buClr>
                <a:srgbClr val="C54A9A"/>
              </a:buClr>
              <a:buFont typeface="Wingdings" pitchFamily="2" charset="2"/>
              <a:buChar char="ü"/>
            </a:pPr>
            <a:r>
              <a:rPr lang="en-US" dirty="0"/>
              <a:t>Watch for your own interviewer bias </a:t>
            </a:r>
          </a:p>
          <a:p>
            <a:endParaRPr lang="en-US" dirty="0"/>
          </a:p>
        </p:txBody>
      </p:sp>
      <p:pic>
        <p:nvPicPr>
          <p:cNvPr id="10" name="Picture 9">
            <a:extLst>
              <a:ext uri="{FF2B5EF4-FFF2-40B4-BE49-F238E27FC236}">
                <a16:creationId xmlns:a16="http://schemas.microsoft.com/office/drawing/2014/main" id="{C52F2B58-F2B1-1449-8F47-FF53557B718A}"/>
              </a:ext>
            </a:extLst>
          </p:cNvPr>
          <p:cNvPicPr>
            <a:picLocks noChangeAspect="1"/>
          </p:cNvPicPr>
          <p:nvPr/>
        </p:nvPicPr>
        <p:blipFill>
          <a:blip r:embed="rId2"/>
          <a:stretch>
            <a:fillRect/>
          </a:stretch>
        </p:blipFill>
        <p:spPr>
          <a:xfrm>
            <a:off x="112773" y="902632"/>
            <a:ext cx="1155700" cy="1041400"/>
          </a:xfrm>
          <a:prstGeom prst="rect">
            <a:avLst/>
          </a:prstGeom>
        </p:spPr>
      </p:pic>
      <p:sp>
        <p:nvSpPr>
          <p:cNvPr id="8" name="Text Placeholder 4">
            <a:extLst>
              <a:ext uri="{FF2B5EF4-FFF2-40B4-BE49-F238E27FC236}">
                <a16:creationId xmlns:a16="http://schemas.microsoft.com/office/drawing/2014/main" id="{1EDED342-2177-964B-95FE-09CBF2669B2F}"/>
              </a:ext>
            </a:extLst>
          </p:cNvPr>
          <p:cNvSpPr>
            <a:spLocks noGrp="1"/>
          </p:cNvSpPr>
          <p:nvPr>
            <p:ph type="body" sz="quarter" idx="13"/>
          </p:nvPr>
        </p:nvSpPr>
        <p:spPr>
          <a:xfrm>
            <a:off x="1651856" y="795009"/>
            <a:ext cx="9649486" cy="1402326"/>
          </a:xfrm>
        </p:spPr>
        <p:txBody>
          <a:bodyPr>
            <a:normAutofit/>
          </a:bodyPr>
          <a:lstStyle/>
          <a:p>
            <a:pPr>
              <a:spcBef>
                <a:spcPts val="200"/>
              </a:spcBef>
            </a:pPr>
            <a:r>
              <a:rPr lang="en-GB" dirty="0">
                <a:solidFill>
                  <a:srgbClr val="C54A9A"/>
                </a:solidFill>
              </a:rPr>
              <a:t>ONE TO ONE INTERVIEW</a:t>
            </a:r>
          </a:p>
        </p:txBody>
      </p:sp>
      <p:grpSp>
        <p:nvGrpSpPr>
          <p:cNvPr id="5" name="Group 4">
            <a:extLst>
              <a:ext uri="{FF2B5EF4-FFF2-40B4-BE49-F238E27FC236}">
                <a16:creationId xmlns:a16="http://schemas.microsoft.com/office/drawing/2014/main" id="{41CBCC8E-C144-4210-8ECF-C5D36F55D719}"/>
              </a:ext>
            </a:extLst>
          </p:cNvPr>
          <p:cNvGrpSpPr/>
          <p:nvPr/>
        </p:nvGrpSpPr>
        <p:grpSpPr>
          <a:xfrm>
            <a:off x="8646197" y="3478944"/>
            <a:ext cx="2957913" cy="1666430"/>
            <a:chOff x="359740" y="2825599"/>
            <a:chExt cx="2184072" cy="1230463"/>
          </a:xfrm>
        </p:grpSpPr>
        <p:pic>
          <p:nvPicPr>
            <p:cNvPr id="6" name="Picture 5" descr="Icon&#10;&#10;Description automatically generated">
              <a:extLst>
                <a:ext uri="{FF2B5EF4-FFF2-40B4-BE49-F238E27FC236}">
                  <a16:creationId xmlns:a16="http://schemas.microsoft.com/office/drawing/2014/main" id="{3113002E-3C99-4E29-9988-448F5DF02083}"/>
                </a:ext>
              </a:extLst>
            </p:cNvPr>
            <p:cNvPicPr>
              <a:picLocks noChangeAspect="1"/>
            </p:cNvPicPr>
            <p:nvPr/>
          </p:nvPicPr>
          <p:blipFill>
            <a:blip r:embed="rId3"/>
            <a:stretch>
              <a:fillRect/>
            </a:stretch>
          </p:blipFill>
          <p:spPr>
            <a:xfrm>
              <a:off x="359740" y="2825599"/>
              <a:ext cx="2184072" cy="1230463"/>
            </a:xfrm>
            <a:prstGeom prst="rect">
              <a:avLst/>
            </a:prstGeom>
          </p:spPr>
        </p:pic>
        <p:pic>
          <p:nvPicPr>
            <p:cNvPr id="7" name="Picture 6" descr="Icon&#10;&#10;Description automatically generated">
              <a:extLst>
                <a:ext uri="{FF2B5EF4-FFF2-40B4-BE49-F238E27FC236}">
                  <a16:creationId xmlns:a16="http://schemas.microsoft.com/office/drawing/2014/main" id="{82C1E662-C38E-4F5D-9AD3-FD609D633C37}"/>
                </a:ext>
              </a:extLst>
            </p:cNvPr>
            <p:cNvPicPr>
              <a:picLocks noChangeAspect="1"/>
            </p:cNvPicPr>
            <p:nvPr/>
          </p:nvPicPr>
          <p:blipFill>
            <a:blip r:embed="rId4"/>
            <a:stretch>
              <a:fillRect/>
            </a:stretch>
          </p:blipFill>
          <p:spPr>
            <a:xfrm>
              <a:off x="611536" y="2983343"/>
              <a:ext cx="194895" cy="212551"/>
            </a:xfrm>
            <a:prstGeom prst="rect">
              <a:avLst/>
            </a:prstGeom>
          </p:spPr>
        </p:pic>
        <p:pic>
          <p:nvPicPr>
            <p:cNvPr id="9" name="Picture 8" descr="Icon&#10;&#10;Description automatically generated">
              <a:extLst>
                <a:ext uri="{FF2B5EF4-FFF2-40B4-BE49-F238E27FC236}">
                  <a16:creationId xmlns:a16="http://schemas.microsoft.com/office/drawing/2014/main" id="{1EDCCBE2-9387-44C8-A18B-A3EFA525AC63}"/>
                </a:ext>
              </a:extLst>
            </p:cNvPr>
            <p:cNvPicPr>
              <a:picLocks noChangeAspect="1"/>
            </p:cNvPicPr>
            <p:nvPr/>
          </p:nvPicPr>
          <p:blipFill>
            <a:blip r:embed="rId4"/>
            <a:stretch>
              <a:fillRect/>
            </a:stretch>
          </p:blipFill>
          <p:spPr>
            <a:xfrm rot="19042418" flipH="1">
              <a:off x="1973226" y="2872744"/>
              <a:ext cx="194895" cy="212551"/>
            </a:xfrm>
            <a:prstGeom prst="rect">
              <a:avLst/>
            </a:prstGeom>
          </p:spPr>
        </p:pic>
      </p:grpSp>
    </p:spTree>
    <p:extLst>
      <p:ext uri="{BB962C8B-B14F-4D97-AF65-F5344CB8AC3E}">
        <p14:creationId xmlns:p14="http://schemas.microsoft.com/office/powerpoint/2010/main" val="1864945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1856" y="571120"/>
            <a:ext cx="9649486" cy="1402326"/>
          </a:xfrm>
        </p:spPr>
        <p:txBody>
          <a:bodyPr>
            <a:normAutofit/>
          </a:bodyPr>
          <a:lstStyle/>
          <a:p>
            <a:pPr>
              <a:spcBef>
                <a:spcPts val="200"/>
              </a:spcBef>
            </a:pPr>
            <a:r>
              <a:rPr lang="en-GB" dirty="0">
                <a:solidFill>
                  <a:srgbClr val="C54A9A"/>
                </a:solidFill>
              </a:rPr>
              <a:t>FOCUS GROUPS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499456" y="1668653"/>
            <a:ext cx="7532784" cy="38872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Recruit relevant participants – these are your community of interest </a:t>
            </a:r>
          </a:p>
          <a:p>
            <a:pPr marL="342900" indent="-342900">
              <a:buClr>
                <a:srgbClr val="C54A9A"/>
              </a:buClr>
              <a:buFont typeface="Wingdings" pitchFamily="2" charset="2"/>
              <a:buChar char="ü"/>
            </a:pPr>
            <a:r>
              <a:rPr lang="en-US" dirty="0"/>
              <a:t>Pick convenient venue, day and time (Can be in someone’s living room, zoom, evenings </a:t>
            </a:r>
            <a:r>
              <a:rPr lang="en-US" dirty="0" err="1"/>
              <a:t>etc</a:t>
            </a:r>
            <a:r>
              <a:rPr lang="en-US" dirty="0"/>
              <a:t>) </a:t>
            </a:r>
          </a:p>
          <a:p>
            <a:pPr marL="342900" indent="-342900">
              <a:buClr>
                <a:srgbClr val="C54A9A"/>
              </a:buClr>
              <a:buFont typeface="Wingdings" pitchFamily="2" charset="2"/>
              <a:buChar char="ü"/>
            </a:pPr>
            <a:r>
              <a:rPr lang="en-US" dirty="0"/>
              <a:t>Facilitator is key role (someone you trust) </a:t>
            </a:r>
          </a:p>
          <a:p>
            <a:pPr marL="342900" indent="-342900">
              <a:buClr>
                <a:srgbClr val="C54A9A"/>
              </a:buClr>
              <a:buFont typeface="Wingdings" pitchFamily="2" charset="2"/>
              <a:buChar char="ü"/>
            </a:pPr>
            <a:r>
              <a:rPr lang="en-US" dirty="0"/>
              <a:t>Plan topics to probe and set schedule </a:t>
            </a:r>
          </a:p>
          <a:p>
            <a:pPr marL="342900" indent="-342900">
              <a:buClr>
                <a:srgbClr val="C54A9A"/>
              </a:buClr>
              <a:buFont typeface="Wingdings" pitchFamily="2" charset="2"/>
              <a:buChar char="ü"/>
            </a:pPr>
            <a:r>
              <a:rPr lang="en-US" dirty="0"/>
              <a:t>Welcome participants, permission to record </a:t>
            </a:r>
          </a:p>
          <a:p>
            <a:pPr marL="342900" indent="-342900">
              <a:buClr>
                <a:srgbClr val="C54A9A"/>
              </a:buClr>
              <a:buFont typeface="Wingdings" pitchFamily="2" charset="2"/>
              <a:buChar char="ü"/>
            </a:pPr>
            <a:r>
              <a:rPr lang="en-US" dirty="0"/>
              <a:t> Facilitator sets atmosphere and tone of the consultation</a:t>
            </a:r>
          </a:p>
          <a:p>
            <a:pPr marL="342900" indent="-342900">
              <a:buClr>
                <a:srgbClr val="C54A9A"/>
              </a:buClr>
              <a:buFont typeface="Wingdings" pitchFamily="2" charset="2"/>
              <a:buChar char="ü"/>
            </a:pPr>
            <a:r>
              <a:rPr lang="en-US" dirty="0"/>
              <a:t>Thank-you, reward – product/service giveaway (collect feedback and permission to use in marketing) </a:t>
            </a:r>
          </a:p>
          <a:p>
            <a:endParaRPr lang="en-US" dirty="0"/>
          </a:p>
        </p:txBody>
      </p:sp>
      <p:pic>
        <p:nvPicPr>
          <p:cNvPr id="10" name="Picture 9">
            <a:extLst>
              <a:ext uri="{FF2B5EF4-FFF2-40B4-BE49-F238E27FC236}">
                <a16:creationId xmlns:a16="http://schemas.microsoft.com/office/drawing/2014/main" id="{602E205F-2594-5045-8A1F-20CBA69BA05C}"/>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11" name="Group 10">
            <a:extLst>
              <a:ext uri="{FF2B5EF4-FFF2-40B4-BE49-F238E27FC236}">
                <a16:creationId xmlns:a16="http://schemas.microsoft.com/office/drawing/2014/main" id="{AC38B772-228B-4171-B57E-F9F13D753DCE}"/>
              </a:ext>
            </a:extLst>
          </p:cNvPr>
          <p:cNvGrpSpPr/>
          <p:nvPr/>
        </p:nvGrpSpPr>
        <p:grpSpPr>
          <a:xfrm>
            <a:off x="8332154" y="1985782"/>
            <a:ext cx="3725441" cy="2219451"/>
            <a:chOff x="4971468" y="422003"/>
            <a:chExt cx="2965473" cy="1616400"/>
          </a:xfrm>
        </p:grpSpPr>
        <p:pic>
          <p:nvPicPr>
            <p:cNvPr id="13" name="Picture 12" descr="Logo, icon&#10;&#10;Description automatically generated">
              <a:extLst>
                <a:ext uri="{FF2B5EF4-FFF2-40B4-BE49-F238E27FC236}">
                  <a16:creationId xmlns:a16="http://schemas.microsoft.com/office/drawing/2014/main" id="{8C1CBC21-6794-437C-B469-19F16D60ADB7}"/>
                </a:ext>
              </a:extLst>
            </p:cNvPr>
            <p:cNvPicPr>
              <a:picLocks noChangeAspect="1"/>
            </p:cNvPicPr>
            <p:nvPr/>
          </p:nvPicPr>
          <p:blipFill>
            <a:blip r:embed="rId3"/>
            <a:stretch>
              <a:fillRect/>
            </a:stretch>
          </p:blipFill>
          <p:spPr>
            <a:xfrm>
              <a:off x="4971468" y="422003"/>
              <a:ext cx="2965473" cy="1616400"/>
            </a:xfrm>
            <a:prstGeom prst="rect">
              <a:avLst/>
            </a:prstGeom>
          </p:spPr>
        </p:pic>
        <p:pic>
          <p:nvPicPr>
            <p:cNvPr id="14" name="Picture 13" descr="Icon&#10;&#10;Description automatically generated">
              <a:extLst>
                <a:ext uri="{FF2B5EF4-FFF2-40B4-BE49-F238E27FC236}">
                  <a16:creationId xmlns:a16="http://schemas.microsoft.com/office/drawing/2014/main" id="{71C18AF6-7035-4699-93C9-CC26B5E116E5}"/>
                </a:ext>
              </a:extLst>
            </p:cNvPr>
            <p:cNvPicPr>
              <a:picLocks noChangeAspect="1"/>
            </p:cNvPicPr>
            <p:nvPr/>
          </p:nvPicPr>
          <p:blipFill>
            <a:blip r:embed="rId4"/>
            <a:stretch>
              <a:fillRect/>
            </a:stretch>
          </p:blipFill>
          <p:spPr>
            <a:xfrm flipH="1">
              <a:off x="7510228" y="1060033"/>
              <a:ext cx="179368" cy="195618"/>
            </a:xfrm>
            <a:prstGeom prst="rect">
              <a:avLst/>
            </a:prstGeom>
          </p:spPr>
        </p:pic>
        <p:pic>
          <p:nvPicPr>
            <p:cNvPr id="15" name="Picture 14" descr="Icon&#10;&#10;Description automatically generated">
              <a:extLst>
                <a:ext uri="{FF2B5EF4-FFF2-40B4-BE49-F238E27FC236}">
                  <a16:creationId xmlns:a16="http://schemas.microsoft.com/office/drawing/2014/main" id="{552A86CE-A215-4EB7-BE3B-05A90A7320DA}"/>
                </a:ext>
              </a:extLst>
            </p:cNvPr>
            <p:cNvPicPr>
              <a:picLocks noChangeAspect="1"/>
            </p:cNvPicPr>
            <p:nvPr/>
          </p:nvPicPr>
          <p:blipFill>
            <a:blip r:embed="rId4"/>
            <a:stretch>
              <a:fillRect/>
            </a:stretch>
          </p:blipFill>
          <p:spPr>
            <a:xfrm>
              <a:off x="5103741" y="1034585"/>
              <a:ext cx="179368" cy="195618"/>
            </a:xfrm>
            <a:prstGeom prst="rect">
              <a:avLst/>
            </a:prstGeom>
          </p:spPr>
        </p:pic>
        <p:pic>
          <p:nvPicPr>
            <p:cNvPr id="16" name="Picture 15" descr="Icon&#10;&#10;Description automatically generated">
              <a:extLst>
                <a:ext uri="{FF2B5EF4-FFF2-40B4-BE49-F238E27FC236}">
                  <a16:creationId xmlns:a16="http://schemas.microsoft.com/office/drawing/2014/main" id="{2FA89533-A2C9-4162-96C5-D6DCE7BB76EA}"/>
                </a:ext>
              </a:extLst>
            </p:cNvPr>
            <p:cNvPicPr>
              <a:picLocks noChangeAspect="1"/>
            </p:cNvPicPr>
            <p:nvPr/>
          </p:nvPicPr>
          <p:blipFill>
            <a:blip r:embed="rId4"/>
            <a:stretch>
              <a:fillRect/>
            </a:stretch>
          </p:blipFill>
          <p:spPr>
            <a:xfrm rot="851555" flipH="1">
              <a:off x="6732729" y="716487"/>
              <a:ext cx="179368" cy="195618"/>
            </a:xfrm>
            <a:prstGeom prst="rect">
              <a:avLst/>
            </a:prstGeom>
          </p:spPr>
        </p:pic>
      </p:grpSp>
    </p:spTree>
    <p:extLst>
      <p:ext uri="{BB962C8B-B14F-4D97-AF65-F5344CB8AC3E}">
        <p14:creationId xmlns:p14="http://schemas.microsoft.com/office/powerpoint/2010/main" val="2867115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479979" y="928449"/>
            <a:ext cx="9212405" cy="3001108"/>
          </a:xfrm>
        </p:spPr>
        <p:txBody>
          <a:bodyPr/>
          <a:lstStyle/>
          <a:p>
            <a:r>
              <a:rPr lang="en-GB" dirty="0"/>
              <a:t>Good ideas can be validated from discussions amongst communities-of- interest. Start by getting early feedback from your target market to make sure you are doing/building something they actually need and want enough to pay for. </a:t>
            </a:r>
          </a:p>
          <a:p>
            <a:r>
              <a:rPr lang="en-US" dirty="0">
                <a:solidFill>
                  <a:srgbClr val="C54A9A"/>
                </a:solidFill>
              </a:rPr>
              <a:t>Step 1: </a:t>
            </a:r>
            <a:r>
              <a:rPr lang="en-US" dirty="0"/>
              <a:t>Develop an initial list of consultees </a:t>
            </a:r>
          </a:p>
          <a:p>
            <a:r>
              <a:rPr lang="en-US" dirty="0"/>
              <a:t>(min 20) what they think about your idea so you get a good idea what your key selling points are, the main problems you are seeking to address, finding out about your competitors, identifying frustration </a:t>
            </a:r>
          </a:p>
          <a:p>
            <a:r>
              <a:rPr lang="en-US" dirty="0">
                <a:solidFill>
                  <a:srgbClr val="C54A9A"/>
                </a:solidFill>
              </a:rPr>
              <a:t>Step 2: </a:t>
            </a:r>
            <a:r>
              <a:rPr lang="en-US" dirty="0"/>
              <a:t>Be prepared and write up a list of specific questions starting with how, what, why, when, who, where (Who was involved? What happened? Where did it take place? When did it take place? Why did that happen? Robinson has developed a list of 20 key questions that you can adapt.</a:t>
            </a:r>
          </a:p>
          <a:p>
            <a:r>
              <a:rPr lang="en-US" dirty="0"/>
              <a:t>Also see 12 </a:t>
            </a:r>
            <a:r>
              <a:rPr lang="en-US" dirty="0">
                <a:hlinkClick r:id="rId2"/>
              </a:rPr>
              <a:t>Great Customer Interview Questions as a Guide</a:t>
            </a:r>
            <a:r>
              <a:rPr lang="en-US" dirty="0"/>
              <a:t>.</a:t>
            </a:r>
          </a:p>
          <a:p>
            <a:r>
              <a:rPr lang="en-US" dirty="0"/>
              <a:t> </a:t>
            </a:r>
          </a:p>
          <a:p>
            <a:endParaRPr lang="en-US" b="1" dirty="0"/>
          </a:p>
          <a:p>
            <a:endParaRPr lang="en-US" b="1" dirty="0"/>
          </a:p>
          <a:p>
            <a:endParaRPr lang="en-US" dirty="0"/>
          </a:p>
          <a:p>
            <a:r>
              <a:rPr lang="en-US" dirty="0"/>
              <a:t>					</a:t>
            </a:r>
          </a:p>
          <a:p>
            <a:endParaRPr lang="en-US" dirty="0"/>
          </a:p>
          <a:p>
            <a:endParaRPr lang="en-US" dirty="0"/>
          </a:p>
        </p:txBody>
      </p:sp>
      <p:sp>
        <p:nvSpPr>
          <p:cNvPr id="12" name="Text Placeholder 4">
            <a:extLst>
              <a:ext uri="{FF2B5EF4-FFF2-40B4-BE49-F238E27FC236}">
                <a16:creationId xmlns:a16="http://schemas.microsoft.com/office/drawing/2014/main" id="{CD0A988A-F5F7-B049-997B-3BFACC56A895}"/>
              </a:ext>
            </a:extLst>
          </p:cNvPr>
          <p:cNvSpPr txBox="1">
            <a:spLocks/>
          </p:cNvSpPr>
          <p:nvPr/>
        </p:nvSpPr>
        <p:spPr>
          <a:xfrm>
            <a:off x="1479979" y="355999"/>
            <a:ext cx="8933469"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solidFill>
                <a:srgbClr val="C54A9A"/>
              </a:solidFill>
            </a:endParaRPr>
          </a:p>
        </p:txBody>
      </p:sp>
      <p:grpSp>
        <p:nvGrpSpPr>
          <p:cNvPr id="13" name="Google Shape;518;p39">
            <a:extLst>
              <a:ext uri="{FF2B5EF4-FFF2-40B4-BE49-F238E27FC236}">
                <a16:creationId xmlns:a16="http://schemas.microsoft.com/office/drawing/2014/main" id="{EDD717F6-CB13-854E-AD42-BFAB747C1758}"/>
              </a:ext>
            </a:extLst>
          </p:cNvPr>
          <p:cNvGrpSpPr/>
          <p:nvPr/>
        </p:nvGrpSpPr>
        <p:grpSpPr>
          <a:xfrm>
            <a:off x="337387" y="1053353"/>
            <a:ext cx="645963" cy="697353"/>
            <a:chOff x="1923675" y="1633650"/>
            <a:chExt cx="436000" cy="435975"/>
          </a:xfrm>
        </p:grpSpPr>
        <p:sp>
          <p:nvSpPr>
            <p:cNvPr id="14" name="Google Shape;519;p39">
              <a:extLst>
                <a:ext uri="{FF2B5EF4-FFF2-40B4-BE49-F238E27FC236}">
                  <a16:creationId xmlns:a16="http://schemas.microsoft.com/office/drawing/2014/main" id="{28959B62-F802-254B-84BA-FFC06322CA8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p39">
              <a:extLst>
                <a:ext uri="{FF2B5EF4-FFF2-40B4-BE49-F238E27FC236}">
                  <a16:creationId xmlns:a16="http://schemas.microsoft.com/office/drawing/2014/main" id="{76228EAB-9DCB-8F46-9928-FA65371934A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p39">
              <a:extLst>
                <a:ext uri="{FF2B5EF4-FFF2-40B4-BE49-F238E27FC236}">
                  <a16:creationId xmlns:a16="http://schemas.microsoft.com/office/drawing/2014/main" id="{C112101A-0B5E-D34F-B697-3377D2EDA8E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2;p39">
              <a:extLst>
                <a:ext uri="{FF2B5EF4-FFF2-40B4-BE49-F238E27FC236}">
                  <a16:creationId xmlns:a16="http://schemas.microsoft.com/office/drawing/2014/main" id="{7B1B8AD8-0CB3-9642-BE3C-E897B04AD45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p39">
              <a:extLst>
                <a:ext uri="{FF2B5EF4-FFF2-40B4-BE49-F238E27FC236}">
                  <a16:creationId xmlns:a16="http://schemas.microsoft.com/office/drawing/2014/main" id="{BD75F89E-B99B-0145-A190-195C97C0521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4;p39">
              <a:extLst>
                <a:ext uri="{FF2B5EF4-FFF2-40B4-BE49-F238E27FC236}">
                  <a16:creationId xmlns:a16="http://schemas.microsoft.com/office/drawing/2014/main" id="{26572847-5B9A-9A4B-B62D-6FEF1E2E544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51766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 MARKET RESEARCH EXAMPLES</a:t>
            </a: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2776387"/>
            <a:ext cx="6597412"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In this section you will learn the a few </a:t>
            </a:r>
          </a:p>
          <a:p>
            <a:r>
              <a:rPr lang="en-GB" dirty="0">
                <a:solidFill>
                  <a:srgbClr val="C54A9A"/>
                </a:solidFill>
              </a:rPr>
              <a:t>Market Research Methods; </a:t>
            </a:r>
          </a:p>
          <a:p>
            <a:pPr marL="342900" indent="-342900">
              <a:buClr>
                <a:srgbClr val="C54A9A"/>
              </a:buClr>
              <a:buFont typeface="Arial" panose="020B0604020202020204" pitchFamily="34" charset="0"/>
              <a:buChar char="•"/>
            </a:pPr>
            <a:r>
              <a:rPr lang="en-GB" dirty="0"/>
              <a:t>Questionnaires (on/offline) </a:t>
            </a:r>
          </a:p>
          <a:p>
            <a:pPr marL="342900" indent="-342900">
              <a:buClr>
                <a:srgbClr val="C54A9A"/>
              </a:buClr>
              <a:buFont typeface="Arial" panose="020B0604020202020204" pitchFamily="34" charset="0"/>
              <a:buChar char="•"/>
            </a:pPr>
            <a:r>
              <a:rPr lang="en-GB" dirty="0"/>
              <a:t>Mystery Shopping &amp; Observation </a:t>
            </a:r>
          </a:p>
          <a:p>
            <a:pPr marL="342900" indent="-342900">
              <a:buClr>
                <a:srgbClr val="C54A9A"/>
              </a:buClr>
              <a:buFont typeface="Arial" panose="020B0604020202020204" pitchFamily="34" charset="0"/>
              <a:buChar char="•"/>
            </a:pPr>
            <a:r>
              <a:rPr lang="en-GB" dirty="0"/>
              <a:t>Market Research Online Communities (MROC) </a:t>
            </a:r>
          </a:p>
          <a:p>
            <a:endParaRPr lang="en-US" dirty="0"/>
          </a:p>
        </p:txBody>
      </p:sp>
      <p:pic>
        <p:nvPicPr>
          <p:cNvPr id="11" name="Picture 10">
            <a:extLst>
              <a:ext uri="{FF2B5EF4-FFF2-40B4-BE49-F238E27FC236}">
                <a16:creationId xmlns:a16="http://schemas.microsoft.com/office/drawing/2014/main" id="{64C8C438-8352-474F-B1FD-37F84F161201}"/>
              </a:ext>
            </a:extLst>
          </p:cNvPr>
          <p:cNvPicPr>
            <a:picLocks noChangeAspect="1"/>
          </p:cNvPicPr>
          <p:nvPr/>
        </p:nvPicPr>
        <p:blipFill>
          <a:blip r:embed="rId2"/>
          <a:stretch>
            <a:fillRect/>
          </a:stretch>
        </p:blipFill>
        <p:spPr>
          <a:xfrm>
            <a:off x="112773" y="902632"/>
            <a:ext cx="1155700" cy="1041400"/>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07C9763C-0A18-0E4C-8F28-6D21BEF45337}"/>
              </a:ext>
            </a:extLst>
          </p:cNvPr>
          <p:cNvPicPr>
            <a:picLocks noChangeAspect="1"/>
          </p:cNvPicPr>
          <p:nvPr/>
        </p:nvPicPr>
        <p:blipFill>
          <a:blip r:embed="rId3"/>
          <a:stretch>
            <a:fillRect/>
          </a:stretch>
        </p:blipFill>
        <p:spPr>
          <a:xfrm>
            <a:off x="8459129" y="4183476"/>
            <a:ext cx="3150317" cy="1492038"/>
          </a:xfrm>
          <a:prstGeom prst="rect">
            <a:avLst/>
          </a:prstGeom>
        </p:spPr>
      </p:pic>
    </p:spTree>
    <p:extLst>
      <p:ext uri="{BB962C8B-B14F-4D97-AF65-F5344CB8AC3E}">
        <p14:creationId xmlns:p14="http://schemas.microsoft.com/office/powerpoint/2010/main" val="318172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548395" y="824706"/>
            <a:ext cx="7067285" cy="4270632"/>
          </a:xfrm>
        </p:spPr>
        <p:txBody>
          <a:bodyPr/>
          <a:lstStyle/>
          <a:p>
            <a:r>
              <a:rPr lang="en-GB" dirty="0"/>
              <a:t>As we saw in Step 1 On Your Entrepreneurial Journey, your business starts with developing your business idea and before you move forward, that idea needs to be “validated*” that it is worthwhile and will be profitable. Let’s recap how you have arrived at your business idea/s; </a:t>
            </a:r>
          </a:p>
          <a:p>
            <a:pPr marL="457200" indent="-457200">
              <a:buAutoNum type="arabicPeriod"/>
            </a:pPr>
            <a:r>
              <a:rPr lang="en-GB" dirty="0">
                <a:solidFill>
                  <a:srgbClr val="C54A9A"/>
                </a:solidFill>
              </a:rPr>
              <a:t>You have uncovered a problem; </a:t>
            </a:r>
            <a:r>
              <a:rPr lang="en-GB" dirty="0"/>
              <a:t>you have found opportunities through personal observation. When the idea is forming, look at the problem it solves.   Will people pay you for the solution ? A gap in the market is a place or area that current businesses aren’t serving. </a:t>
            </a:r>
          </a:p>
          <a:p>
            <a:pPr marL="447675" indent="-447675"/>
            <a:r>
              <a:rPr lang="en-GB" i="1" dirty="0">
                <a:solidFill>
                  <a:srgbClr val="1EB3DD"/>
                </a:solidFill>
              </a:rPr>
              <a:t>       Remember - There may be a gap in the market, but is there a market in the gap?  It could be a gap for a reason!  </a:t>
            </a:r>
          </a:p>
          <a:p>
            <a:pPr marL="447675" indent="-447675"/>
            <a:r>
              <a:rPr lang="en-GB" dirty="0"/>
              <a:t>* </a:t>
            </a:r>
            <a:r>
              <a:rPr lang="en-GB" sz="1400" b="0" i="1" dirty="0">
                <a:solidFill>
                  <a:srgbClr val="F26B27"/>
                </a:solidFill>
                <a:effectLst/>
                <a:latin typeface="Roboto"/>
              </a:rPr>
              <a:t>demonstrate or support the value of.</a:t>
            </a:r>
            <a:endParaRPr lang="en-GB" sz="1400" i="1" dirty="0">
              <a:solidFill>
                <a:srgbClr val="F26B27"/>
              </a:solidFill>
            </a:endParaRPr>
          </a:p>
          <a:p>
            <a:pPr marL="447675" indent="-447675"/>
            <a:endParaRPr lang="en-GB" dirty="0"/>
          </a:p>
          <a:p>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id="{004A7D19-74C5-42BB-B0BF-DCCC8B81E554}"/>
              </a:ext>
            </a:extLst>
          </p:cNvPr>
          <p:cNvGrpSpPr/>
          <p:nvPr/>
        </p:nvGrpSpPr>
        <p:grpSpPr>
          <a:xfrm>
            <a:off x="8696960" y="1925868"/>
            <a:ext cx="2885700" cy="3042372"/>
            <a:chOff x="397853" y="4577628"/>
            <a:chExt cx="2201592" cy="2045728"/>
          </a:xfrm>
        </p:grpSpPr>
        <p:pic>
          <p:nvPicPr>
            <p:cNvPr id="14" name="Picture 13" descr="Icon&#10;&#10;Description automatically generated">
              <a:extLst>
                <a:ext uri="{FF2B5EF4-FFF2-40B4-BE49-F238E27FC236}">
                  <a16:creationId xmlns:a16="http://schemas.microsoft.com/office/drawing/2014/main" id="{5D31370B-31CB-4956-92B5-E7CB4D157B93}"/>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15" name="Picture 14" descr="Icon&#10;&#10;Description automatically generated">
              <a:extLst>
                <a:ext uri="{FF2B5EF4-FFF2-40B4-BE49-F238E27FC236}">
                  <a16:creationId xmlns:a16="http://schemas.microsoft.com/office/drawing/2014/main" id="{58E8994C-0D35-49C6-9614-76D76D50C7A0}"/>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1826762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THE POWER OF QUESTIONNAIRES </a:t>
            </a: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2132434"/>
            <a:ext cx="9035812"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QUESTIONNAIRES ARE; </a:t>
            </a:r>
          </a:p>
          <a:p>
            <a:endParaRPr lang="en-GB" sz="800" dirty="0">
              <a:solidFill>
                <a:srgbClr val="C54A9A"/>
              </a:solidFill>
            </a:endParaRPr>
          </a:p>
          <a:p>
            <a:pPr marL="342900" indent="-342900">
              <a:spcBef>
                <a:spcPts val="500"/>
              </a:spcBef>
              <a:buClr>
                <a:srgbClr val="C54A9A"/>
              </a:buClr>
              <a:buFont typeface="Arial" panose="020B0604020202020204" pitchFamily="34" charset="0"/>
              <a:buChar char="•"/>
            </a:pPr>
            <a:r>
              <a:rPr lang="en-GB" dirty="0"/>
              <a:t>Easy to analyse </a:t>
            </a:r>
          </a:p>
          <a:p>
            <a:pPr marL="342900" indent="-342900">
              <a:spcBef>
                <a:spcPts val="500"/>
              </a:spcBef>
              <a:buClr>
                <a:srgbClr val="C54A9A"/>
              </a:buClr>
              <a:buFont typeface="Arial" panose="020B0604020202020204" pitchFamily="34" charset="0"/>
              <a:buChar char="•"/>
            </a:pPr>
            <a:r>
              <a:rPr lang="en-GB" dirty="0"/>
              <a:t>Large numbers of targeted customers </a:t>
            </a:r>
          </a:p>
          <a:p>
            <a:pPr marL="342900" indent="-342900">
              <a:spcBef>
                <a:spcPts val="500"/>
              </a:spcBef>
              <a:buClr>
                <a:srgbClr val="C54A9A"/>
              </a:buClr>
              <a:buFont typeface="Arial" panose="020B0604020202020204" pitchFamily="34" charset="0"/>
              <a:buChar char="•"/>
            </a:pPr>
            <a:r>
              <a:rPr lang="en-GB" dirty="0"/>
              <a:t>can be contacted at a relatively low cost </a:t>
            </a:r>
          </a:p>
          <a:p>
            <a:pPr marL="342900" indent="-342900">
              <a:spcBef>
                <a:spcPts val="500"/>
              </a:spcBef>
              <a:buClr>
                <a:srgbClr val="C54A9A"/>
              </a:buClr>
              <a:buFont typeface="Arial" panose="020B0604020202020204" pitchFamily="34" charset="0"/>
              <a:buChar char="•"/>
            </a:pPr>
            <a:r>
              <a:rPr lang="en-GB" dirty="0"/>
              <a:t>Easy and affordable to administer </a:t>
            </a:r>
          </a:p>
          <a:p>
            <a:pPr marL="342900" indent="-342900">
              <a:spcBef>
                <a:spcPts val="500"/>
              </a:spcBef>
              <a:buClr>
                <a:srgbClr val="C54A9A"/>
              </a:buClr>
              <a:buFont typeface="Arial" panose="020B0604020202020204" pitchFamily="34" charset="0"/>
              <a:buChar char="•"/>
            </a:pPr>
            <a:r>
              <a:rPr lang="en-GB" dirty="0"/>
              <a:t>Format is easy and familiar to respondents </a:t>
            </a:r>
          </a:p>
          <a:p>
            <a:pPr marL="342900" indent="-342900">
              <a:spcBef>
                <a:spcPts val="500"/>
              </a:spcBef>
              <a:buClr>
                <a:srgbClr val="C54A9A"/>
              </a:buClr>
              <a:buFont typeface="Arial" panose="020B0604020202020204" pitchFamily="34" charset="0"/>
              <a:buChar char="•"/>
            </a:pPr>
            <a:r>
              <a:rPr lang="en-GB" dirty="0"/>
              <a:t>Can get a great variance of large </a:t>
            </a:r>
          </a:p>
          <a:p>
            <a:pPr marL="342900" indent="-342900">
              <a:spcBef>
                <a:spcPts val="500"/>
              </a:spcBef>
              <a:buClr>
                <a:srgbClr val="C54A9A"/>
              </a:buClr>
              <a:buFont typeface="Arial" panose="020B0604020202020204" pitchFamily="34" charset="0"/>
              <a:buChar char="•"/>
            </a:pPr>
            <a:r>
              <a:rPr lang="en-GB" dirty="0"/>
              <a:t>amounts of information in a short period of time </a:t>
            </a:r>
          </a:p>
          <a:p>
            <a:pPr marL="342900" indent="-342900">
              <a:spcBef>
                <a:spcPts val="500"/>
              </a:spcBef>
              <a:buClr>
                <a:srgbClr val="C54A9A"/>
              </a:buClr>
              <a:buFont typeface="Arial" panose="020B0604020202020204" pitchFamily="34" charset="0"/>
              <a:buChar char="•"/>
            </a:pPr>
            <a:r>
              <a:rPr lang="en-GB" dirty="0"/>
              <a:t>Gives customers a chance to respond in their own time </a:t>
            </a:r>
          </a:p>
          <a:p>
            <a:endParaRPr lang="en-US" dirty="0"/>
          </a:p>
        </p:txBody>
      </p:sp>
      <p:pic>
        <p:nvPicPr>
          <p:cNvPr id="10" name="Picture 9">
            <a:extLst>
              <a:ext uri="{FF2B5EF4-FFF2-40B4-BE49-F238E27FC236}">
                <a16:creationId xmlns:a16="http://schemas.microsoft.com/office/drawing/2014/main" id="{CE08C7C4-D41F-4D48-AAFB-91572E6F2A61}"/>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11" name="Group 10">
            <a:extLst>
              <a:ext uri="{FF2B5EF4-FFF2-40B4-BE49-F238E27FC236}">
                <a16:creationId xmlns:a16="http://schemas.microsoft.com/office/drawing/2014/main" id="{A026E943-C2EB-4C5E-A797-2683501B8F5A}"/>
              </a:ext>
            </a:extLst>
          </p:cNvPr>
          <p:cNvGrpSpPr/>
          <p:nvPr/>
        </p:nvGrpSpPr>
        <p:grpSpPr>
          <a:xfrm>
            <a:off x="8478559" y="2559165"/>
            <a:ext cx="2969391" cy="2094115"/>
            <a:chOff x="4534941" y="638925"/>
            <a:chExt cx="1499470" cy="1254125"/>
          </a:xfrm>
        </p:grpSpPr>
        <p:pic>
          <p:nvPicPr>
            <p:cNvPr id="13" name="Picture 12" descr="Logo&#10;&#10;Description automatically generated with medium confidence">
              <a:extLst>
                <a:ext uri="{FF2B5EF4-FFF2-40B4-BE49-F238E27FC236}">
                  <a16:creationId xmlns:a16="http://schemas.microsoft.com/office/drawing/2014/main" id="{D13ED927-1803-4577-A6F2-92F839B2CC49}"/>
                </a:ext>
              </a:extLst>
            </p:cNvPr>
            <p:cNvPicPr>
              <a:picLocks noChangeAspect="1"/>
            </p:cNvPicPr>
            <p:nvPr/>
          </p:nvPicPr>
          <p:blipFill>
            <a:blip r:embed="rId3"/>
            <a:stretch>
              <a:fillRect/>
            </a:stretch>
          </p:blipFill>
          <p:spPr>
            <a:xfrm>
              <a:off x="4578037" y="638925"/>
              <a:ext cx="1456374" cy="1254125"/>
            </a:xfrm>
            <a:prstGeom prst="rect">
              <a:avLst/>
            </a:prstGeom>
          </p:spPr>
        </p:pic>
        <p:pic>
          <p:nvPicPr>
            <p:cNvPr id="14" name="Picture 13" descr="Icon&#10;&#10;Description automatically generated">
              <a:extLst>
                <a:ext uri="{FF2B5EF4-FFF2-40B4-BE49-F238E27FC236}">
                  <a16:creationId xmlns:a16="http://schemas.microsoft.com/office/drawing/2014/main" id="{D918D3B5-C261-4107-85B1-C98A1D9F8543}"/>
                </a:ext>
              </a:extLst>
            </p:cNvPr>
            <p:cNvPicPr>
              <a:picLocks noChangeAspect="1"/>
            </p:cNvPicPr>
            <p:nvPr/>
          </p:nvPicPr>
          <p:blipFill>
            <a:blip r:embed="rId4"/>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3302153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THE POWER OF QUESTIONNAIRES </a:t>
            </a: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828800" y="2255520"/>
            <a:ext cx="10204704" cy="3617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CONSIDER WHEN DEVELOPING </a:t>
            </a:r>
          </a:p>
          <a:p>
            <a:pPr marL="446088" indent="-446088">
              <a:buClr>
                <a:srgbClr val="C54A9A"/>
              </a:buClr>
              <a:buFont typeface="Wingdings" pitchFamily="2" charset="2"/>
              <a:buChar char="ü"/>
            </a:pPr>
            <a:r>
              <a:rPr lang="en-GB" dirty="0"/>
              <a:t>What are the key pieces of information you need? </a:t>
            </a:r>
          </a:p>
          <a:p>
            <a:pPr marL="446088" indent="-446088">
              <a:buClr>
                <a:srgbClr val="C54A9A"/>
              </a:buClr>
              <a:buFont typeface="Wingdings" pitchFamily="2" charset="2"/>
              <a:buChar char="ü"/>
            </a:pPr>
            <a:r>
              <a:rPr lang="en-GB" dirty="0"/>
              <a:t>Aesthetics &amp; flow– it must be appealing and user friendly. Consider the logical flow of these questions </a:t>
            </a:r>
          </a:p>
          <a:p>
            <a:pPr marL="446088" indent="-446088">
              <a:buClr>
                <a:srgbClr val="C54A9A"/>
              </a:buClr>
              <a:buFont typeface="Wingdings" pitchFamily="2" charset="2"/>
              <a:buChar char="ü"/>
            </a:pPr>
            <a:r>
              <a:rPr lang="en-GB" dirty="0"/>
              <a:t>Are they yes/no answers, multiple choice or do you need more information? </a:t>
            </a:r>
          </a:p>
          <a:p>
            <a:pPr marL="446088" indent="-446088">
              <a:buClr>
                <a:srgbClr val="C54A9A"/>
              </a:buClr>
              <a:buFont typeface="Wingdings" pitchFamily="2" charset="2"/>
              <a:buChar char="ü"/>
            </a:pPr>
            <a:r>
              <a:rPr lang="en-GB" dirty="0"/>
              <a:t>Use variety of styles to keep interest levels up. Start with general easy questions and move on to more sensitive ones </a:t>
            </a:r>
          </a:p>
          <a:p>
            <a:pPr marL="446088" indent="-446088">
              <a:buClr>
                <a:srgbClr val="C54A9A"/>
              </a:buClr>
              <a:buFont typeface="Wingdings" pitchFamily="2" charset="2"/>
              <a:buChar char="ü"/>
            </a:pPr>
            <a:r>
              <a:rPr lang="en-GB" dirty="0"/>
              <a:t>Encourage Response Rates - Appeal to ego, forewarning, respond by dates, incentives, prizes, confidentiality </a:t>
            </a:r>
          </a:p>
          <a:p>
            <a:endParaRPr lang="en-US" dirty="0"/>
          </a:p>
        </p:txBody>
      </p:sp>
      <p:pic>
        <p:nvPicPr>
          <p:cNvPr id="8" name="Picture 7">
            <a:extLst>
              <a:ext uri="{FF2B5EF4-FFF2-40B4-BE49-F238E27FC236}">
                <a16:creationId xmlns:a16="http://schemas.microsoft.com/office/drawing/2014/main" id="{FBC69EE1-BDDD-604C-A8DE-18665AD19A51}"/>
              </a:ext>
            </a:extLst>
          </p:cNvPr>
          <p:cNvPicPr>
            <a:picLocks noChangeAspect="1"/>
          </p:cNvPicPr>
          <p:nvPr/>
        </p:nvPicPr>
        <p:blipFill>
          <a:blip r:embed="rId2"/>
          <a:stretch>
            <a:fillRect/>
          </a:stretch>
        </p:blipFill>
        <p:spPr>
          <a:xfrm>
            <a:off x="112773" y="902632"/>
            <a:ext cx="1155700" cy="1041400"/>
          </a:xfrm>
          <a:prstGeom prst="rect">
            <a:avLst/>
          </a:prstGeom>
        </p:spPr>
      </p:pic>
    </p:spTree>
    <p:extLst>
      <p:ext uri="{BB962C8B-B14F-4D97-AF65-F5344CB8AC3E}">
        <p14:creationId xmlns:p14="http://schemas.microsoft.com/office/powerpoint/2010/main" val="815942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62814" y="796012"/>
            <a:ext cx="9649486" cy="1400320"/>
          </a:xfrm>
        </p:spPr>
        <p:txBody>
          <a:bodyPr/>
          <a:lstStyle/>
          <a:p>
            <a:pPr>
              <a:spcBef>
                <a:spcPts val="200"/>
              </a:spcBef>
            </a:pPr>
            <a:r>
              <a:rPr lang="en-GB" dirty="0">
                <a:solidFill>
                  <a:srgbClr val="C54A9A"/>
                </a:solidFill>
              </a:rPr>
              <a:t>ONLINE RESEARCH TOOLS </a:t>
            </a:r>
          </a:p>
          <a:p>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93500" y="2330206"/>
            <a:ext cx="8805000"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rgbClr val="C54A9A"/>
                </a:solidFill>
              </a:rPr>
              <a:t>BENEFITS</a:t>
            </a:r>
            <a:br>
              <a:rPr lang="en-GB" b="1" dirty="0">
                <a:solidFill>
                  <a:srgbClr val="C54A9A"/>
                </a:solidFill>
              </a:rPr>
            </a:br>
            <a:endParaRPr lang="en-GB" sz="800" b="1" dirty="0">
              <a:solidFill>
                <a:srgbClr val="C54A9A"/>
              </a:solidFill>
            </a:endParaRPr>
          </a:p>
          <a:p>
            <a:r>
              <a:rPr lang="en-GB" dirty="0">
                <a:solidFill>
                  <a:srgbClr val="C54A9A"/>
                </a:solidFill>
              </a:rPr>
              <a:t>Speed; </a:t>
            </a:r>
            <a:r>
              <a:rPr lang="en-GB" dirty="0"/>
              <a:t>in one place on the web, just need a computer with internet, no travel required </a:t>
            </a:r>
          </a:p>
          <a:p>
            <a:r>
              <a:rPr lang="en-GB" dirty="0">
                <a:solidFill>
                  <a:srgbClr val="C54A9A"/>
                </a:solidFill>
              </a:rPr>
              <a:t>Affordable; </a:t>
            </a:r>
            <a:r>
              <a:rPr lang="en-GB" dirty="0"/>
              <a:t>costs next to nothing </a:t>
            </a:r>
          </a:p>
          <a:p>
            <a:r>
              <a:rPr lang="en-GB" dirty="0">
                <a:solidFill>
                  <a:srgbClr val="C54A9A"/>
                </a:solidFill>
              </a:rPr>
              <a:t>Accuracy; </a:t>
            </a:r>
            <a:r>
              <a:rPr lang="en-GB" dirty="0"/>
              <a:t>ability to receive information directly from your audience eliminates errors. Customers more likely to be honest. So, you get the exact data you need. Make sure you ask the right questions in the right way </a:t>
            </a:r>
          </a:p>
          <a:p>
            <a:r>
              <a:rPr lang="en-GB" dirty="0">
                <a:solidFill>
                  <a:srgbClr val="C54A9A"/>
                </a:solidFill>
              </a:rPr>
              <a:t>Easy to use</a:t>
            </a:r>
            <a:r>
              <a:rPr lang="en-GB" dirty="0"/>
              <a:t>, design, flexible, look professional </a:t>
            </a:r>
          </a:p>
          <a:p>
            <a:endParaRPr lang="en-US" dirty="0"/>
          </a:p>
        </p:txBody>
      </p:sp>
      <p:pic>
        <p:nvPicPr>
          <p:cNvPr id="7" name="Picture 6">
            <a:extLst>
              <a:ext uri="{FF2B5EF4-FFF2-40B4-BE49-F238E27FC236}">
                <a16:creationId xmlns:a16="http://schemas.microsoft.com/office/drawing/2014/main" id="{9F64E407-69BB-0D4A-89BA-9AFB5C5A83A4}"/>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168F4E92-DD6F-DC4D-9BB7-63D51A2EB761}"/>
              </a:ext>
            </a:extLst>
          </p:cNvPr>
          <p:cNvGrpSpPr/>
          <p:nvPr/>
        </p:nvGrpSpPr>
        <p:grpSpPr>
          <a:xfrm>
            <a:off x="10260126" y="2304050"/>
            <a:ext cx="2104348" cy="3417617"/>
            <a:chOff x="3196937" y="4514086"/>
            <a:chExt cx="1285655" cy="2087999"/>
          </a:xfrm>
        </p:grpSpPr>
        <p:pic>
          <p:nvPicPr>
            <p:cNvPr id="8" name="Picture 7" descr="Icon&#10;&#10;Description automatically generated">
              <a:extLst>
                <a:ext uri="{FF2B5EF4-FFF2-40B4-BE49-F238E27FC236}">
                  <a16:creationId xmlns:a16="http://schemas.microsoft.com/office/drawing/2014/main" id="{F45D06B5-2CEE-5745-A839-1634BC0C4305}"/>
                </a:ext>
              </a:extLst>
            </p:cNvPr>
            <p:cNvPicPr>
              <a:picLocks noChangeAspect="1"/>
            </p:cNvPicPr>
            <p:nvPr/>
          </p:nvPicPr>
          <p:blipFill>
            <a:blip r:embed="rId3"/>
            <a:stretch>
              <a:fillRect/>
            </a:stretch>
          </p:blipFill>
          <p:spPr>
            <a:xfrm>
              <a:off x="3196937" y="4514086"/>
              <a:ext cx="1285655" cy="2087999"/>
            </a:xfrm>
            <a:prstGeom prst="rect">
              <a:avLst/>
            </a:prstGeom>
          </p:spPr>
        </p:pic>
        <p:pic>
          <p:nvPicPr>
            <p:cNvPr id="9" name="Picture 8" descr="Icon&#10;&#10;Description automatically generated">
              <a:extLst>
                <a:ext uri="{FF2B5EF4-FFF2-40B4-BE49-F238E27FC236}">
                  <a16:creationId xmlns:a16="http://schemas.microsoft.com/office/drawing/2014/main" id="{51C80DDC-465F-EE4D-BF9B-F5FEFB798E3D}"/>
                </a:ext>
              </a:extLst>
            </p:cNvPr>
            <p:cNvPicPr>
              <a:picLocks noChangeAspect="1"/>
            </p:cNvPicPr>
            <p:nvPr/>
          </p:nvPicPr>
          <p:blipFill>
            <a:blip r:embed="rId4"/>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1831918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62814" y="2705729"/>
            <a:ext cx="5408546"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FREE Online Package</a:t>
            </a:r>
          </a:p>
          <a:p>
            <a:br>
              <a:rPr lang="en-GB" dirty="0">
                <a:solidFill>
                  <a:srgbClr val="C54A9A"/>
                </a:solidFill>
              </a:rPr>
            </a:br>
            <a:r>
              <a:rPr lang="en-GB" dirty="0">
                <a:solidFill>
                  <a:srgbClr val="C54A9A"/>
                </a:solidFill>
              </a:rPr>
              <a:t>Easy-to-create</a:t>
            </a:r>
            <a:r>
              <a:rPr lang="en-GB" dirty="0"/>
              <a:t> surveys and forms for everyone </a:t>
            </a:r>
          </a:p>
          <a:p>
            <a:r>
              <a:rPr lang="en-GB" dirty="0">
                <a:solidFill>
                  <a:srgbClr val="C54A9A"/>
                </a:solidFill>
              </a:rPr>
              <a:t>Create custom forms </a:t>
            </a:r>
            <a:r>
              <a:rPr lang="en-GB" dirty="0"/>
              <a:t>for surveys and questionnaires at no cost. </a:t>
            </a:r>
          </a:p>
          <a:p>
            <a:r>
              <a:rPr lang="en-GB" dirty="0">
                <a:solidFill>
                  <a:srgbClr val="C54A9A"/>
                </a:solidFill>
              </a:rPr>
              <a:t>Gather everything </a:t>
            </a:r>
            <a:r>
              <a:rPr lang="en-GB" dirty="0"/>
              <a:t>in a spreadsheet and analyse data directly in </a:t>
            </a:r>
            <a:r>
              <a:rPr lang="en-GB" dirty="0">
                <a:hlinkClick r:id="rId2"/>
              </a:rPr>
              <a:t>Google Sheets </a:t>
            </a:r>
            <a:endParaRPr lang="en-GB" dirty="0"/>
          </a:p>
          <a:p>
            <a:endParaRPr lang="en-US" dirty="0"/>
          </a:p>
        </p:txBody>
      </p:sp>
      <p:pic>
        <p:nvPicPr>
          <p:cNvPr id="7" name="Picture 6">
            <a:extLst>
              <a:ext uri="{FF2B5EF4-FFF2-40B4-BE49-F238E27FC236}">
                <a16:creationId xmlns:a16="http://schemas.microsoft.com/office/drawing/2014/main" id="{9F64E407-69BB-0D4A-89BA-9AFB5C5A83A4}"/>
              </a:ext>
            </a:extLst>
          </p:cNvPr>
          <p:cNvPicPr>
            <a:picLocks noChangeAspect="1"/>
          </p:cNvPicPr>
          <p:nvPr/>
        </p:nvPicPr>
        <p:blipFill>
          <a:blip r:embed="rId3"/>
          <a:stretch>
            <a:fillRect/>
          </a:stretch>
        </p:blipFill>
        <p:spPr>
          <a:xfrm>
            <a:off x="112773" y="902632"/>
            <a:ext cx="1155700" cy="1041400"/>
          </a:xfrm>
          <a:prstGeom prst="rect">
            <a:avLst/>
          </a:prstGeom>
        </p:spPr>
      </p:pic>
      <p:pic>
        <p:nvPicPr>
          <p:cNvPr id="8" name="Picture 7">
            <a:extLst>
              <a:ext uri="{FF2B5EF4-FFF2-40B4-BE49-F238E27FC236}">
                <a16:creationId xmlns:a16="http://schemas.microsoft.com/office/drawing/2014/main" id="{CD24E0FC-3D7F-0449-B4C7-DB4C93083A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2032" y="2028680"/>
            <a:ext cx="5609968" cy="4151376"/>
          </a:xfrm>
          <a:prstGeom prst="rect">
            <a:avLst/>
          </a:prstGeom>
        </p:spPr>
      </p:pic>
      <p:pic>
        <p:nvPicPr>
          <p:cNvPr id="10" name="Picture 9">
            <a:extLst>
              <a:ext uri="{FF2B5EF4-FFF2-40B4-BE49-F238E27FC236}">
                <a16:creationId xmlns:a16="http://schemas.microsoft.com/office/drawing/2014/main" id="{3D4427EB-A7AE-2B49-88EE-2040B29D4F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98080" y="2330834"/>
            <a:ext cx="3814220" cy="2196331"/>
          </a:xfrm>
          <a:prstGeom prst="rect">
            <a:avLst/>
          </a:prstGeom>
        </p:spPr>
      </p:pic>
      <p:grpSp>
        <p:nvGrpSpPr>
          <p:cNvPr id="9" name="Group 8">
            <a:extLst>
              <a:ext uri="{FF2B5EF4-FFF2-40B4-BE49-F238E27FC236}">
                <a16:creationId xmlns:a16="http://schemas.microsoft.com/office/drawing/2014/main" id="{5C53C19F-F38B-9844-92B8-B03FE0F9B5C1}"/>
              </a:ext>
            </a:extLst>
          </p:cNvPr>
          <p:cNvGrpSpPr/>
          <p:nvPr/>
        </p:nvGrpSpPr>
        <p:grpSpPr>
          <a:xfrm>
            <a:off x="8176358" y="65536"/>
            <a:ext cx="3814220" cy="4711685"/>
            <a:chOff x="7953626" y="4606229"/>
            <a:chExt cx="1607853" cy="1986172"/>
          </a:xfrm>
        </p:grpSpPr>
        <p:pic>
          <p:nvPicPr>
            <p:cNvPr id="11" name="Picture 10" descr="Icon&#10;&#10;Description automatically generated">
              <a:extLst>
                <a:ext uri="{FF2B5EF4-FFF2-40B4-BE49-F238E27FC236}">
                  <a16:creationId xmlns:a16="http://schemas.microsoft.com/office/drawing/2014/main" id="{4C72A571-318D-D045-A63F-F151694B0CEB}"/>
                </a:ext>
              </a:extLst>
            </p:cNvPr>
            <p:cNvPicPr>
              <a:picLocks noChangeAspect="1"/>
            </p:cNvPicPr>
            <p:nvPr/>
          </p:nvPicPr>
          <p:blipFill>
            <a:blip r:embed="rId6"/>
            <a:stretch>
              <a:fillRect/>
            </a:stretch>
          </p:blipFill>
          <p:spPr>
            <a:xfrm>
              <a:off x="7953626" y="4606229"/>
              <a:ext cx="1607853" cy="1986172"/>
            </a:xfrm>
            <a:prstGeom prst="rect">
              <a:avLst/>
            </a:prstGeom>
          </p:spPr>
        </p:pic>
        <p:pic>
          <p:nvPicPr>
            <p:cNvPr id="14" name="Picture 13" descr="Icon&#10;&#10;Description automatically generated">
              <a:extLst>
                <a:ext uri="{FF2B5EF4-FFF2-40B4-BE49-F238E27FC236}">
                  <a16:creationId xmlns:a16="http://schemas.microsoft.com/office/drawing/2014/main" id="{BC701F1A-CF2C-FA4F-A358-0649A3B8E3BF}"/>
                </a:ext>
              </a:extLst>
            </p:cNvPr>
            <p:cNvPicPr>
              <a:picLocks noChangeAspect="1"/>
            </p:cNvPicPr>
            <p:nvPr/>
          </p:nvPicPr>
          <p:blipFill>
            <a:blip r:embed="rId7"/>
            <a:stretch>
              <a:fillRect/>
            </a:stretch>
          </p:blipFill>
          <p:spPr>
            <a:xfrm flipH="1">
              <a:off x="9328011" y="5693569"/>
              <a:ext cx="224453" cy="244787"/>
            </a:xfrm>
            <a:prstGeom prst="rect">
              <a:avLst/>
            </a:prstGeom>
          </p:spPr>
        </p:pic>
      </p:grpSp>
      <p:pic>
        <p:nvPicPr>
          <p:cNvPr id="15" name="Picture 14">
            <a:extLst>
              <a:ext uri="{FF2B5EF4-FFF2-40B4-BE49-F238E27FC236}">
                <a16:creationId xmlns:a16="http://schemas.microsoft.com/office/drawing/2014/main" id="{5057DAEA-71C6-3048-847D-1988DD58EC58}"/>
              </a:ext>
            </a:extLst>
          </p:cNvPr>
          <p:cNvPicPr>
            <a:picLocks noChangeAspect="1"/>
          </p:cNvPicPr>
          <p:nvPr/>
        </p:nvPicPr>
        <p:blipFill>
          <a:blip r:embed="rId8"/>
          <a:stretch>
            <a:fillRect/>
          </a:stretch>
        </p:blipFill>
        <p:spPr>
          <a:xfrm>
            <a:off x="8692978" y="981215"/>
            <a:ext cx="2150444" cy="698013"/>
          </a:xfrm>
          <a:prstGeom prst="rect">
            <a:avLst/>
          </a:prstGeom>
        </p:spPr>
      </p:pic>
      <p:sp>
        <p:nvSpPr>
          <p:cNvPr id="16" name="Text Placeholder 4">
            <a:extLst>
              <a:ext uri="{FF2B5EF4-FFF2-40B4-BE49-F238E27FC236}">
                <a16:creationId xmlns:a16="http://schemas.microsoft.com/office/drawing/2014/main" id="{D2B9B35E-E55F-7042-ADF9-8F114D89819A}"/>
              </a:ext>
            </a:extLst>
          </p:cNvPr>
          <p:cNvSpPr>
            <a:spLocks noGrp="1"/>
          </p:cNvSpPr>
          <p:nvPr>
            <p:ph type="body" sz="quarter" idx="13"/>
          </p:nvPr>
        </p:nvSpPr>
        <p:spPr>
          <a:xfrm>
            <a:off x="1662814" y="880423"/>
            <a:ext cx="9649486" cy="1400320"/>
          </a:xfrm>
        </p:spPr>
        <p:txBody>
          <a:bodyPr/>
          <a:lstStyle/>
          <a:p>
            <a:r>
              <a:rPr lang="en-GB" dirty="0"/>
              <a:t>THE POWER OF QUESTIONNAIRES </a:t>
            </a:r>
          </a:p>
          <a:p>
            <a:pPr>
              <a:spcBef>
                <a:spcPts val="200"/>
              </a:spcBef>
            </a:pPr>
            <a:r>
              <a:rPr lang="en-GB" dirty="0">
                <a:solidFill>
                  <a:srgbClr val="C54A9A"/>
                </a:solidFill>
              </a:rPr>
              <a:t>ONLINE RESEARCH TOOLS </a:t>
            </a:r>
          </a:p>
          <a:p>
            <a:endParaRPr lang="en-GB" dirty="0">
              <a:effectLst/>
            </a:endParaRPr>
          </a:p>
        </p:txBody>
      </p:sp>
    </p:spTree>
    <p:extLst>
      <p:ext uri="{BB962C8B-B14F-4D97-AF65-F5344CB8AC3E}">
        <p14:creationId xmlns:p14="http://schemas.microsoft.com/office/powerpoint/2010/main" val="2305584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768071" y="2556888"/>
            <a:ext cx="4902724"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FREE ONLINE PACKAGE</a:t>
            </a:r>
            <a:br>
              <a:rPr lang="en-GB" dirty="0"/>
            </a:br>
            <a:endParaRPr lang="en-GB" dirty="0"/>
          </a:p>
          <a:p>
            <a:r>
              <a:rPr lang="en-GB" dirty="0"/>
              <a:t>Cost; </a:t>
            </a:r>
            <a:r>
              <a:rPr lang="en-GB" dirty="0">
                <a:solidFill>
                  <a:srgbClr val="C54A9A"/>
                </a:solidFill>
              </a:rPr>
              <a:t>FREE</a:t>
            </a:r>
            <a:r>
              <a:rPr lang="en-GB" dirty="0"/>
              <a:t>. Enhanced plans with additional services circa €200 per annum</a:t>
            </a:r>
            <a:br>
              <a:rPr lang="en-GB" dirty="0"/>
            </a:br>
            <a:endParaRPr lang="en-GB" dirty="0"/>
          </a:p>
          <a:p>
            <a:r>
              <a:rPr lang="en-GB" dirty="0">
                <a:solidFill>
                  <a:srgbClr val="C54A9A"/>
                </a:solidFill>
              </a:rPr>
              <a:t>What It Is</a:t>
            </a:r>
            <a:r>
              <a:rPr lang="en-GB" dirty="0"/>
              <a:t>; an online survey and opinion poll service </a:t>
            </a:r>
          </a:p>
          <a:p>
            <a:endParaRPr lang="en-US" dirty="0"/>
          </a:p>
        </p:txBody>
      </p:sp>
      <p:pic>
        <p:nvPicPr>
          <p:cNvPr id="7" name="Picture 6">
            <a:extLst>
              <a:ext uri="{FF2B5EF4-FFF2-40B4-BE49-F238E27FC236}">
                <a16:creationId xmlns:a16="http://schemas.microsoft.com/office/drawing/2014/main" id="{9F64E407-69BB-0D4A-89BA-9AFB5C5A83A4}"/>
              </a:ext>
            </a:extLst>
          </p:cNvPr>
          <p:cNvPicPr>
            <a:picLocks noChangeAspect="1"/>
          </p:cNvPicPr>
          <p:nvPr/>
        </p:nvPicPr>
        <p:blipFill>
          <a:blip r:embed="rId2"/>
          <a:stretch>
            <a:fillRect/>
          </a:stretch>
        </p:blipFill>
        <p:spPr>
          <a:xfrm>
            <a:off x="112773" y="902632"/>
            <a:ext cx="1155700" cy="1041400"/>
          </a:xfrm>
          <a:prstGeom prst="rect">
            <a:avLst/>
          </a:prstGeom>
        </p:spPr>
      </p:pic>
      <p:pic>
        <p:nvPicPr>
          <p:cNvPr id="8" name="Picture 7">
            <a:extLst>
              <a:ext uri="{FF2B5EF4-FFF2-40B4-BE49-F238E27FC236}">
                <a16:creationId xmlns:a16="http://schemas.microsoft.com/office/drawing/2014/main" id="{CD24E0FC-3D7F-0449-B4C7-DB4C93083A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8500" y="2061862"/>
            <a:ext cx="5413248" cy="4005803"/>
          </a:xfrm>
          <a:prstGeom prst="rect">
            <a:avLst/>
          </a:prstGeom>
        </p:spPr>
      </p:pic>
      <p:pic>
        <p:nvPicPr>
          <p:cNvPr id="6" name="Picture 5">
            <a:extLst>
              <a:ext uri="{FF2B5EF4-FFF2-40B4-BE49-F238E27FC236}">
                <a16:creationId xmlns:a16="http://schemas.microsoft.com/office/drawing/2014/main" id="{7858661D-9C10-E44A-8313-0F967A700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5500" y="2290320"/>
            <a:ext cx="3659247" cy="2086250"/>
          </a:xfrm>
          <a:prstGeom prst="rect">
            <a:avLst/>
          </a:prstGeom>
        </p:spPr>
      </p:pic>
      <p:grpSp>
        <p:nvGrpSpPr>
          <p:cNvPr id="14" name="Group 13">
            <a:extLst>
              <a:ext uri="{FF2B5EF4-FFF2-40B4-BE49-F238E27FC236}">
                <a16:creationId xmlns:a16="http://schemas.microsoft.com/office/drawing/2014/main" id="{F852A36C-0DBE-2F4E-BB1E-21F62F057061}"/>
              </a:ext>
            </a:extLst>
          </p:cNvPr>
          <p:cNvGrpSpPr/>
          <p:nvPr/>
        </p:nvGrpSpPr>
        <p:grpSpPr>
          <a:xfrm>
            <a:off x="8176358" y="65536"/>
            <a:ext cx="3814220" cy="4711685"/>
            <a:chOff x="7953626" y="4606229"/>
            <a:chExt cx="1607853" cy="1986172"/>
          </a:xfrm>
        </p:grpSpPr>
        <p:pic>
          <p:nvPicPr>
            <p:cNvPr id="15" name="Picture 14" descr="Icon&#10;&#10;Description automatically generated">
              <a:extLst>
                <a:ext uri="{FF2B5EF4-FFF2-40B4-BE49-F238E27FC236}">
                  <a16:creationId xmlns:a16="http://schemas.microsoft.com/office/drawing/2014/main" id="{D0746EBD-9055-F641-90C6-A79A1FA0A482}"/>
                </a:ext>
              </a:extLst>
            </p:cNvPr>
            <p:cNvPicPr>
              <a:picLocks noChangeAspect="1"/>
            </p:cNvPicPr>
            <p:nvPr/>
          </p:nvPicPr>
          <p:blipFill>
            <a:blip r:embed="rId5"/>
            <a:stretch>
              <a:fillRect/>
            </a:stretch>
          </p:blipFill>
          <p:spPr>
            <a:xfrm>
              <a:off x="7953626" y="4606229"/>
              <a:ext cx="1607853" cy="1986172"/>
            </a:xfrm>
            <a:prstGeom prst="rect">
              <a:avLst/>
            </a:prstGeom>
          </p:spPr>
        </p:pic>
        <p:pic>
          <p:nvPicPr>
            <p:cNvPr id="16" name="Picture 15" descr="Icon&#10;&#10;Description automatically generated">
              <a:extLst>
                <a:ext uri="{FF2B5EF4-FFF2-40B4-BE49-F238E27FC236}">
                  <a16:creationId xmlns:a16="http://schemas.microsoft.com/office/drawing/2014/main" id="{2D570920-C698-7F45-8B7E-DBCCACF12F47}"/>
                </a:ext>
              </a:extLst>
            </p:cNvPr>
            <p:cNvPicPr>
              <a:picLocks noChangeAspect="1"/>
            </p:cNvPicPr>
            <p:nvPr/>
          </p:nvPicPr>
          <p:blipFill>
            <a:blip r:embed="rId6"/>
            <a:stretch>
              <a:fillRect/>
            </a:stretch>
          </p:blipFill>
          <p:spPr>
            <a:xfrm flipH="1">
              <a:off x="9328011" y="5693569"/>
              <a:ext cx="224453" cy="244787"/>
            </a:xfrm>
            <a:prstGeom prst="rect">
              <a:avLst/>
            </a:prstGeom>
          </p:spPr>
        </p:pic>
      </p:grpSp>
      <p:pic>
        <p:nvPicPr>
          <p:cNvPr id="17" name="Picture 16">
            <a:extLst>
              <a:ext uri="{FF2B5EF4-FFF2-40B4-BE49-F238E27FC236}">
                <a16:creationId xmlns:a16="http://schemas.microsoft.com/office/drawing/2014/main" id="{2F362473-53F4-D144-BBF6-D1172C9A6D3E}"/>
              </a:ext>
            </a:extLst>
          </p:cNvPr>
          <p:cNvPicPr>
            <a:picLocks noChangeAspect="1"/>
          </p:cNvPicPr>
          <p:nvPr/>
        </p:nvPicPr>
        <p:blipFill>
          <a:blip r:embed="rId7"/>
          <a:stretch>
            <a:fillRect/>
          </a:stretch>
        </p:blipFill>
        <p:spPr>
          <a:xfrm>
            <a:off x="8692232" y="826769"/>
            <a:ext cx="2170840" cy="996815"/>
          </a:xfrm>
          <a:prstGeom prst="rect">
            <a:avLst/>
          </a:prstGeom>
        </p:spPr>
      </p:pic>
      <p:sp>
        <p:nvSpPr>
          <p:cNvPr id="19" name="Text Placeholder 4">
            <a:extLst>
              <a:ext uri="{FF2B5EF4-FFF2-40B4-BE49-F238E27FC236}">
                <a16:creationId xmlns:a16="http://schemas.microsoft.com/office/drawing/2014/main" id="{27B70BED-6786-5E4F-A2F7-1E0CE0B7AEF9}"/>
              </a:ext>
            </a:extLst>
          </p:cNvPr>
          <p:cNvSpPr>
            <a:spLocks noGrp="1"/>
          </p:cNvSpPr>
          <p:nvPr>
            <p:ph type="body" sz="quarter" idx="13"/>
          </p:nvPr>
        </p:nvSpPr>
        <p:spPr>
          <a:xfrm>
            <a:off x="1662814" y="880423"/>
            <a:ext cx="9649486" cy="1400320"/>
          </a:xfrm>
        </p:spPr>
        <p:txBody>
          <a:bodyPr/>
          <a:lstStyle/>
          <a:p>
            <a:r>
              <a:rPr lang="en-GB" dirty="0"/>
              <a:t>THE POWER OF QUESTIONNAIRES </a:t>
            </a:r>
          </a:p>
          <a:p>
            <a:pPr>
              <a:spcBef>
                <a:spcPts val="200"/>
              </a:spcBef>
            </a:pPr>
            <a:r>
              <a:rPr lang="en-GB" dirty="0">
                <a:solidFill>
                  <a:srgbClr val="C54A9A"/>
                </a:solidFill>
              </a:rPr>
              <a:t>ONLINE RESEARCH TOOLS </a:t>
            </a:r>
          </a:p>
          <a:p>
            <a:endParaRPr lang="en-GB" dirty="0">
              <a:effectLst/>
            </a:endParaRPr>
          </a:p>
        </p:txBody>
      </p:sp>
    </p:spTree>
    <p:extLst>
      <p:ext uri="{BB962C8B-B14F-4D97-AF65-F5344CB8AC3E}">
        <p14:creationId xmlns:p14="http://schemas.microsoft.com/office/powerpoint/2010/main" val="2588489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62814" y="880423"/>
            <a:ext cx="9649486" cy="1400320"/>
          </a:xfrm>
        </p:spPr>
        <p:txBody>
          <a:bodyPr/>
          <a:lstStyle/>
          <a:p>
            <a:r>
              <a:rPr lang="en-GB" dirty="0"/>
              <a:t>THE POWER OF QUESTIONNAIRES </a:t>
            </a:r>
          </a:p>
          <a:p>
            <a:pPr>
              <a:spcBef>
                <a:spcPts val="200"/>
              </a:spcBef>
            </a:pPr>
            <a:r>
              <a:rPr lang="en-GB" dirty="0">
                <a:solidFill>
                  <a:srgbClr val="C54A9A"/>
                </a:solidFill>
              </a:rPr>
              <a:t>ONLINE RESEARCH TOOLS </a:t>
            </a:r>
          </a:p>
          <a:p>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62814" y="2370513"/>
            <a:ext cx="5413249"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How to Use It; </a:t>
            </a:r>
            <a:r>
              <a:rPr lang="en-GB" dirty="0"/>
              <a:t>you can creative surveys free of charge for your own audience. For a fee, you also can get feedback from your target audience via SurveyMonkey's own samples</a:t>
            </a:r>
            <a:br>
              <a:rPr lang="en-GB" dirty="0"/>
            </a:br>
            <a:endParaRPr lang="en-GB" dirty="0"/>
          </a:p>
          <a:p>
            <a:r>
              <a:rPr lang="en-GB" dirty="0">
                <a:solidFill>
                  <a:srgbClr val="C54A9A"/>
                </a:solidFill>
              </a:rPr>
              <a:t>Get the Most Out of It; </a:t>
            </a:r>
            <a:r>
              <a:rPr lang="en-GB" dirty="0"/>
              <a:t>beyond the answers to survey questions, respondents may provide additional insight in their open-ended comments </a:t>
            </a:r>
          </a:p>
          <a:p>
            <a:r>
              <a:rPr lang="en-GB" dirty="0" err="1">
                <a:hlinkClick r:id="rId2"/>
              </a:rPr>
              <a:t>www.surveymonkey.com</a:t>
            </a:r>
            <a:r>
              <a:rPr lang="en-GB" dirty="0">
                <a:hlinkClick r:id="rId2"/>
              </a:rPr>
              <a:t> </a:t>
            </a:r>
            <a:endParaRPr lang="en-GB" dirty="0"/>
          </a:p>
          <a:p>
            <a:endParaRPr lang="en-US" dirty="0"/>
          </a:p>
        </p:txBody>
      </p:sp>
      <p:pic>
        <p:nvPicPr>
          <p:cNvPr id="7" name="Picture 6">
            <a:extLst>
              <a:ext uri="{FF2B5EF4-FFF2-40B4-BE49-F238E27FC236}">
                <a16:creationId xmlns:a16="http://schemas.microsoft.com/office/drawing/2014/main" id="{9F64E407-69BB-0D4A-89BA-9AFB5C5A83A4}"/>
              </a:ext>
            </a:extLst>
          </p:cNvPr>
          <p:cNvPicPr>
            <a:picLocks noChangeAspect="1"/>
          </p:cNvPicPr>
          <p:nvPr/>
        </p:nvPicPr>
        <p:blipFill>
          <a:blip r:embed="rId3"/>
          <a:stretch>
            <a:fillRect/>
          </a:stretch>
        </p:blipFill>
        <p:spPr>
          <a:xfrm>
            <a:off x="112773" y="902632"/>
            <a:ext cx="1155700" cy="1041400"/>
          </a:xfrm>
          <a:prstGeom prst="rect">
            <a:avLst/>
          </a:prstGeom>
        </p:spPr>
      </p:pic>
      <p:pic>
        <p:nvPicPr>
          <p:cNvPr id="9" name="Picture 8">
            <a:extLst>
              <a:ext uri="{FF2B5EF4-FFF2-40B4-BE49-F238E27FC236}">
                <a16:creationId xmlns:a16="http://schemas.microsoft.com/office/drawing/2014/main" id="{00D6B470-1749-4044-B489-C8F8BDD6E6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7330" y="2196332"/>
            <a:ext cx="5413248" cy="4005803"/>
          </a:xfrm>
          <a:prstGeom prst="rect">
            <a:avLst/>
          </a:prstGeom>
        </p:spPr>
      </p:pic>
      <p:pic>
        <p:nvPicPr>
          <p:cNvPr id="10" name="Picture 9">
            <a:extLst>
              <a:ext uri="{FF2B5EF4-FFF2-40B4-BE49-F238E27FC236}">
                <a16:creationId xmlns:a16="http://schemas.microsoft.com/office/drawing/2014/main" id="{F2658F75-694A-3B40-ABA7-9BBFB0E0446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4330" y="2424790"/>
            <a:ext cx="3659247" cy="2086250"/>
          </a:xfrm>
          <a:prstGeom prst="rect">
            <a:avLst/>
          </a:prstGeom>
        </p:spPr>
      </p:pic>
      <p:grpSp>
        <p:nvGrpSpPr>
          <p:cNvPr id="8" name="Group 7">
            <a:extLst>
              <a:ext uri="{FF2B5EF4-FFF2-40B4-BE49-F238E27FC236}">
                <a16:creationId xmlns:a16="http://schemas.microsoft.com/office/drawing/2014/main" id="{200865D8-7230-A345-BD9F-786566FD3652}"/>
              </a:ext>
            </a:extLst>
          </p:cNvPr>
          <p:cNvGrpSpPr/>
          <p:nvPr/>
        </p:nvGrpSpPr>
        <p:grpSpPr>
          <a:xfrm>
            <a:off x="8176358" y="65536"/>
            <a:ext cx="3814220" cy="4711685"/>
            <a:chOff x="7953626" y="4606229"/>
            <a:chExt cx="1607853" cy="1986172"/>
          </a:xfrm>
        </p:grpSpPr>
        <p:pic>
          <p:nvPicPr>
            <p:cNvPr id="11" name="Picture 10" descr="Icon&#10;&#10;Description automatically generated">
              <a:extLst>
                <a:ext uri="{FF2B5EF4-FFF2-40B4-BE49-F238E27FC236}">
                  <a16:creationId xmlns:a16="http://schemas.microsoft.com/office/drawing/2014/main" id="{E0D5F09D-BB24-9843-BA42-88708C5EFC32}"/>
                </a:ext>
              </a:extLst>
            </p:cNvPr>
            <p:cNvPicPr>
              <a:picLocks noChangeAspect="1"/>
            </p:cNvPicPr>
            <p:nvPr/>
          </p:nvPicPr>
          <p:blipFill>
            <a:blip r:embed="rId6"/>
            <a:stretch>
              <a:fillRect/>
            </a:stretch>
          </p:blipFill>
          <p:spPr>
            <a:xfrm>
              <a:off x="7953626" y="4606229"/>
              <a:ext cx="1607853" cy="1986172"/>
            </a:xfrm>
            <a:prstGeom prst="rect">
              <a:avLst/>
            </a:prstGeom>
          </p:spPr>
        </p:pic>
        <p:pic>
          <p:nvPicPr>
            <p:cNvPr id="14" name="Picture 13" descr="Icon&#10;&#10;Description automatically generated">
              <a:extLst>
                <a:ext uri="{FF2B5EF4-FFF2-40B4-BE49-F238E27FC236}">
                  <a16:creationId xmlns:a16="http://schemas.microsoft.com/office/drawing/2014/main" id="{718AA538-B850-EE49-AF5C-CF6D490FD80F}"/>
                </a:ext>
              </a:extLst>
            </p:cNvPr>
            <p:cNvPicPr>
              <a:picLocks noChangeAspect="1"/>
            </p:cNvPicPr>
            <p:nvPr/>
          </p:nvPicPr>
          <p:blipFill>
            <a:blip r:embed="rId7"/>
            <a:stretch>
              <a:fillRect/>
            </a:stretch>
          </p:blipFill>
          <p:spPr>
            <a:xfrm flipH="1">
              <a:off x="9328011" y="5693569"/>
              <a:ext cx="224453" cy="244787"/>
            </a:xfrm>
            <a:prstGeom prst="rect">
              <a:avLst/>
            </a:prstGeom>
          </p:spPr>
        </p:pic>
      </p:grpSp>
      <p:pic>
        <p:nvPicPr>
          <p:cNvPr id="15" name="Picture 14">
            <a:extLst>
              <a:ext uri="{FF2B5EF4-FFF2-40B4-BE49-F238E27FC236}">
                <a16:creationId xmlns:a16="http://schemas.microsoft.com/office/drawing/2014/main" id="{9732D060-8B4F-7348-A538-68CA9FD43842}"/>
              </a:ext>
            </a:extLst>
          </p:cNvPr>
          <p:cNvPicPr>
            <a:picLocks noChangeAspect="1"/>
          </p:cNvPicPr>
          <p:nvPr/>
        </p:nvPicPr>
        <p:blipFill>
          <a:blip r:embed="rId8"/>
          <a:stretch>
            <a:fillRect/>
          </a:stretch>
        </p:blipFill>
        <p:spPr>
          <a:xfrm>
            <a:off x="8692232" y="826769"/>
            <a:ext cx="2170840" cy="996815"/>
          </a:xfrm>
          <a:prstGeom prst="rect">
            <a:avLst/>
          </a:prstGeom>
        </p:spPr>
      </p:pic>
    </p:spTree>
    <p:extLst>
      <p:ext uri="{BB962C8B-B14F-4D97-AF65-F5344CB8AC3E}">
        <p14:creationId xmlns:p14="http://schemas.microsoft.com/office/powerpoint/2010/main" val="1632651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HOW TO FIND PEOPLE TO INTERVIEW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1905306"/>
            <a:ext cx="10309730"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COLD CALLING: </a:t>
            </a:r>
          </a:p>
          <a:p>
            <a:pPr algn="just"/>
            <a:r>
              <a:rPr lang="en-GB" dirty="0"/>
              <a:t>If you are targeting a business market, the most direct method is cold-calling companies. Ask for the person with the appropriate title and tell them that you are seeking their advice on a new product. People are more likely to talk to you if you are seeking their advice than they will be if you are trying to sell them a product. </a:t>
            </a:r>
          </a:p>
          <a:p>
            <a:pPr algn="just"/>
            <a:endParaRPr lang="en-GB" sz="800" dirty="0">
              <a:solidFill>
                <a:srgbClr val="C54A9A"/>
              </a:solidFill>
            </a:endParaRPr>
          </a:p>
          <a:p>
            <a:pPr algn="just"/>
            <a:r>
              <a:rPr lang="en-GB" dirty="0">
                <a:solidFill>
                  <a:srgbClr val="C54A9A"/>
                </a:solidFill>
              </a:rPr>
              <a:t>ADVERTISING: </a:t>
            </a:r>
          </a:p>
          <a:p>
            <a:pPr algn="just"/>
            <a:r>
              <a:rPr lang="en-GB" dirty="0"/>
              <a:t>On-line advertising is the fast and very targeted. To find the right audience through use advertising in an online publication that goes to your target market. You may need an incentive for people to sign up for the interview.  E.g. this could be the members of a Chamber of Commerce.</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8" name="Group 7">
            <a:extLst>
              <a:ext uri="{FF2B5EF4-FFF2-40B4-BE49-F238E27FC236}">
                <a16:creationId xmlns:a16="http://schemas.microsoft.com/office/drawing/2014/main" id="{5BD9898C-4CE9-A748-95D2-77C7BA5AC816}"/>
              </a:ext>
            </a:extLst>
          </p:cNvPr>
          <p:cNvGrpSpPr/>
          <p:nvPr/>
        </p:nvGrpSpPr>
        <p:grpSpPr>
          <a:xfrm>
            <a:off x="8813200" y="373551"/>
            <a:ext cx="2917825" cy="1876425"/>
            <a:chOff x="8969376" y="445265"/>
            <a:chExt cx="2917825" cy="1876425"/>
          </a:xfrm>
        </p:grpSpPr>
        <p:pic>
          <p:nvPicPr>
            <p:cNvPr id="9" name="Picture 8" descr="A picture containing text, clipart&#10;&#10;Description automatically generated">
              <a:extLst>
                <a:ext uri="{FF2B5EF4-FFF2-40B4-BE49-F238E27FC236}">
                  <a16:creationId xmlns:a16="http://schemas.microsoft.com/office/drawing/2014/main" id="{8CEFA44A-7FD9-C540-96A4-E81060E97F63}"/>
                </a:ext>
              </a:extLst>
            </p:cNvPr>
            <p:cNvPicPr>
              <a:picLocks noChangeAspect="1"/>
            </p:cNvPicPr>
            <p:nvPr/>
          </p:nvPicPr>
          <p:blipFill>
            <a:blip r:embed="rId3"/>
            <a:stretch>
              <a:fillRect/>
            </a:stretch>
          </p:blipFill>
          <p:spPr>
            <a:xfrm>
              <a:off x="8969376" y="445265"/>
              <a:ext cx="2917825" cy="1876425"/>
            </a:xfrm>
            <a:prstGeom prst="rect">
              <a:avLst/>
            </a:prstGeom>
          </p:spPr>
        </p:pic>
        <p:pic>
          <p:nvPicPr>
            <p:cNvPr id="10" name="Picture 9" descr="Icon&#10;&#10;Description automatically generated">
              <a:extLst>
                <a:ext uri="{FF2B5EF4-FFF2-40B4-BE49-F238E27FC236}">
                  <a16:creationId xmlns:a16="http://schemas.microsoft.com/office/drawing/2014/main" id="{BA3A2575-08B3-7343-B8B1-E99C46FFA8BA}"/>
                </a:ext>
              </a:extLst>
            </p:cNvPr>
            <p:cNvPicPr>
              <a:picLocks noChangeAspect="1"/>
            </p:cNvPicPr>
            <p:nvPr/>
          </p:nvPicPr>
          <p:blipFill>
            <a:blip r:embed="rId4"/>
            <a:stretch>
              <a:fillRect/>
            </a:stretch>
          </p:blipFill>
          <p:spPr>
            <a:xfrm>
              <a:off x="9314892" y="1391353"/>
              <a:ext cx="239518" cy="261216"/>
            </a:xfrm>
            <a:prstGeom prst="rect">
              <a:avLst/>
            </a:prstGeom>
          </p:spPr>
        </p:pic>
        <p:pic>
          <p:nvPicPr>
            <p:cNvPr id="11" name="Picture 10" descr="Icon&#10;&#10;Description automatically generated">
              <a:extLst>
                <a:ext uri="{FF2B5EF4-FFF2-40B4-BE49-F238E27FC236}">
                  <a16:creationId xmlns:a16="http://schemas.microsoft.com/office/drawing/2014/main" id="{543C7495-5133-654E-92EA-FDFECF7C4BD3}"/>
                </a:ext>
              </a:extLst>
            </p:cNvPr>
            <p:cNvPicPr>
              <a:picLocks noChangeAspect="1"/>
            </p:cNvPicPr>
            <p:nvPr/>
          </p:nvPicPr>
          <p:blipFill>
            <a:blip r:embed="rId4"/>
            <a:stretch>
              <a:fillRect/>
            </a:stretch>
          </p:blipFill>
          <p:spPr>
            <a:xfrm rot="20730858" flipH="1">
              <a:off x="11351559" y="1163818"/>
              <a:ext cx="239518" cy="261216"/>
            </a:xfrm>
            <a:prstGeom prst="rect">
              <a:avLst/>
            </a:prstGeom>
          </p:spPr>
        </p:pic>
      </p:grpSp>
    </p:spTree>
    <p:extLst>
      <p:ext uri="{BB962C8B-B14F-4D97-AF65-F5344CB8AC3E}">
        <p14:creationId xmlns:p14="http://schemas.microsoft.com/office/powerpoint/2010/main" val="2875190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HOW TO FIND PEOPLE TO INTERVIEW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2447203"/>
            <a:ext cx="5731634"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USE YOUR NETWORK; your industry contacts and their contacts. </a:t>
            </a:r>
          </a:p>
          <a:p>
            <a:r>
              <a:rPr lang="en-GB" dirty="0"/>
              <a:t>Be sure to let your interviewees know when you plan on conducting the interviews. Set up appointments as soon as possible and let them know how much of their time it will take. It is ideal to do some number of the interviews in person.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40B97920-7E4C-460A-9C6B-374F8188B8B0}"/>
              </a:ext>
            </a:extLst>
          </p:cNvPr>
          <p:cNvGrpSpPr/>
          <p:nvPr/>
        </p:nvGrpSpPr>
        <p:grpSpPr>
          <a:xfrm>
            <a:off x="8309620" y="2306695"/>
            <a:ext cx="2866379" cy="2996825"/>
            <a:chOff x="5454661" y="2052695"/>
            <a:chExt cx="1737320" cy="2081567"/>
          </a:xfrm>
        </p:grpSpPr>
        <p:pic>
          <p:nvPicPr>
            <p:cNvPr id="8" name="Picture 7" descr="Icon&#10;&#10;Description automatically generated">
              <a:extLst>
                <a:ext uri="{FF2B5EF4-FFF2-40B4-BE49-F238E27FC236}">
                  <a16:creationId xmlns:a16="http://schemas.microsoft.com/office/drawing/2014/main" id="{C955E54C-8542-4622-8D9A-701732BFD0CF}"/>
                </a:ext>
              </a:extLst>
            </p:cNvPr>
            <p:cNvPicPr>
              <a:picLocks noChangeAspect="1"/>
            </p:cNvPicPr>
            <p:nvPr/>
          </p:nvPicPr>
          <p:blipFill>
            <a:blip r:embed="rId3"/>
            <a:stretch>
              <a:fillRect/>
            </a:stretch>
          </p:blipFill>
          <p:spPr>
            <a:xfrm>
              <a:off x="5454661" y="2052695"/>
              <a:ext cx="1737320" cy="2081567"/>
            </a:xfrm>
            <a:prstGeom prst="rect">
              <a:avLst/>
            </a:prstGeom>
          </p:spPr>
        </p:pic>
        <p:pic>
          <p:nvPicPr>
            <p:cNvPr id="9" name="Picture 8" descr="Icon&#10;&#10;Description automatically generated">
              <a:extLst>
                <a:ext uri="{FF2B5EF4-FFF2-40B4-BE49-F238E27FC236}">
                  <a16:creationId xmlns:a16="http://schemas.microsoft.com/office/drawing/2014/main" id="{1FCD6168-6F64-46CC-9B7A-5CB68F89292F}"/>
                </a:ext>
              </a:extLst>
            </p:cNvPr>
            <p:cNvPicPr>
              <a:picLocks noChangeAspect="1"/>
            </p:cNvPicPr>
            <p:nvPr/>
          </p:nvPicPr>
          <p:blipFill>
            <a:blip r:embed="rId4"/>
            <a:stretch>
              <a:fillRect/>
            </a:stretch>
          </p:blipFill>
          <p:spPr>
            <a:xfrm>
              <a:off x="5729190" y="2933115"/>
              <a:ext cx="230823" cy="251734"/>
            </a:xfrm>
            <a:prstGeom prst="rect">
              <a:avLst/>
            </a:prstGeom>
          </p:spPr>
        </p:pic>
      </p:grpSp>
    </p:spTree>
    <p:extLst>
      <p:ext uri="{BB962C8B-B14F-4D97-AF65-F5344CB8AC3E}">
        <p14:creationId xmlns:p14="http://schemas.microsoft.com/office/powerpoint/2010/main" val="2131529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BUILDING THE QUESTION SET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2487168"/>
            <a:ext cx="10082784" cy="3471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GB" dirty="0">
                <a:solidFill>
                  <a:srgbClr val="C54A9A"/>
                </a:solidFill>
              </a:rPr>
              <a:t>Questions are important</a:t>
            </a:r>
            <a:r>
              <a:rPr lang="en-GB" dirty="0"/>
              <a:t>; the most important part of the market validation is the questions that you ask and how you ask them. Unlike a scientific survey, you are trying to understand the emotions of your target market. You will want to ask open-ended questions that get them to talking about how and why they do things and what will make them buy your product. </a:t>
            </a:r>
          </a:p>
          <a:p>
            <a:pPr algn="just"/>
            <a:r>
              <a:rPr lang="en-GB" dirty="0"/>
              <a:t>Whether you are trying to validate your target market or your positioning, a fundamental question that you should always ask is, </a:t>
            </a:r>
            <a:r>
              <a:rPr lang="en-GB" dirty="0">
                <a:solidFill>
                  <a:srgbClr val="C54A9A"/>
                </a:solidFill>
              </a:rPr>
              <a:t>"What keeps you up at night?“ </a:t>
            </a:r>
            <a:r>
              <a:rPr lang="en-GB" dirty="0"/>
              <a:t>The answer may have nothing to do with your product, but it will tell you where their priorities will be when considering any product or service. </a:t>
            </a:r>
          </a:p>
          <a:p>
            <a:pPr algn="just"/>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spTree>
    <p:extLst>
      <p:ext uri="{BB962C8B-B14F-4D97-AF65-F5344CB8AC3E}">
        <p14:creationId xmlns:p14="http://schemas.microsoft.com/office/powerpoint/2010/main" val="4131434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27260" y="1074655"/>
            <a:ext cx="9649486" cy="697353"/>
          </a:xfrm>
        </p:spPr>
        <p:txBody>
          <a:bodyPr/>
          <a:lstStyle/>
          <a:p>
            <a:r>
              <a:rPr lang="en-GB" dirty="0"/>
              <a:t>BUILDING THE QUESTION SET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827260" y="2922691"/>
            <a:ext cx="6926596"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You will want to have many questions that are specific to your product including questions about their environment (which will tell you how easy it will be to add your product to their environment), cultural issues (which will tell you how easy it will be to adopt your product), and budgeting (which will tell you if people actually have the money to buy your product).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AA930759-7FEB-4E44-9D3B-FD6302641381}"/>
              </a:ext>
            </a:extLst>
          </p:cNvPr>
          <p:cNvGrpSpPr/>
          <p:nvPr/>
        </p:nvGrpSpPr>
        <p:grpSpPr>
          <a:xfrm>
            <a:off x="9055418" y="3261110"/>
            <a:ext cx="2636710" cy="2283413"/>
            <a:chOff x="5824538" y="486113"/>
            <a:chExt cx="2251075" cy="1949450"/>
          </a:xfrm>
        </p:grpSpPr>
        <p:pic>
          <p:nvPicPr>
            <p:cNvPr id="8" name="Picture 7" descr="A picture containing text&#10;&#10;Description automatically generated">
              <a:extLst>
                <a:ext uri="{FF2B5EF4-FFF2-40B4-BE49-F238E27FC236}">
                  <a16:creationId xmlns:a16="http://schemas.microsoft.com/office/drawing/2014/main" id="{80BD167E-E305-DA46-83D2-6B0796A076F4}"/>
                </a:ext>
              </a:extLst>
            </p:cNvPr>
            <p:cNvPicPr>
              <a:picLocks noChangeAspect="1"/>
            </p:cNvPicPr>
            <p:nvPr/>
          </p:nvPicPr>
          <p:blipFill>
            <a:blip r:embed="rId3"/>
            <a:stretch>
              <a:fillRect/>
            </a:stretch>
          </p:blipFill>
          <p:spPr>
            <a:xfrm>
              <a:off x="5824538" y="486113"/>
              <a:ext cx="2251075" cy="1949450"/>
            </a:xfrm>
            <a:prstGeom prst="rect">
              <a:avLst/>
            </a:prstGeom>
          </p:spPr>
        </p:pic>
        <p:pic>
          <p:nvPicPr>
            <p:cNvPr id="9" name="Picture 8" descr="Icon&#10;&#10;Description automatically generated">
              <a:extLst>
                <a:ext uri="{FF2B5EF4-FFF2-40B4-BE49-F238E27FC236}">
                  <a16:creationId xmlns:a16="http://schemas.microsoft.com/office/drawing/2014/main" id="{016F690A-E15B-744C-AF28-1923F086AF8E}"/>
                </a:ext>
              </a:extLst>
            </p:cNvPr>
            <p:cNvPicPr>
              <a:picLocks noChangeAspect="1"/>
            </p:cNvPicPr>
            <p:nvPr/>
          </p:nvPicPr>
          <p:blipFill>
            <a:blip r:embed="rId4"/>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99976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548395" y="1403152"/>
            <a:ext cx="7002681" cy="4270632"/>
          </a:xfrm>
        </p:spPr>
        <p:txBody>
          <a:bodyPr/>
          <a:lstStyle/>
          <a:p>
            <a:r>
              <a:rPr lang="en-GB" dirty="0">
                <a:solidFill>
                  <a:srgbClr val="C54A9A"/>
                </a:solidFill>
              </a:rPr>
              <a:t>2.    Drawn on your own personal experiences; </a:t>
            </a:r>
            <a:r>
              <a:rPr lang="en-GB" dirty="0"/>
              <a:t>many of the most  powerful world changing ideas come from the experiences and challenges an entrepreneur has faced in their own life. Take a moment to consider the problems you are currently dealing with. Chances are, you’re not the only woman facing these issues. </a:t>
            </a:r>
          </a:p>
          <a:p>
            <a:endParaRPr lang="en-GB" dirty="0">
              <a:solidFill>
                <a:srgbClr val="C54A9A"/>
              </a:solidFill>
            </a:endParaRPr>
          </a:p>
          <a:p>
            <a:r>
              <a:rPr lang="en-GB" dirty="0">
                <a:solidFill>
                  <a:srgbClr val="C54A9A"/>
                </a:solidFill>
              </a:rPr>
              <a:t>3. Improving an existing product or service; </a:t>
            </a:r>
            <a:r>
              <a:rPr lang="en-GB" dirty="0"/>
              <a:t>your business idea does not have to be a new product or service. It may take an existing product or service that you improve, make cheaper, faster, leaner and basically giving the consumer a better product experience. </a:t>
            </a:r>
          </a:p>
          <a:p>
            <a:endParaRPr lang="en-US" dirty="0"/>
          </a:p>
        </p:txBody>
      </p:sp>
      <p:grpSp>
        <p:nvGrpSpPr>
          <p:cNvPr id="21" name="Google Shape;813;p39">
            <a:extLst>
              <a:ext uri="{FF2B5EF4-FFF2-40B4-BE49-F238E27FC236}">
                <a16:creationId xmlns:a16="http://schemas.microsoft.com/office/drawing/2014/main" id="{A0291C7D-1192-442F-BDDD-0700D8B3F06E}"/>
              </a:ext>
            </a:extLst>
          </p:cNvPr>
          <p:cNvGrpSpPr/>
          <p:nvPr/>
        </p:nvGrpSpPr>
        <p:grpSpPr>
          <a:xfrm>
            <a:off x="410415" y="924714"/>
            <a:ext cx="543438" cy="861583"/>
            <a:chOff x="6718575" y="2318625"/>
            <a:chExt cx="256950" cy="407375"/>
          </a:xfrm>
        </p:grpSpPr>
        <p:sp>
          <p:nvSpPr>
            <p:cNvPr id="22" name="Google Shape;814;p39">
              <a:extLst>
                <a:ext uri="{FF2B5EF4-FFF2-40B4-BE49-F238E27FC236}">
                  <a16:creationId xmlns:a16="http://schemas.microsoft.com/office/drawing/2014/main" id="{AF8651FB-CC1E-4DDC-AB37-06F0B015704E}"/>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5;p39">
              <a:extLst>
                <a:ext uri="{FF2B5EF4-FFF2-40B4-BE49-F238E27FC236}">
                  <a16:creationId xmlns:a16="http://schemas.microsoft.com/office/drawing/2014/main" id="{078818E8-95F6-4965-9666-A8BF52538D1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6;p39">
              <a:extLst>
                <a:ext uri="{FF2B5EF4-FFF2-40B4-BE49-F238E27FC236}">
                  <a16:creationId xmlns:a16="http://schemas.microsoft.com/office/drawing/2014/main" id="{921F668E-9EAE-4343-B39F-D6EA457E29E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7;p39">
              <a:extLst>
                <a:ext uri="{FF2B5EF4-FFF2-40B4-BE49-F238E27FC236}">
                  <a16:creationId xmlns:a16="http://schemas.microsoft.com/office/drawing/2014/main" id="{5423E69F-1630-42CE-97CA-C018692613CA}"/>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8;p39">
              <a:extLst>
                <a:ext uri="{FF2B5EF4-FFF2-40B4-BE49-F238E27FC236}">
                  <a16:creationId xmlns:a16="http://schemas.microsoft.com/office/drawing/2014/main" id="{EF7A1B93-C6CF-438D-9D0F-2797D305B8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9;p39">
              <a:extLst>
                <a:ext uri="{FF2B5EF4-FFF2-40B4-BE49-F238E27FC236}">
                  <a16:creationId xmlns:a16="http://schemas.microsoft.com/office/drawing/2014/main" id="{511803AF-45E9-4297-8C74-2021265EB90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0;p39">
              <a:extLst>
                <a:ext uri="{FF2B5EF4-FFF2-40B4-BE49-F238E27FC236}">
                  <a16:creationId xmlns:a16="http://schemas.microsoft.com/office/drawing/2014/main" id="{0D264860-0F04-4584-B782-94E753E6E274}"/>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21;p39">
              <a:extLst>
                <a:ext uri="{FF2B5EF4-FFF2-40B4-BE49-F238E27FC236}">
                  <a16:creationId xmlns:a16="http://schemas.microsoft.com/office/drawing/2014/main" id="{17D39476-654A-4E7D-B69A-CD9CB588DDD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id="{4F231C2C-01B6-4AD6-B1F9-FD0C687E562E}"/>
              </a:ext>
            </a:extLst>
          </p:cNvPr>
          <p:cNvGrpSpPr/>
          <p:nvPr/>
        </p:nvGrpSpPr>
        <p:grpSpPr>
          <a:xfrm>
            <a:off x="8737600" y="1560524"/>
            <a:ext cx="3043985" cy="3895396"/>
            <a:chOff x="5454661" y="2052695"/>
            <a:chExt cx="1737320" cy="2081567"/>
          </a:xfrm>
        </p:grpSpPr>
        <p:pic>
          <p:nvPicPr>
            <p:cNvPr id="14" name="Picture 13" descr="Icon&#10;&#10;Description automatically generated">
              <a:extLst>
                <a:ext uri="{FF2B5EF4-FFF2-40B4-BE49-F238E27FC236}">
                  <a16:creationId xmlns:a16="http://schemas.microsoft.com/office/drawing/2014/main" id="{D944BE0C-1F96-4723-BCAB-04ED61F02234}"/>
                </a:ext>
              </a:extLst>
            </p:cNvPr>
            <p:cNvPicPr>
              <a:picLocks noChangeAspect="1"/>
            </p:cNvPicPr>
            <p:nvPr/>
          </p:nvPicPr>
          <p:blipFill>
            <a:blip r:embed="rId2"/>
            <a:stretch>
              <a:fillRect/>
            </a:stretch>
          </p:blipFill>
          <p:spPr>
            <a:xfrm>
              <a:off x="5454661" y="2052695"/>
              <a:ext cx="1737320" cy="2081567"/>
            </a:xfrm>
            <a:prstGeom prst="rect">
              <a:avLst/>
            </a:prstGeom>
          </p:spPr>
        </p:pic>
        <p:pic>
          <p:nvPicPr>
            <p:cNvPr id="15" name="Picture 14" descr="Icon&#10;&#10;Description automatically generated">
              <a:extLst>
                <a:ext uri="{FF2B5EF4-FFF2-40B4-BE49-F238E27FC236}">
                  <a16:creationId xmlns:a16="http://schemas.microsoft.com/office/drawing/2014/main" id="{0D7481F1-70E1-47E6-8AF1-25914BC650F9}"/>
                </a:ext>
              </a:extLst>
            </p:cNvPr>
            <p:cNvPicPr>
              <a:picLocks noChangeAspect="1"/>
            </p:cNvPicPr>
            <p:nvPr/>
          </p:nvPicPr>
          <p:blipFill>
            <a:blip r:embed="rId3"/>
            <a:stretch>
              <a:fillRect/>
            </a:stretch>
          </p:blipFill>
          <p:spPr>
            <a:xfrm>
              <a:off x="5729190" y="2933115"/>
              <a:ext cx="230823" cy="251734"/>
            </a:xfrm>
            <a:prstGeom prst="rect">
              <a:avLst/>
            </a:prstGeom>
          </p:spPr>
        </p:pic>
      </p:grpSp>
    </p:spTree>
    <p:extLst>
      <p:ext uri="{BB962C8B-B14F-4D97-AF65-F5344CB8AC3E}">
        <p14:creationId xmlns:p14="http://schemas.microsoft.com/office/powerpoint/2010/main" val="1812200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BUILDING THE QUESTION SET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840993" y="2070688"/>
            <a:ext cx="9960863"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Beyond the basic first question, you will need to construct questions that allow you to try out your </a:t>
            </a:r>
            <a:r>
              <a:rPr lang="en-GB" dirty="0">
                <a:solidFill>
                  <a:srgbClr val="C54A9A"/>
                </a:solidFill>
              </a:rPr>
              <a:t>product positioning and/or target market. </a:t>
            </a:r>
          </a:p>
          <a:p>
            <a:r>
              <a:rPr lang="en-GB" dirty="0"/>
              <a:t>Here are some example questions: </a:t>
            </a:r>
          </a:p>
          <a:p>
            <a:pPr marL="342900" indent="-342900">
              <a:buClr>
                <a:srgbClr val="C54A9A"/>
              </a:buClr>
              <a:buFont typeface="Arial" panose="020B0604020202020204" pitchFamily="34" charset="0"/>
              <a:buChar char="•"/>
            </a:pPr>
            <a:r>
              <a:rPr lang="en-GB" dirty="0"/>
              <a:t>Will you have a need for the [product/service]? </a:t>
            </a:r>
          </a:p>
          <a:p>
            <a:pPr marL="342900" indent="-342900">
              <a:buClr>
                <a:srgbClr val="C54A9A"/>
              </a:buClr>
              <a:buFont typeface="Arial" panose="020B0604020202020204" pitchFamily="34" charset="0"/>
              <a:buChar char="•"/>
            </a:pPr>
            <a:r>
              <a:rPr lang="en-GB" dirty="0"/>
              <a:t>Can you tell me what this is? </a:t>
            </a:r>
          </a:p>
          <a:p>
            <a:pPr marL="342900" indent="-342900">
              <a:buClr>
                <a:srgbClr val="C54A9A"/>
              </a:buClr>
              <a:buFont typeface="Arial" panose="020B0604020202020204" pitchFamily="34" charset="0"/>
              <a:buChar char="•"/>
            </a:pPr>
            <a:r>
              <a:rPr lang="en-GB" dirty="0"/>
              <a:t>Am I missing anything? </a:t>
            </a:r>
          </a:p>
          <a:p>
            <a:pPr marL="342900" indent="-342900">
              <a:buClr>
                <a:srgbClr val="C54A9A"/>
              </a:buClr>
              <a:buFont typeface="Arial" panose="020B0604020202020204" pitchFamily="34" charset="0"/>
              <a:buChar char="•"/>
            </a:pPr>
            <a:r>
              <a:rPr lang="en-GB" dirty="0"/>
              <a:t>What do you most desire/need/want? </a:t>
            </a:r>
          </a:p>
          <a:p>
            <a:pPr marL="342900" indent="-342900">
              <a:buClr>
                <a:srgbClr val="C54A9A"/>
              </a:buClr>
              <a:buFont typeface="Arial" panose="020B0604020202020204" pitchFamily="34" charset="0"/>
              <a:buChar char="•"/>
            </a:pPr>
            <a:r>
              <a:rPr lang="en-GB" dirty="0"/>
              <a:t>What frustrates you most about...? </a:t>
            </a:r>
          </a:p>
          <a:p>
            <a:pPr marL="342900" indent="-342900">
              <a:buClr>
                <a:srgbClr val="C54A9A"/>
              </a:buClr>
              <a:buFont typeface="Arial" panose="020B0604020202020204" pitchFamily="34" charset="0"/>
              <a:buChar char="•"/>
            </a:pPr>
            <a:r>
              <a:rPr lang="en-GB" dirty="0"/>
              <a:t>Are you looking for something like...? </a:t>
            </a:r>
          </a:p>
          <a:p>
            <a:pPr marL="342900" indent="-342900">
              <a:buFont typeface="Arial" panose="020B0604020202020204" pitchFamily="34" charset="0"/>
              <a:buChar char="•"/>
            </a:pPr>
            <a:endParaRPr lang="en-GB" dirty="0"/>
          </a:p>
          <a:p>
            <a:endParaRPr lang="en-US" dirty="0">
              <a:solidFill>
                <a:srgbClr val="C54A9A"/>
              </a:solidFill>
            </a:endParaRPr>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A72F7953-39C1-3347-A7D8-37989F7A6A14}"/>
              </a:ext>
            </a:extLst>
          </p:cNvPr>
          <p:cNvGrpSpPr/>
          <p:nvPr/>
        </p:nvGrpSpPr>
        <p:grpSpPr>
          <a:xfrm>
            <a:off x="8841273" y="3877056"/>
            <a:ext cx="2635271" cy="2282167"/>
            <a:chOff x="5824538" y="486113"/>
            <a:chExt cx="2251075" cy="1949450"/>
          </a:xfrm>
        </p:grpSpPr>
        <p:pic>
          <p:nvPicPr>
            <p:cNvPr id="8" name="Picture 7" descr="A picture containing text&#10;&#10;Description automatically generated">
              <a:extLst>
                <a:ext uri="{FF2B5EF4-FFF2-40B4-BE49-F238E27FC236}">
                  <a16:creationId xmlns:a16="http://schemas.microsoft.com/office/drawing/2014/main" id="{8677A1B0-612A-0F4A-AE21-C4BC8563360C}"/>
                </a:ext>
              </a:extLst>
            </p:cNvPr>
            <p:cNvPicPr>
              <a:picLocks noChangeAspect="1"/>
            </p:cNvPicPr>
            <p:nvPr/>
          </p:nvPicPr>
          <p:blipFill>
            <a:blip r:embed="rId3"/>
            <a:stretch>
              <a:fillRect/>
            </a:stretch>
          </p:blipFill>
          <p:spPr>
            <a:xfrm>
              <a:off x="5824538" y="486113"/>
              <a:ext cx="2251075" cy="1949450"/>
            </a:xfrm>
            <a:prstGeom prst="rect">
              <a:avLst/>
            </a:prstGeom>
          </p:spPr>
        </p:pic>
        <p:pic>
          <p:nvPicPr>
            <p:cNvPr id="9" name="Picture 8" descr="Icon&#10;&#10;Description automatically generated">
              <a:extLst>
                <a:ext uri="{FF2B5EF4-FFF2-40B4-BE49-F238E27FC236}">
                  <a16:creationId xmlns:a16="http://schemas.microsoft.com/office/drawing/2014/main" id="{4A7FB43F-EEB3-E34A-BB50-A60CE1B7B2B5}"/>
                </a:ext>
              </a:extLst>
            </p:cNvPr>
            <p:cNvPicPr>
              <a:picLocks noChangeAspect="1"/>
            </p:cNvPicPr>
            <p:nvPr/>
          </p:nvPicPr>
          <p:blipFill>
            <a:blip r:embed="rId4"/>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3822510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BUILDING THE QUESTION SET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6" y="2456425"/>
            <a:ext cx="9090530"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Don’t forget to ask them:</a:t>
            </a:r>
          </a:p>
          <a:p>
            <a:endParaRPr lang="en-GB" dirty="0"/>
          </a:p>
          <a:p>
            <a:pPr marL="342900" indent="-342900">
              <a:buClr>
                <a:srgbClr val="C54A9A"/>
              </a:buClr>
              <a:buFont typeface="Arial" panose="020B0604020202020204" pitchFamily="34" charset="0"/>
              <a:buChar char="•"/>
            </a:pPr>
            <a:r>
              <a:rPr lang="en-GB" dirty="0"/>
              <a:t>Who they are? </a:t>
            </a:r>
          </a:p>
          <a:p>
            <a:pPr marL="342900" indent="-342900">
              <a:buClr>
                <a:srgbClr val="C54A9A"/>
              </a:buClr>
              <a:buFont typeface="Arial" panose="020B0604020202020204" pitchFamily="34" charset="0"/>
              <a:buChar char="•"/>
            </a:pPr>
            <a:r>
              <a:rPr lang="en-GB" dirty="0"/>
              <a:t>What they do?, </a:t>
            </a:r>
          </a:p>
          <a:p>
            <a:pPr marL="342900" indent="-342900">
              <a:buClr>
                <a:srgbClr val="C54A9A"/>
              </a:buClr>
              <a:buFont typeface="Arial" panose="020B0604020202020204" pitchFamily="34" charset="0"/>
              <a:buChar char="•"/>
            </a:pPr>
            <a:r>
              <a:rPr lang="en-GB" dirty="0"/>
              <a:t>What they want? </a:t>
            </a:r>
          </a:p>
          <a:p>
            <a:pPr marL="342900" indent="-342900">
              <a:buClr>
                <a:srgbClr val="C54A9A"/>
              </a:buClr>
              <a:buFont typeface="Arial" panose="020B0604020202020204" pitchFamily="34" charset="0"/>
              <a:buChar char="•"/>
            </a:pPr>
            <a:r>
              <a:rPr lang="en-GB" dirty="0"/>
              <a:t>What their budget is? </a:t>
            </a:r>
          </a:p>
          <a:p>
            <a:pPr marL="342900" indent="-342900">
              <a:buClr>
                <a:srgbClr val="C54A9A"/>
              </a:buClr>
              <a:buFont typeface="Arial" panose="020B0604020202020204" pitchFamily="34" charset="0"/>
              <a:buChar char="•"/>
            </a:pPr>
            <a:r>
              <a:rPr lang="en-GB" dirty="0"/>
              <a:t>How much they are willing to pay? Etc.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3274F129-245D-A345-9DDA-344B375C2D3A}"/>
              </a:ext>
            </a:extLst>
          </p:cNvPr>
          <p:cNvGrpSpPr/>
          <p:nvPr/>
        </p:nvGrpSpPr>
        <p:grpSpPr>
          <a:xfrm>
            <a:off x="7660132" y="2575748"/>
            <a:ext cx="3369586" cy="2995996"/>
            <a:chOff x="6794500" y="2575748"/>
            <a:chExt cx="2205038" cy="1960563"/>
          </a:xfrm>
        </p:grpSpPr>
        <p:pic>
          <p:nvPicPr>
            <p:cNvPr id="8" name="Picture 7" descr="Text&#10;&#10;Description automatically generated">
              <a:extLst>
                <a:ext uri="{FF2B5EF4-FFF2-40B4-BE49-F238E27FC236}">
                  <a16:creationId xmlns:a16="http://schemas.microsoft.com/office/drawing/2014/main" id="{E33EE38A-E7AC-DE4A-A7CC-910AFF621840}"/>
                </a:ext>
              </a:extLst>
            </p:cNvPr>
            <p:cNvPicPr>
              <a:picLocks noChangeAspect="1"/>
            </p:cNvPicPr>
            <p:nvPr/>
          </p:nvPicPr>
          <p:blipFill>
            <a:blip r:embed="rId3"/>
            <a:stretch>
              <a:fillRect/>
            </a:stretch>
          </p:blipFill>
          <p:spPr>
            <a:xfrm>
              <a:off x="6794500" y="2575748"/>
              <a:ext cx="2205038" cy="1960563"/>
            </a:xfrm>
            <a:prstGeom prst="rect">
              <a:avLst/>
            </a:prstGeom>
          </p:spPr>
        </p:pic>
        <p:pic>
          <p:nvPicPr>
            <p:cNvPr id="9" name="Picture 8" descr="Icon&#10;&#10;Description automatically generated">
              <a:extLst>
                <a:ext uri="{FF2B5EF4-FFF2-40B4-BE49-F238E27FC236}">
                  <a16:creationId xmlns:a16="http://schemas.microsoft.com/office/drawing/2014/main" id="{D9047495-57B3-EF4D-8C0D-0EF9156050D2}"/>
                </a:ext>
              </a:extLst>
            </p:cNvPr>
            <p:cNvPicPr>
              <a:picLocks noChangeAspect="1"/>
            </p:cNvPicPr>
            <p:nvPr/>
          </p:nvPicPr>
          <p:blipFill>
            <a:blip r:embed="rId4"/>
            <a:stretch>
              <a:fillRect/>
            </a:stretch>
          </p:blipFill>
          <p:spPr>
            <a:xfrm>
              <a:off x="7344667" y="3242707"/>
              <a:ext cx="239518" cy="261216"/>
            </a:xfrm>
            <a:prstGeom prst="rect">
              <a:avLst/>
            </a:prstGeom>
          </p:spPr>
        </p:pic>
      </p:grpSp>
    </p:spTree>
    <p:extLst>
      <p:ext uri="{BB962C8B-B14F-4D97-AF65-F5344CB8AC3E}">
        <p14:creationId xmlns:p14="http://schemas.microsoft.com/office/powerpoint/2010/main" val="2081662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74898" y="455754"/>
            <a:ext cx="10562735" cy="893011"/>
          </a:xfrm>
        </p:spPr>
        <p:txBody>
          <a:bodyPr>
            <a:noAutofit/>
          </a:bodyPr>
          <a:lstStyle/>
          <a:p>
            <a:r>
              <a:rPr lang="en-US" sz="3200" dirty="0"/>
              <a:t>EXERCISE – PUT TOGETHER THE QUESTIONS YOU NEED</a:t>
            </a:r>
          </a:p>
        </p:txBody>
      </p:sp>
      <p:sp>
        <p:nvSpPr>
          <p:cNvPr id="6" name="Text Placeholder 5"/>
          <p:cNvSpPr>
            <a:spLocks noGrp="1"/>
          </p:cNvSpPr>
          <p:nvPr>
            <p:ph type="body" sz="quarter" idx="14"/>
          </p:nvPr>
        </p:nvSpPr>
        <p:spPr>
          <a:xfrm>
            <a:off x="1474898" y="1251054"/>
            <a:ext cx="8045022" cy="3001108"/>
          </a:xfrm>
        </p:spPr>
        <p:txBody>
          <a:bodyPr/>
          <a:lstStyle/>
          <a:p>
            <a:r>
              <a:rPr lang="en-US" dirty="0"/>
              <a:t>Here are a few of the top questions you should be asking your target consumers, with the goal of learning more about their motivations and needs as it pertains to your business idea: </a:t>
            </a:r>
          </a:p>
          <a:p>
            <a:pPr marL="342900" indent="-342900">
              <a:buClr>
                <a:srgbClr val="C54A9A"/>
              </a:buClr>
              <a:buFont typeface="Arial" panose="020B0604020202020204" pitchFamily="34" charset="0"/>
              <a:buChar char="•"/>
            </a:pPr>
            <a:r>
              <a:rPr lang="en-GB" dirty="0"/>
              <a:t>What are you most looking to achieve (as it pertains to your product area)? </a:t>
            </a:r>
          </a:p>
          <a:p>
            <a:pPr marL="342900" indent="-342900">
              <a:buClr>
                <a:srgbClr val="C54A9A"/>
              </a:buClr>
              <a:buFont typeface="Arial" panose="020B0604020202020204" pitchFamily="34" charset="0"/>
              <a:buChar char="•"/>
            </a:pPr>
            <a:r>
              <a:rPr lang="en-GB" dirty="0"/>
              <a:t>What are some of the current solutions you're using, or have used in the past? </a:t>
            </a:r>
          </a:p>
          <a:p>
            <a:pPr marL="342900" indent="-342900">
              <a:buClr>
                <a:srgbClr val="C54A9A"/>
              </a:buClr>
              <a:buFont typeface="Arial" panose="020B0604020202020204" pitchFamily="34" charset="0"/>
              <a:buChar char="•"/>
            </a:pPr>
            <a:r>
              <a:rPr lang="en-GB" dirty="0"/>
              <a:t>What frustrates you most about current solutions out there? </a:t>
            </a:r>
          </a:p>
          <a:p>
            <a:pPr marL="342900" indent="-342900">
              <a:buClr>
                <a:srgbClr val="C54A9A"/>
              </a:buClr>
              <a:buFont typeface="Arial" panose="020B0604020202020204" pitchFamily="34" charset="0"/>
              <a:buChar char="•"/>
            </a:pPr>
            <a:r>
              <a:rPr lang="en-GB" dirty="0"/>
              <a:t>What features would you most like to see (as it pertains to your product area)?</a:t>
            </a:r>
          </a:p>
          <a:p>
            <a:pPr marL="342900" indent="-342900">
              <a:buClr>
                <a:srgbClr val="C54A9A"/>
              </a:buClr>
              <a:buFont typeface="Arial" panose="020B0604020202020204" pitchFamily="34" charset="0"/>
              <a:buChar char="•"/>
            </a:pPr>
            <a:r>
              <a:rPr lang="en-GB" dirty="0"/>
              <a:t>Do you have any fears (as it pertains to your product area) holding you back? </a:t>
            </a:r>
          </a:p>
          <a:p>
            <a:pPr marL="342900" indent="-342900">
              <a:buClr>
                <a:srgbClr val="C54A9A"/>
              </a:buClr>
              <a:buFont typeface="Arial" panose="020B0604020202020204" pitchFamily="34" charset="0"/>
              <a:buChar char="•"/>
            </a:pPr>
            <a:r>
              <a:rPr lang="en-GB" dirty="0"/>
              <a:t>Would you be willing to pay for a solution that does XYZ for you? </a:t>
            </a:r>
          </a:p>
          <a:p>
            <a:pPr marL="342900" indent="-342900">
              <a:buClr>
                <a:srgbClr val="C54A9A"/>
              </a:buClr>
              <a:buFont typeface="Arial" panose="020B0604020202020204" pitchFamily="34" charset="0"/>
              <a:buChar char="•"/>
            </a:pPr>
            <a:endParaRPr lang="en-GB" dirty="0"/>
          </a:p>
          <a:p>
            <a:endParaRPr lang="en-US" dirty="0"/>
          </a:p>
          <a:p>
            <a:endParaRPr lang="en-US" dirty="0"/>
          </a:p>
          <a:p>
            <a:endParaRPr lang="en-US" dirty="0"/>
          </a:p>
          <a:p>
            <a:r>
              <a:rPr lang="en-US" dirty="0"/>
              <a:t>					</a:t>
            </a:r>
          </a:p>
          <a:p>
            <a:endParaRPr lang="en-US" dirty="0"/>
          </a:p>
          <a:p>
            <a:endParaRPr lang="en-US" dirty="0"/>
          </a:p>
        </p:txBody>
      </p:sp>
      <p:grpSp>
        <p:nvGrpSpPr>
          <p:cNvPr id="13" name="Google Shape;518;p39">
            <a:extLst>
              <a:ext uri="{FF2B5EF4-FFF2-40B4-BE49-F238E27FC236}">
                <a16:creationId xmlns:a16="http://schemas.microsoft.com/office/drawing/2014/main" id="{EDD717F6-CB13-854E-AD42-BFAB747C1758}"/>
              </a:ext>
            </a:extLst>
          </p:cNvPr>
          <p:cNvGrpSpPr/>
          <p:nvPr/>
        </p:nvGrpSpPr>
        <p:grpSpPr>
          <a:xfrm>
            <a:off x="337387" y="1053353"/>
            <a:ext cx="645963" cy="697353"/>
            <a:chOff x="1923675" y="1633650"/>
            <a:chExt cx="436000" cy="435975"/>
          </a:xfrm>
        </p:grpSpPr>
        <p:sp>
          <p:nvSpPr>
            <p:cNvPr id="14" name="Google Shape;519;p39">
              <a:extLst>
                <a:ext uri="{FF2B5EF4-FFF2-40B4-BE49-F238E27FC236}">
                  <a16:creationId xmlns:a16="http://schemas.microsoft.com/office/drawing/2014/main" id="{28959B62-F802-254B-84BA-FFC06322CA8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0;p39">
              <a:extLst>
                <a:ext uri="{FF2B5EF4-FFF2-40B4-BE49-F238E27FC236}">
                  <a16:creationId xmlns:a16="http://schemas.microsoft.com/office/drawing/2014/main" id="{76228EAB-9DCB-8F46-9928-FA65371934A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1;p39">
              <a:extLst>
                <a:ext uri="{FF2B5EF4-FFF2-40B4-BE49-F238E27FC236}">
                  <a16:creationId xmlns:a16="http://schemas.microsoft.com/office/drawing/2014/main" id="{C112101A-0B5E-D34F-B697-3377D2EDA8E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2;p39">
              <a:extLst>
                <a:ext uri="{FF2B5EF4-FFF2-40B4-BE49-F238E27FC236}">
                  <a16:creationId xmlns:a16="http://schemas.microsoft.com/office/drawing/2014/main" id="{7B1B8AD8-0CB3-9642-BE3C-E897B04AD45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p39">
              <a:extLst>
                <a:ext uri="{FF2B5EF4-FFF2-40B4-BE49-F238E27FC236}">
                  <a16:creationId xmlns:a16="http://schemas.microsoft.com/office/drawing/2014/main" id="{BD75F89E-B99B-0145-A190-195C97C0521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4;p39">
              <a:extLst>
                <a:ext uri="{FF2B5EF4-FFF2-40B4-BE49-F238E27FC236}">
                  <a16:creationId xmlns:a16="http://schemas.microsoft.com/office/drawing/2014/main" id="{26572847-5B9A-9A4B-B62D-6FEF1E2E544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 21">
            <a:extLst>
              <a:ext uri="{FF2B5EF4-FFF2-40B4-BE49-F238E27FC236}">
                <a16:creationId xmlns:a16="http://schemas.microsoft.com/office/drawing/2014/main" id="{4C793DCD-C68C-B748-A546-6A755F836DF7}"/>
              </a:ext>
            </a:extLst>
          </p:cNvPr>
          <p:cNvGrpSpPr/>
          <p:nvPr/>
        </p:nvGrpSpPr>
        <p:grpSpPr>
          <a:xfrm>
            <a:off x="9274885" y="2279675"/>
            <a:ext cx="3015413" cy="2801933"/>
            <a:chOff x="397853" y="4577628"/>
            <a:chExt cx="2201592" cy="2045728"/>
          </a:xfrm>
        </p:grpSpPr>
        <p:pic>
          <p:nvPicPr>
            <p:cNvPr id="23" name="Picture 22" descr="Icon&#10;&#10;Description automatically generated">
              <a:extLst>
                <a:ext uri="{FF2B5EF4-FFF2-40B4-BE49-F238E27FC236}">
                  <a16:creationId xmlns:a16="http://schemas.microsoft.com/office/drawing/2014/main" id="{6F4ECB6D-FBDD-0E47-9CE5-BB3373F6D672}"/>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24" name="Picture 23" descr="Icon&#10;&#10;Description automatically generated">
              <a:extLst>
                <a:ext uri="{FF2B5EF4-FFF2-40B4-BE49-F238E27FC236}">
                  <a16:creationId xmlns:a16="http://schemas.microsoft.com/office/drawing/2014/main" id="{046BBA09-945A-CF4D-A3B7-345B2CBC7B96}"/>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4153710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0622" y="680500"/>
            <a:ext cx="9649486" cy="1485664"/>
          </a:xfrm>
        </p:spPr>
        <p:txBody>
          <a:bodyPr>
            <a:normAutofit/>
          </a:bodyPr>
          <a:lstStyle/>
          <a:p>
            <a:r>
              <a:rPr lang="en-GB" dirty="0">
                <a:solidFill>
                  <a:srgbClr val="C54A9A"/>
                </a:solidFill>
              </a:rPr>
              <a:t>TESTING THE QUESTION SET </a:t>
            </a:r>
          </a:p>
          <a:p>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50622" y="2875309"/>
            <a:ext cx="10078082"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It is important to test the question set. </a:t>
            </a:r>
          </a:p>
          <a:p>
            <a:r>
              <a:rPr lang="en-GB" dirty="0"/>
              <a:t>It is very hard to get it completely right the first time. You will also find that after some initial interviews will probably make you realize that there is other information that you want to gather. </a:t>
            </a:r>
          </a:p>
          <a:p>
            <a:r>
              <a:rPr lang="en-GB" dirty="0"/>
              <a:t>It is a good idea to run three to five test interviews, then review your questions and findings  and make sure that you are getting the results that you want from the questions.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8DC45BAA-2ED8-9948-B775-1AF7AF7B9F14}"/>
              </a:ext>
            </a:extLst>
          </p:cNvPr>
          <p:cNvGrpSpPr/>
          <p:nvPr/>
        </p:nvGrpSpPr>
        <p:grpSpPr>
          <a:xfrm>
            <a:off x="8463676" y="717457"/>
            <a:ext cx="3218581" cy="2453149"/>
            <a:chOff x="2048363" y="4800891"/>
            <a:chExt cx="2384950" cy="1817769"/>
          </a:xfrm>
        </p:grpSpPr>
        <p:pic>
          <p:nvPicPr>
            <p:cNvPr id="9" name="Picture 8" descr="Icon&#10;&#10;Description automatically generated">
              <a:extLst>
                <a:ext uri="{FF2B5EF4-FFF2-40B4-BE49-F238E27FC236}">
                  <a16:creationId xmlns:a16="http://schemas.microsoft.com/office/drawing/2014/main" id="{6092552D-E3FF-EB47-AF53-52C3CD7BC724}"/>
                </a:ext>
              </a:extLst>
            </p:cNvPr>
            <p:cNvPicPr>
              <a:picLocks noChangeAspect="1"/>
            </p:cNvPicPr>
            <p:nvPr/>
          </p:nvPicPr>
          <p:blipFill>
            <a:blip r:embed="rId3"/>
            <a:stretch>
              <a:fillRect/>
            </a:stretch>
          </p:blipFill>
          <p:spPr>
            <a:xfrm>
              <a:off x="2048363" y="4800891"/>
              <a:ext cx="2384950" cy="1817769"/>
            </a:xfrm>
            <a:prstGeom prst="rect">
              <a:avLst/>
            </a:prstGeom>
          </p:spPr>
        </p:pic>
        <p:pic>
          <p:nvPicPr>
            <p:cNvPr id="10" name="Picture 9" descr="Icon&#10;&#10;Description automatically generated">
              <a:extLst>
                <a:ext uri="{FF2B5EF4-FFF2-40B4-BE49-F238E27FC236}">
                  <a16:creationId xmlns:a16="http://schemas.microsoft.com/office/drawing/2014/main" id="{E38C2CF7-4306-D44C-AE1C-43D74D1B5709}"/>
                </a:ext>
              </a:extLst>
            </p:cNvPr>
            <p:cNvPicPr>
              <a:picLocks noChangeAspect="1"/>
            </p:cNvPicPr>
            <p:nvPr/>
          </p:nvPicPr>
          <p:blipFill>
            <a:blip r:embed="rId4"/>
            <a:stretch>
              <a:fillRect/>
            </a:stretch>
          </p:blipFill>
          <p:spPr>
            <a:xfrm>
              <a:off x="2399633" y="5412157"/>
              <a:ext cx="239518" cy="261216"/>
            </a:xfrm>
            <a:prstGeom prst="rect">
              <a:avLst/>
            </a:prstGeom>
          </p:spPr>
        </p:pic>
        <p:pic>
          <p:nvPicPr>
            <p:cNvPr id="11" name="Picture 10" descr="Icon&#10;&#10;Description automatically generated">
              <a:extLst>
                <a:ext uri="{FF2B5EF4-FFF2-40B4-BE49-F238E27FC236}">
                  <a16:creationId xmlns:a16="http://schemas.microsoft.com/office/drawing/2014/main" id="{5AB9C674-08B3-8D4D-BBE4-87392D7B1D6A}"/>
                </a:ext>
              </a:extLst>
            </p:cNvPr>
            <p:cNvPicPr>
              <a:picLocks noChangeAspect="1"/>
            </p:cNvPicPr>
            <p:nvPr/>
          </p:nvPicPr>
          <p:blipFill>
            <a:blip r:embed="rId4"/>
            <a:stretch>
              <a:fillRect/>
            </a:stretch>
          </p:blipFill>
          <p:spPr>
            <a:xfrm flipH="1">
              <a:off x="3880232" y="5317951"/>
              <a:ext cx="239518" cy="261216"/>
            </a:xfrm>
            <a:prstGeom prst="rect">
              <a:avLst/>
            </a:prstGeom>
          </p:spPr>
        </p:pic>
      </p:grpSp>
    </p:spTree>
    <p:extLst>
      <p:ext uri="{BB962C8B-B14F-4D97-AF65-F5344CB8AC3E}">
        <p14:creationId xmlns:p14="http://schemas.microsoft.com/office/powerpoint/2010/main" val="1369814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0622" y="680500"/>
            <a:ext cx="9649486" cy="1485664"/>
          </a:xfrm>
        </p:spPr>
        <p:txBody>
          <a:bodyPr>
            <a:normAutofit/>
          </a:bodyPr>
          <a:lstStyle/>
          <a:p>
            <a:r>
              <a:rPr lang="en-GB" dirty="0">
                <a:solidFill>
                  <a:srgbClr val="C54A9A"/>
                </a:solidFill>
              </a:rPr>
              <a:t>TESTING THE QUESTION SET </a:t>
            </a:r>
          </a:p>
          <a:p>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50622" y="1944032"/>
            <a:ext cx="9870818"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C54A9A"/>
                </a:solidFill>
              </a:rPr>
              <a:t>The following are some things to consider during this review: </a:t>
            </a:r>
          </a:p>
          <a:p>
            <a:pPr marL="342900" indent="-342900">
              <a:buFont typeface="Arial" panose="020B0604020202020204" pitchFamily="34" charset="0"/>
              <a:buChar char="•"/>
            </a:pPr>
            <a:r>
              <a:rPr lang="en-GB" dirty="0"/>
              <a:t>Are the questions open-ended enough to start a dialog? </a:t>
            </a:r>
          </a:p>
          <a:p>
            <a:pPr marL="342900" indent="-342900">
              <a:buFont typeface="Arial" panose="020B0604020202020204" pitchFamily="34" charset="0"/>
              <a:buChar char="•"/>
            </a:pPr>
            <a:r>
              <a:rPr lang="en-GB" dirty="0"/>
              <a:t>Are some questions unnecessary? </a:t>
            </a:r>
          </a:p>
          <a:p>
            <a:pPr marL="342900" indent="-342900">
              <a:buFont typeface="Arial" panose="020B0604020202020204" pitchFamily="34" charset="0"/>
              <a:buChar char="•"/>
            </a:pPr>
            <a:r>
              <a:rPr lang="en-GB" dirty="0"/>
              <a:t>Is this the right target market? </a:t>
            </a:r>
          </a:p>
          <a:p>
            <a:pPr marL="342900" indent="-342900">
              <a:buFont typeface="Arial" panose="020B0604020202020204" pitchFamily="34" charset="0"/>
              <a:buChar char="•"/>
            </a:pPr>
            <a:r>
              <a:rPr lang="en-GB" dirty="0"/>
              <a:t>How long are the interviews taking? </a:t>
            </a:r>
          </a:p>
          <a:p>
            <a:pPr marL="342900" indent="-342900">
              <a:buFont typeface="Arial" panose="020B0604020202020204" pitchFamily="34" charset="0"/>
              <a:buChar char="•"/>
            </a:pPr>
            <a:r>
              <a:rPr lang="en-GB" dirty="0"/>
              <a:t>Have I uncovered something in these interviews that I need to ask some more detail about? </a:t>
            </a:r>
          </a:p>
          <a:p>
            <a:pPr marL="342900" indent="-342900">
              <a:buFont typeface="Arial" panose="020B0604020202020204" pitchFamily="34" charset="0"/>
              <a:buChar char="•"/>
            </a:pPr>
            <a:r>
              <a:rPr lang="en-GB" dirty="0"/>
              <a:t>Which questions were misunderstood and how can they be reworded?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spTree>
    <p:extLst>
      <p:ext uri="{BB962C8B-B14F-4D97-AF65-F5344CB8AC3E}">
        <p14:creationId xmlns:p14="http://schemas.microsoft.com/office/powerpoint/2010/main" val="3946381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0622" y="680500"/>
            <a:ext cx="9649486" cy="1485664"/>
          </a:xfrm>
        </p:spPr>
        <p:txBody>
          <a:bodyPr>
            <a:normAutofit/>
          </a:bodyPr>
          <a:lstStyle/>
          <a:p>
            <a:pPr>
              <a:spcBef>
                <a:spcPts val="200"/>
              </a:spcBef>
            </a:pPr>
            <a:r>
              <a:rPr lang="en-GB" dirty="0">
                <a:solidFill>
                  <a:srgbClr val="C54A9A"/>
                </a:solidFill>
              </a:rPr>
              <a:t>MYSTERY SHOPPING &amp; OBSERVATION </a:t>
            </a:r>
          </a:p>
          <a:p>
            <a:pPr>
              <a:spcBef>
                <a:spcPts val="200"/>
              </a:spcBef>
            </a:pPr>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774863" y="1960288"/>
            <a:ext cx="6505537" cy="34194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One of the most valuable ways to understand your market is to spend time in retailer outlets, portfolio websites and trade fairs to see at first hand who your competitors are and what they are doing. </a:t>
            </a:r>
          </a:p>
          <a:p>
            <a:pPr marL="342900" indent="-342900">
              <a:buClr>
                <a:srgbClr val="C54A9A"/>
              </a:buClr>
              <a:buFont typeface="Arial" panose="020B0604020202020204" pitchFamily="34" charset="0"/>
              <a:buChar char="•"/>
            </a:pPr>
            <a:r>
              <a:rPr lang="en-GB" dirty="0"/>
              <a:t>Are there many new products being launched? </a:t>
            </a:r>
          </a:p>
          <a:p>
            <a:pPr marL="342900" indent="-342900">
              <a:buClr>
                <a:srgbClr val="C54A9A"/>
              </a:buClr>
              <a:buFont typeface="Arial" panose="020B0604020202020204" pitchFamily="34" charset="0"/>
              <a:buChar char="•"/>
            </a:pPr>
            <a:r>
              <a:rPr lang="en-GB" dirty="0"/>
              <a:t>What is the brand leader doing? </a:t>
            </a:r>
          </a:p>
          <a:p>
            <a:pPr marL="342900" indent="-342900">
              <a:buClr>
                <a:srgbClr val="C54A9A"/>
              </a:buClr>
              <a:buFont typeface="Arial" panose="020B0604020202020204" pitchFamily="34" charset="0"/>
              <a:buChar char="•"/>
            </a:pPr>
            <a:r>
              <a:rPr lang="en-GB" dirty="0"/>
              <a:t>Are there many promotions? </a:t>
            </a:r>
          </a:p>
          <a:p>
            <a:pPr marL="342900" indent="-342900">
              <a:buClr>
                <a:srgbClr val="C54A9A"/>
              </a:buClr>
              <a:buFont typeface="Arial" panose="020B0604020202020204" pitchFamily="34" charset="0"/>
              <a:buChar char="•"/>
            </a:pPr>
            <a:r>
              <a:rPr lang="en-GB" dirty="0"/>
              <a:t>Which lines are being given most space/coverage? (These are usually the best sellers!)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2"/>
          <a:stretch>
            <a:fillRect/>
          </a:stretch>
        </p:blipFill>
        <p:spPr>
          <a:xfrm>
            <a:off x="112773" y="902632"/>
            <a:ext cx="1155700" cy="1041400"/>
          </a:xfrm>
          <a:prstGeom prst="rect">
            <a:avLst/>
          </a:prstGeom>
        </p:spPr>
      </p:pic>
      <p:grpSp>
        <p:nvGrpSpPr>
          <p:cNvPr id="6" name="Group 5">
            <a:extLst>
              <a:ext uri="{FF2B5EF4-FFF2-40B4-BE49-F238E27FC236}">
                <a16:creationId xmlns:a16="http://schemas.microsoft.com/office/drawing/2014/main" id="{6A8AC080-AB80-40B6-B242-443A0316F567}"/>
              </a:ext>
            </a:extLst>
          </p:cNvPr>
          <p:cNvGrpSpPr/>
          <p:nvPr/>
        </p:nvGrpSpPr>
        <p:grpSpPr>
          <a:xfrm>
            <a:off x="9213148" y="1869729"/>
            <a:ext cx="1973011" cy="3419432"/>
            <a:chOff x="4714331" y="2238267"/>
            <a:chExt cx="791264" cy="2087999"/>
          </a:xfrm>
        </p:grpSpPr>
        <p:pic>
          <p:nvPicPr>
            <p:cNvPr id="8" name="Picture 7" descr="Icon&#10;&#10;Description automatically generated">
              <a:extLst>
                <a:ext uri="{FF2B5EF4-FFF2-40B4-BE49-F238E27FC236}">
                  <a16:creationId xmlns:a16="http://schemas.microsoft.com/office/drawing/2014/main" id="{3FD9A793-6DBD-4A8C-8FFC-7615864A853F}"/>
                </a:ext>
              </a:extLst>
            </p:cNvPr>
            <p:cNvPicPr>
              <a:picLocks noChangeAspect="1"/>
            </p:cNvPicPr>
            <p:nvPr/>
          </p:nvPicPr>
          <p:blipFill>
            <a:blip r:embed="rId3"/>
            <a:stretch>
              <a:fillRect/>
            </a:stretch>
          </p:blipFill>
          <p:spPr>
            <a:xfrm>
              <a:off x="4714331" y="2238267"/>
              <a:ext cx="791264" cy="2087999"/>
            </a:xfrm>
            <a:prstGeom prst="rect">
              <a:avLst/>
            </a:prstGeom>
          </p:spPr>
        </p:pic>
        <p:pic>
          <p:nvPicPr>
            <p:cNvPr id="9" name="Picture 8" descr="Icon&#10;&#10;Description automatically generated">
              <a:extLst>
                <a:ext uri="{FF2B5EF4-FFF2-40B4-BE49-F238E27FC236}">
                  <a16:creationId xmlns:a16="http://schemas.microsoft.com/office/drawing/2014/main" id="{CC43C67D-2C4A-4927-B837-7ADB5FEF83DB}"/>
                </a:ext>
              </a:extLst>
            </p:cNvPr>
            <p:cNvPicPr>
              <a:picLocks noChangeAspect="1"/>
            </p:cNvPicPr>
            <p:nvPr/>
          </p:nvPicPr>
          <p:blipFill>
            <a:blip r:embed="rId4"/>
            <a:stretch>
              <a:fillRect/>
            </a:stretch>
          </p:blipFill>
          <p:spPr>
            <a:xfrm flipH="1">
              <a:off x="5285137" y="3478898"/>
              <a:ext cx="179368" cy="195618"/>
            </a:xfrm>
            <a:prstGeom prst="rect">
              <a:avLst/>
            </a:prstGeom>
          </p:spPr>
        </p:pic>
      </p:grpSp>
    </p:spTree>
    <p:extLst>
      <p:ext uri="{BB962C8B-B14F-4D97-AF65-F5344CB8AC3E}">
        <p14:creationId xmlns:p14="http://schemas.microsoft.com/office/powerpoint/2010/main" val="1333800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50622" y="680499"/>
            <a:ext cx="10309730" cy="1641813"/>
          </a:xfrm>
        </p:spPr>
        <p:txBody>
          <a:bodyPr>
            <a:normAutofit/>
          </a:bodyPr>
          <a:lstStyle/>
          <a:p>
            <a:r>
              <a:rPr lang="en-GB" dirty="0"/>
              <a:t>RESEARCH &amp; TEST TARGET MARKET </a:t>
            </a:r>
          </a:p>
          <a:p>
            <a:r>
              <a:rPr lang="en-GB" dirty="0">
                <a:solidFill>
                  <a:srgbClr val="C54A9A"/>
                </a:solidFill>
              </a:rPr>
              <a:t>MARKET RESEARCH ONLINE COMMUNITIES (MROC) </a:t>
            </a:r>
          </a:p>
          <a:p>
            <a:endParaRPr lang="en-GB" dirty="0">
              <a:effectLst/>
            </a:endParaRP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50622" y="2513702"/>
            <a:ext cx="8157989"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Use social media, blogging, online forums, and any other community spaces you can find (online or off) to conduct your research e.g. </a:t>
            </a:r>
          </a:p>
          <a:p>
            <a:r>
              <a:rPr lang="en-GB" dirty="0">
                <a:hlinkClick r:id="rId2"/>
              </a:rPr>
              <a:t>LinkedIn Groups </a:t>
            </a:r>
            <a:r>
              <a:rPr lang="en-GB" dirty="0"/>
              <a:t>are great way to build credibility and make new connections that can ultimately help grow your business </a:t>
            </a:r>
          </a:p>
          <a:p>
            <a:r>
              <a:rPr lang="en-GB" dirty="0"/>
              <a:t>Facebook groups </a:t>
            </a:r>
          </a:p>
          <a:p>
            <a:r>
              <a:rPr lang="en-GB" dirty="0"/>
              <a:t>“Listening Platforms” i.e. blogs, forums etc </a:t>
            </a:r>
          </a:p>
          <a:p>
            <a:endParaRPr lang="en-US" dirty="0"/>
          </a:p>
        </p:txBody>
      </p:sp>
      <p:pic>
        <p:nvPicPr>
          <p:cNvPr id="7" name="Picture 6">
            <a:extLst>
              <a:ext uri="{FF2B5EF4-FFF2-40B4-BE49-F238E27FC236}">
                <a16:creationId xmlns:a16="http://schemas.microsoft.com/office/drawing/2014/main" id="{CECAB336-7D6B-374B-B3BC-4BA22175F73B}"/>
              </a:ext>
            </a:extLst>
          </p:cNvPr>
          <p:cNvPicPr>
            <a:picLocks noChangeAspect="1"/>
          </p:cNvPicPr>
          <p:nvPr/>
        </p:nvPicPr>
        <p:blipFill>
          <a:blip r:embed="rId3"/>
          <a:stretch>
            <a:fillRect/>
          </a:stretch>
        </p:blipFill>
        <p:spPr>
          <a:xfrm>
            <a:off x="112773" y="902632"/>
            <a:ext cx="1155700" cy="1041400"/>
          </a:xfrm>
          <a:prstGeom prst="rect">
            <a:avLst/>
          </a:prstGeom>
        </p:spPr>
      </p:pic>
      <p:pic>
        <p:nvPicPr>
          <p:cNvPr id="4" name="Picture 3">
            <a:extLst>
              <a:ext uri="{FF2B5EF4-FFF2-40B4-BE49-F238E27FC236}">
                <a16:creationId xmlns:a16="http://schemas.microsoft.com/office/drawing/2014/main" id="{146125B6-42E1-AF4B-9C30-1BF8DD6013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035" y="2407704"/>
            <a:ext cx="3174521" cy="1984075"/>
          </a:xfrm>
          <a:prstGeom prst="rect">
            <a:avLst/>
          </a:prstGeom>
        </p:spPr>
      </p:pic>
      <p:pic>
        <p:nvPicPr>
          <p:cNvPr id="8" name="Picture 7">
            <a:extLst>
              <a:ext uri="{FF2B5EF4-FFF2-40B4-BE49-F238E27FC236}">
                <a16:creationId xmlns:a16="http://schemas.microsoft.com/office/drawing/2014/main" id="{9585D9CA-DD33-E945-8B31-DADB765F97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76035" y="4391780"/>
            <a:ext cx="3515965" cy="605638"/>
          </a:xfrm>
          <a:prstGeom prst="rect">
            <a:avLst/>
          </a:prstGeom>
        </p:spPr>
      </p:pic>
      <p:pic>
        <p:nvPicPr>
          <p:cNvPr id="10" name="Picture 9">
            <a:extLst>
              <a:ext uri="{FF2B5EF4-FFF2-40B4-BE49-F238E27FC236}">
                <a16:creationId xmlns:a16="http://schemas.microsoft.com/office/drawing/2014/main" id="{D4AA90DC-1D59-C442-AEE7-A2EDC3383AB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4"/>
          <a:stretch/>
        </p:blipFill>
        <p:spPr>
          <a:xfrm>
            <a:off x="8839200" y="121589"/>
            <a:ext cx="3174521" cy="851006"/>
          </a:xfrm>
          <a:prstGeom prst="rect">
            <a:avLst/>
          </a:prstGeom>
        </p:spPr>
      </p:pic>
      <p:sp>
        <p:nvSpPr>
          <p:cNvPr id="9" name="Rectangle 8">
            <a:extLst>
              <a:ext uri="{FF2B5EF4-FFF2-40B4-BE49-F238E27FC236}">
                <a16:creationId xmlns:a16="http://schemas.microsoft.com/office/drawing/2014/main" id="{60A26E7E-5564-BC41-9245-E1CCEF470852}"/>
              </a:ext>
            </a:extLst>
          </p:cNvPr>
          <p:cNvSpPr/>
          <p:nvPr/>
        </p:nvSpPr>
        <p:spPr>
          <a:xfrm>
            <a:off x="4035470" y="5346504"/>
            <a:ext cx="7316741" cy="830997"/>
          </a:xfrm>
          <a:prstGeom prst="rect">
            <a:avLst/>
          </a:prstGeom>
        </p:spPr>
        <p:txBody>
          <a:bodyPr wrap="square">
            <a:spAutoFit/>
          </a:bodyPr>
          <a:lstStyle/>
          <a:p>
            <a:r>
              <a:rPr lang="en-GB" sz="2400" dirty="0">
                <a:solidFill>
                  <a:srgbClr val="142D55"/>
                </a:solidFill>
                <a:latin typeface="Calibri" panose="020F0502020204030204" pitchFamily="34" charset="0"/>
              </a:rPr>
              <a:t>Look for online communities that apply to your business idea</a:t>
            </a:r>
            <a:endParaRPr lang="en-GB" sz="2400" dirty="0">
              <a:solidFill>
                <a:srgbClr val="142D55"/>
              </a:solidFill>
              <a:effectLst/>
            </a:endParaRPr>
          </a:p>
        </p:txBody>
      </p:sp>
      <p:sp>
        <p:nvSpPr>
          <p:cNvPr id="11" name="Text Placeholder 10">
            <a:extLst>
              <a:ext uri="{FF2B5EF4-FFF2-40B4-BE49-F238E27FC236}">
                <a16:creationId xmlns:a16="http://schemas.microsoft.com/office/drawing/2014/main" id="{EAF0849A-433C-E147-9F43-66AF27F1DE9A}"/>
              </a:ext>
            </a:extLst>
          </p:cNvPr>
          <p:cNvSpPr txBox="1">
            <a:spLocks/>
          </p:cNvSpPr>
          <p:nvPr/>
        </p:nvSpPr>
        <p:spPr>
          <a:xfrm>
            <a:off x="1650622" y="5340919"/>
            <a:ext cx="2338259"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EXERCISE</a:t>
            </a:r>
          </a:p>
        </p:txBody>
      </p:sp>
    </p:spTree>
    <p:extLst>
      <p:ext uri="{BB962C8B-B14F-4D97-AF65-F5344CB8AC3E}">
        <p14:creationId xmlns:p14="http://schemas.microsoft.com/office/powerpoint/2010/main" val="3387867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201508" y="2731647"/>
            <a:ext cx="5990492" cy="697353"/>
          </a:xfrm>
        </p:spPr>
        <p:txBody>
          <a:bodyPr/>
          <a:lstStyle/>
          <a:p>
            <a:r>
              <a:rPr lang="en-US" dirty="0"/>
              <a:t>CHECK OUT YOUR</a:t>
            </a:r>
            <a:br>
              <a:rPr lang="en-US" dirty="0"/>
            </a:br>
            <a:r>
              <a:rPr lang="en-US" dirty="0"/>
              <a:t>COMPETITION</a:t>
            </a:r>
          </a:p>
          <a:p>
            <a:endParaRPr lang="en-US" dirty="0"/>
          </a:p>
        </p:txBody>
      </p:sp>
      <p:grpSp>
        <p:nvGrpSpPr>
          <p:cNvPr id="8" name="Group 7">
            <a:extLst>
              <a:ext uri="{FF2B5EF4-FFF2-40B4-BE49-F238E27FC236}">
                <a16:creationId xmlns:a16="http://schemas.microsoft.com/office/drawing/2014/main" id="{EAE77CC6-8FFE-1249-9045-BB9552C511BC}"/>
              </a:ext>
            </a:extLst>
          </p:cNvPr>
          <p:cNvGrpSpPr/>
          <p:nvPr/>
        </p:nvGrpSpPr>
        <p:grpSpPr>
          <a:xfrm>
            <a:off x="601853" y="2731647"/>
            <a:ext cx="3516320" cy="3045163"/>
            <a:chOff x="9636125" y="486113"/>
            <a:chExt cx="2251075" cy="1949450"/>
          </a:xfrm>
        </p:grpSpPr>
        <p:pic>
          <p:nvPicPr>
            <p:cNvPr id="9" name="Picture 8" descr="Icon&#10;&#10;Description automatically generated">
              <a:extLst>
                <a:ext uri="{FF2B5EF4-FFF2-40B4-BE49-F238E27FC236}">
                  <a16:creationId xmlns:a16="http://schemas.microsoft.com/office/drawing/2014/main" id="{6484C78E-91E5-8848-A35B-8A6034D30AA6}"/>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0" name="Picture 9" descr="Icon&#10;&#10;Description automatically generated">
              <a:extLst>
                <a:ext uri="{FF2B5EF4-FFF2-40B4-BE49-F238E27FC236}">
                  <a16:creationId xmlns:a16="http://schemas.microsoft.com/office/drawing/2014/main" id="{093746DF-57B7-B047-B59A-D8060B374967}"/>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11" name="Picture 10" descr="Icon&#10;&#10;Description automatically generated">
              <a:extLst>
                <a:ext uri="{FF2B5EF4-FFF2-40B4-BE49-F238E27FC236}">
                  <a16:creationId xmlns:a16="http://schemas.microsoft.com/office/drawing/2014/main" id="{0499F86C-E414-FC46-BE7C-66199563888D}"/>
                </a:ext>
              </a:extLst>
            </p:cNvPr>
            <p:cNvPicPr>
              <a:picLocks noChangeAspect="1"/>
            </p:cNvPicPr>
            <p:nvPr/>
          </p:nvPicPr>
          <p:blipFill>
            <a:blip r:embed="rId3"/>
            <a:stretch>
              <a:fillRect/>
            </a:stretch>
          </p:blipFill>
          <p:spPr>
            <a:xfrm flipH="1">
              <a:off x="11294313" y="698683"/>
              <a:ext cx="352026" cy="383916"/>
            </a:xfrm>
            <a:prstGeom prst="rect">
              <a:avLst/>
            </a:prstGeom>
          </p:spPr>
        </p:pic>
      </p:grpSp>
      <p:pic>
        <p:nvPicPr>
          <p:cNvPr id="12" name="Picture 11" descr="Icon&#10;&#10;Description automatically generated with medium confidence">
            <a:extLst>
              <a:ext uri="{FF2B5EF4-FFF2-40B4-BE49-F238E27FC236}">
                <a16:creationId xmlns:a16="http://schemas.microsoft.com/office/drawing/2014/main" id="{8DFD0AE2-746B-C94F-9A46-26F9923D0F19}"/>
              </a:ext>
            </a:extLst>
          </p:cNvPr>
          <p:cNvPicPr>
            <a:picLocks noChangeAspect="1"/>
          </p:cNvPicPr>
          <p:nvPr/>
        </p:nvPicPr>
        <p:blipFill>
          <a:blip r:embed="rId4"/>
          <a:stretch>
            <a:fillRect/>
          </a:stretch>
        </p:blipFill>
        <p:spPr>
          <a:xfrm>
            <a:off x="1385221" y="4396590"/>
            <a:ext cx="4204562" cy="1991344"/>
          </a:xfrm>
          <a:prstGeom prst="rect">
            <a:avLst/>
          </a:prstGeom>
        </p:spPr>
      </p:pic>
    </p:spTree>
    <p:extLst>
      <p:ext uri="{BB962C8B-B14F-4D97-AF65-F5344CB8AC3E}">
        <p14:creationId xmlns:p14="http://schemas.microsoft.com/office/powerpoint/2010/main" val="35064831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QUALIFYING YOUR BUSINESS IDEA </a:t>
            </a:r>
          </a:p>
        </p:txBody>
      </p:sp>
      <p:sp>
        <p:nvSpPr>
          <p:cNvPr id="12" name="Text Placeholder 5">
            <a:extLst>
              <a:ext uri="{FF2B5EF4-FFF2-40B4-BE49-F238E27FC236}">
                <a16:creationId xmlns:a16="http://schemas.microsoft.com/office/drawing/2014/main" id="{28C28D30-4F09-4EEE-AC5B-F3FEC8F5A619}"/>
              </a:ext>
            </a:extLst>
          </p:cNvPr>
          <p:cNvSpPr txBox="1">
            <a:spLocks/>
          </p:cNvSpPr>
          <p:nvPr/>
        </p:nvSpPr>
        <p:spPr>
          <a:xfrm>
            <a:off x="1675005" y="1723611"/>
            <a:ext cx="10117503" cy="3633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rgbClr val="C54A9A"/>
                </a:solidFill>
              </a:rPr>
              <a:t>Next Step:   Check Out the Competition </a:t>
            </a:r>
          </a:p>
          <a:p>
            <a:r>
              <a:rPr lang="en-US" dirty="0"/>
              <a:t>Knowing about your competitors will help you to communicate with your target audience, distinguish your business from competitors, improve your processes, and navigate challenges in your market. </a:t>
            </a:r>
          </a:p>
          <a:p>
            <a:r>
              <a:rPr lang="en-GB" dirty="0">
                <a:solidFill>
                  <a:srgbClr val="C54A9A"/>
                </a:solidFill>
              </a:rPr>
              <a:t>Understand your competitors. </a:t>
            </a:r>
            <a:r>
              <a:rPr lang="en-GB" dirty="0"/>
              <a:t>Knowing who your competitors are, and what they are offering, can help you to make your products, services and marketing stand out. </a:t>
            </a:r>
          </a:p>
          <a:p>
            <a:r>
              <a:rPr lang="en-GB" dirty="0"/>
              <a:t>You can use this knowledge to create marketing strategies that </a:t>
            </a:r>
            <a:r>
              <a:rPr lang="en-GB" dirty="0">
                <a:solidFill>
                  <a:srgbClr val="C54A9A"/>
                </a:solidFill>
              </a:rPr>
              <a:t>take advantage of your competitors' weaknesses and</a:t>
            </a:r>
            <a:r>
              <a:rPr lang="en-GB" dirty="0"/>
              <a:t> improve your own business performance. </a:t>
            </a:r>
          </a:p>
          <a:p>
            <a:r>
              <a:rPr lang="en-GB" dirty="0"/>
              <a:t>Using the </a:t>
            </a:r>
            <a:r>
              <a:rPr lang="en-GB" dirty="0">
                <a:solidFill>
                  <a:srgbClr val="C54A9A"/>
                </a:solidFill>
              </a:rPr>
              <a:t>keywords</a:t>
            </a:r>
            <a:r>
              <a:rPr lang="en-GB" dirty="0"/>
              <a:t> of your business description, Google them, interrogate their websites, what is different about your approach. </a:t>
            </a:r>
          </a:p>
          <a:p>
            <a:pPr algn="just"/>
            <a:endParaRPr lang="en-US" dirty="0"/>
          </a:p>
          <a:p>
            <a:endParaRPr lang="en-US" dirty="0"/>
          </a:p>
        </p:txBody>
      </p:sp>
      <p:grpSp>
        <p:nvGrpSpPr>
          <p:cNvPr id="9" name="Google Shape;674;p39">
            <a:extLst>
              <a:ext uri="{FF2B5EF4-FFF2-40B4-BE49-F238E27FC236}">
                <a16:creationId xmlns:a16="http://schemas.microsoft.com/office/drawing/2014/main" id="{D18B7D2F-84A0-D045-83DA-6E33151C3899}"/>
              </a:ext>
            </a:extLst>
          </p:cNvPr>
          <p:cNvGrpSpPr/>
          <p:nvPr/>
        </p:nvGrpSpPr>
        <p:grpSpPr>
          <a:xfrm>
            <a:off x="281429" y="1056648"/>
            <a:ext cx="685838" cy="685800"/>
            <a:chOff x="576250" y="4319400"/>
            <a:chExt cx="442075" cy="442050"/>
          </a:xfrm>
        </p:grpSpPr>
        <p:sp>
          <p:nvSpPr>
            <p:cNvPr id="10" name="Google Shape;675;p39">
              <a:extLst>
                <a:ext uri="{FF2B5EF4-FFF2-40B4-BE49-F238E27FC236}">
                  <a16:creationId xmlns:a16="http://schemas.microsoft.com/office/drawing/2014/main" id="{B1DAB212-4985-254A-B91B-8F622F2000CB}"/>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6;p39">
              <a:extLst>
                <a:ext uri="{FF2B5EF4-FFF2-40B4-BE49-F238E27FC236}">
                  <a16:creationId xmlns:a16="http://schemas.microsoft.com/office/drawing/2014/main" id="{5AE27C99-A8E4-B74A-948B-B50E8960AF6E}"/>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7;p39">
              <a:extLst>
                <a:ext uri="{FF2B5EF4-FFF2-40B4-BE49-F238E27FC236}">
                  <a16:creationId xmlns:a16="http://schemas.microsoft.com/office/drawing/2014/main" id="{1587699B-6811-9845-B716-B4784D6038F8}"/>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8;p39">
              <a:extLst>
                <a:ext uri="{FF2B5EF4-FFF2-40B4-BE49-F238E27FC236}">
                  <a16:creationId xmlns:a16="http://schemas.microsoft.com/office/drawing/2014/main" id="{D12BCB81-7007-FD4B-9AE2-6B99CF07B956}"/>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18038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475855" y="1830378"/>
            <a:ext cx="9308234" cy="4073655"/>
          </a:xfrm>
        </p:spPr>
        <p:txBody>
          <a:bodyPr/>
          <a:lstStyle/>
          <a:p>
            <a:pPr>
              <a:spcBef>
                <a:spcPts val="200"/>
              </a:spcBef>
            </a:pPr>
            <a:r>
              <a:rPr lang="en-GB" dirty="0">
                <a:solidFill>
                  <a:srgbClr val="C54A9A"/>
                </a:solidFill>
              </a:rPr>
              <a:t>Generic information</a:t>
            </a:r>
            <a:r>
              <a:rPr lang="en-GB" dirty="0"/>
              <a:t>; year established, Size (employees, locations) </a:t>
            </a:r>
          </a:p>
          <a:p>
            <a:pPr>
              <a:spcBef>
                <a:spcPts val="200"/>
              </a:spcBef>
            </a:pPr>
            <a:r>
              <a:rPr lang="en-GB" dirty="0">
                <a:solidFill>
                  <a:srgbClr val="C54A9A"/>
                </a:solidFill>
              </a:rPr>
              <a:t>Target Customers/Sectors </a:t>
            </a:r>
            <a:r>
              <a:rPr lang="en-GB" dirty="0"/>
              <a:t>(typically listed on website) </a:t>
            </a:r>
          </a:p>
          <a:p>
            <a:pPr>
              <a:spcBef>
                <a:spcPts val="200"/>
              </a:spcBef>
            </a:pPr>
            <a:r>
              <a:rPr lang="en-GB" dirty="0">
                <a:solidFill>
                  <a:srgbClr val="C54A9A"/>
                </a:solidFill>
              </a:rPr>
              <a:t>Marketing &amp; Sales approach </a:t>
            </a:r>
            <a:r>
              <a:rPr lang="en-GB" dirty="0"/>
              <a:t>(website news &amp; events) </a:t>
            </a:r>
          </a:p>
          <a:p>
            <a:pPr>
              <a:spcBef>
                <a:spcPts val="200"/>
              </a:spcBef>
            </a:pPr>
            <a:r>
              <a:rPr lang="en-GB" dirty="0">
                <a:solidFill>
                  <a:srgbClr val="C54A9A"/>
                </a:solidFill>
              </a:rPr>
              <a:t>Strengths &amp; Weaknesses; </a:t>
            </a:r>
            <a:r>
              <a:rPr lang="en-GB" dirty="0"/>
              <a:t>check out reviews for patterns what they are good and not so good at </a:t>
            </a:r>
          </a:p>
          <a:p>
            <a:pPr>
              <a:spcBef>
                <a:spcPts val="200"/>
              </a:spcBef>
            </a:pPr>
            <a:r>
              <a:rPr lang="en-GB" dirty="0">
                <a:solidFill>
                  <a:srgbClr val="C54A9A"/>
                </a:solidFill>
              </a:rPr>
              <a:t>USPs </a:t>
            </a:r>
            <a:r>
              <a:rPr lang="en-GB" dirty="0"/>
              <a:t>(Unique Selling Proposition); what makes them unique that convinces customers to buy </a:t>
            </a:r>
          </a:p>
          <a:p>
            <a:pPr>
              <a:spcBef>
                <a:spcPts val="200"/>
              </a:spcBef>
            </a:pPr>
            <a:r>
              <a:rPr lang="en-GB" dirty="0">
                <a:solidFill>
                  <a:srgbClr val="C54A9A"/>
                </a:solidFill>
              </a:rPr>
              <a:t>Compare</a:t>
            </a:r>
            <a:r>
              <a:rPr lang="en-GB" dirty="0"/>
              <a:t>; e.g. visual table with columns comparing their different offerings feature by feature </a:t>
            </a:r>
          </a:p>
          <a:p>
            <a:endParaRPr lang="en-GB" dirty="0"/>
          </a:p>
          <a:p>
            <a:endParaRPr lang="en-US" dirty="0"/>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B65309DE-19B7-45EB-ACA2-B0593317E6DF}"/>
              </a:ext>
            </a:extLst>
          </p:cNvPr>
          <p:cNvSpPr txBox="1">
            <a:spLocks/>
          </p:cNvSpPr>
          <p:nvPr/>
        </p:nvSpPr>
        <p:spPr>
          <a:xfrm>
            <a:off x="1474621" y="824040"/>
            <a:ext cx="1089142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FOR EACH COMPETITIOR CONSIDER</a:t>
            </a:r>
            <a:endParaRPr lang="en-GB" dirty="0">
              <a:effectLst/>
            </a:endParaRPr>
          </a:p>
        </p:txBody>
      </p:sp>
      <p:pic>
        <p:nvPicPr>
          <p:cNvPr id="7" name="Picture 6">
            <a:extLst>
              <a:ext uri="{FF2B5EF4-FFF2-40B4-BE49-F238E27FC236}">
                <a16:creationId xmlns:a16="http://schemas.microsoft.com/office/drawing/2014/main" id="{CDC28647-E296-EB42-9AAC-7AAD8B217A35}"/>
              </a:ext>
            </a:extLst>
          </p:cNvPr>
          <p:cNvPicPr>
            <a:picLocks noChangeAspect="1"/>
          </p:cNvPicPr>
          <p:nvPr/>
        </p:nvPicPr>
        <p:blipFill>
          <a:blip r:embed="rId2"/>
          <a:stretch>
            <a:fillRect/>
          </a:stretch>
        </p:blipFill>
        <p:spPr>
          <a:xfrm>
            <a:off x="-23979" y="670321"/>
            <a:ext cx="1407911" cy="1443705"/>
          </a:xfrm>
          <a:prstGeom prst="rect">
            <a:avLst/>
          </a:prstGeom>
        </p:spPr>
      </p:pic>
      <p:sp>
        <p:nvSpPr>
          <p:cNvPr id="10" name="Rectangle 9">
            <a:extLst>
              <a:ext uri="{FF2B5EF4-FFF2-40B4-BE49-F238E27FC236}">
                <a16:creationId xmlns:a16="http://schemas.microsoft.com/office/drawing/2014/main" id="{20B5B277-619F-2E4F-A8DF-65B36B8546F3}"/>
              </a:ext>
            </a:extLst>
          </p:cNvPr>
          <p:cNvSpPr/>
          <p:nvPr/>
        </p:nvSpPr>
        <p:spPr>
          <a:xfrm>
            <a:off x="3023005" y="5587514"/>
            <a:ext cx="6781395" cy="1200329"/>
          </a:xfrm>
          <a:prstGeom prst="rect">
            <a:avLst/>
          </a:prstGeom>
        </p:spPr>
        <p:txBody>
          <a:bodyPr wrap="square">
            <a:spAutoFit/>
          </a:bodyPr>
          <a:lstStyle/>
          <a:p>
            <a:r>
              <a:rPr lang="en-GB" sz="2400" dirty="0">
                <a:solidFill>
                  <a:srgbClr val="C54A9A"/>
                </a:solidFill>
                <a:latin typeface="Calibri" panose="020F0502020204030204" pitchFamily="34" charset="0"/>
              </a:rPr>
              <a:t>EXERCISE: </a:t>
            </a:r>
            <a:r>
              <a:rPr lang="en-GB" sz="2400" dirty="0">
                <a:solidFill>
                  <a:srgbClr val="142D55"/>
                </a:solidFill>
                <a:latin typeface="Calibri" panose="020F0502020204030204" pitchFamily="34" charset="0"/>
              </a:rPr>
              <a:t>Why do you have competitive advantage?  </a:t>
            </a:r>
            <a:r>
              <a:rPr lang="en-GB" sz="2400" b="1" dirty="0">
                <a:solidFill>
                  <a:srgbClr val="142D55"/>
                </a:solidFill>
                <a:latin typeface="Calibri" panose="020F0502020204030204" pitchFamily="34" charset="0"/>
              </a:rPr>
              <a:t>Write a summary paragraph </a:t>
            </a:r>
          </a:p>
          <a:p>
            <a:endParaRPr lang="en-GB" sz="2400" dirty="0">
              <a:solidFill>
                <a:srgbClr val="142D55"/>
              </a:solidFill>
              <a:effectLst/>
            </a:endParaRPr>
          </a:p>
        </p:txBody>
      </p:sp>
      <p:sp>
        <p:nvSpPr>
          <p:cNvPr id="13" name="Text Placeholder 10">
            <a:extLst>
              <a:ext uri="{FF2B5EF4-FFF2-40B4-BE49-F238E27FC236}">
                <a16:creationId xmlns:a16="http://schemas.microsoft.com/office/drawing/2014/main" id="{23653E06-E8AD-4C4B-9BE5-6B52CE25E463}"/>
              </a:ext>
            </a:extLst>
          </p:cNvPr>
          <p:cNvSpPr txBox="1">
            <a:spLocks/>
          </p:cNvSpPr>
          <p:nvPr/>
        </p:nvSpPr>
        <p:spPr>
          <a:xfrm>
            <a:off x="439358" y="5598572"/>
            <a:ext cx="2338259" cy="589107"/>
          </a:xfrm>
          <a:prstGeom prst="rect">
            <a:avLst/>
          </a:prstGeom>
          <a:solidFill>
            <a:srgbClr val="FFC652"/>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solidFill>
                  <a:schemeClr val="bg1"/>
                </a:solidFill>
              </a:rPr>
              <a:t>EXERCISE</a:t>
            </a:r>
          </a:p>
        </p:txBody>
      </p:sp>
    </p:spTree>
    <p:extLst>
      <p:ext uri="{BB962C8B-B14F-4D97-AF65-F5344CB8AC3E}">
        <p14:creationId xmlns:p14="http://schemas.microsoft.com/office/powerpoint/2010/main" val="17008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3708925" y="901869"/>
            <a:ext cx="7779119" cy="4469579"/>
          </a:xfrm>
        </p:spPr>
        <p:txBody>
          <a:bodyPr/>
          <a:lstStyle/>
          <a:p>
            <a:pPr algn="ctr"/>
            <a:r>
              <a:rPr lang="en-US" sz="3000" i="1" dirty="0"/>
              <a:t>“The best businesses come from </a:t>
            </a:r>
          </a:p>
          <a:p>
            <a:pPr algn="ctr"/>
            <a:r>
              <a:rPr lang="en-US" sz="3000" i="1" dirty="0"/>
              <a:t>people’s bad personal experiences. </a:t>
            </a:r>
          </a:p>
          <a:p>
            <a:pPr algn="ctr"/>
            <a:r>
              <a:rPr lang="en-US" sz="3000" i="1" dirty="0"/>
              <a:t>If you just keep your eyes open, </a:t>
            </a:r>
          </a:p>
          <a:p>
            <a:pPr algn="ctr"/>
            <a:r>
              <a:rPr lang="en-US" sz="3000" i="1" dirty="0"/>
              <a:t>you’re going to find something </a:t>
            </a:r>
          </a:p>
          <a:p>
            <a:pPr algn="ctr"/>
            <a:r>
              <a:rPr lang="en-US" sz="3000" i="1" dirty="0"/>
              <a:t>that frustrates you, and then you think, </a:t>
            </a:r>
          </a:p>
          <a:p>
            <a:pPr algn="ctr"/>
            <a:r>
              <a:rPr lang="en-US" sz="3000" i="1" dirty="0"/>
              <a:t>‘well, I could maybe do it better </a:t>
            </a:r>
          </a:p>
          <a:p>
            <a:pPr algn="ctr"/>
            <a:r>
              <a:rPr lang="en-US" sz="3000" i="1" dirty="0"/>
              <a:t>than it’s being done,’ </a:t>
            </a:r>
          </a:p>
          <a:p>
            <a:pPr algn="ctr"/>
            <a:r>
              <a:rPr lang="en-US" sz="3000" i="1" dirty="0"/>
              <a:t>and there you have a business ”</a:t>
            </a:r>
          </a:p>
          <a:p>
            <a:pPr algn="ctr"/>
            <a:endParaRPr lang="en-US" sz="3000" b="1" dirty="0"/>
          </a:p>
          <a:p>
            <a:pPr algn="ctr"/>
            <a:r>
              <a:rPr lang="en-US" sz="3000" b="1" dirty="0">
                <a:solidFill>
                  <a:srgbClr val="C54A9A"/>
                </a:solidFill>
              </a:rPr>
              <a:t>Richard Branson </a:t>
            </a:r>
          </a:p>
          <a:p>
            <a:pPr algn="ctr"/>
            <a:endParaRPr lang="en-US" sz="3000" i="1" dirty="0"/>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69FE5F-521A-DD4D-81E9-493049F6F251}"/>
              </a:ext>
            </a:extLst>
          </p:cNvPr>
          <p:cNvPicPr>
            <a:picLocks noChangeAspect="1"/>
          </p:cNvPicPr>
          <p:nvPr/>
        </p:nvPicPr>
        <p:blipFill>
          <a:blip r:embed="rId2"/>
          <a:stretch>
            <a:fillRect/>
          </a:stretch>
        </p:blipFill>
        <p:spPr>
          <a:xfrm>
            <a:off x="-22745" y="0"/>
            <a:ext cx="4110669" cy="6858000"/>
          </a:xfrm>
          <a:prstGeom prst="rect">
            <a:avLst/>
          </a:prstGeom>
        </p:spPr>
      </p:pic>
    </p:spTree>
    <p:extLst>
      <p:ext uri="{BB962C8B-B14F-4D97-AF65-F5344CB8AC3E}">
        <p14:creationId xmlns:p14="http://schemas.microsoft.com/office/powerpoint/2010/main" val="10351545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525242"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841500"/>
            <a:ext cx="3195486" cy="731140"/>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dirty="0"/>
              <a:t>Getting your Business Started</a:t>
            </a:r>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095272" y="2014425"/>
            <a:ext cx="4060089" cy="837258"/>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t>Next </a:t>
            </a:r>
          </a:p>
          <a:p>
            <a:pPr algn="ctr"/>
            <a:r>
              <a:rPr lang="en-US" sz="4500" dirty="0"/>
              <a:t>Step 3 </a:t>
            </a:r>
          </a:p>
        </p:txBody>
      </p:sp>
      <p:sp>
        <p:nvSpPr>
          <p:cNvPr id="11" name="TextBox 10">
            <a:extLst>
              <a:ext uri="{FF2B5EF4-FFF2-40B4-BE49-F238E27FC236}">
                <a16:creationId xmlns:a16="http://schemas.microsoft.com/office/drawing/2014/main" id="{4E0B318F-18F8-4810-8ED4-A49D6F6A3611}"/>
              </a:ext>
            </a:extLst>
          </p:cNvPr>
          <p:cNvSpPr txBox="1"/>
          <p:nvPr/>
        </p:nvSpPr>
        <p:spPr>
          <a:xfrm>
            <a:off x="652780" y="3212823"/>
            <a:ext cx="5443220" cy="2800767"/>
          </a:xfrm>
          <a:prstGeom prst="rect">
            <a:avLst/>
          </a:prstGeom>
          <a:noFill/>
        </p:spPr>
        <p:txBody>
          <a:bodyPr wrap="square">
            <a:spAutoFit/>
          </a:bodyPr>
          <a:lstStyle/>
          <a:p>
            <a:r>
              <a:rPr lang="en-GB" sz="2800" dirty="0"/>
              <a:t>Enjoyed learning about Step 2?</a:t>
            </a:r>
          </a:p>
          <a:p>
            <a:endParaRPr lang="en-GB" sz="2800" dirty="0"/>
          </a:p>
          <a:p>
            <a:r>
              <a:rPr lang="en-GB" sz="2400" dirty="0"/>
              <a:t>Join in the conversation with your peers on our </a:t>
            </a:r>
            <a:r>
              <a:rPr lang="en-GB" sz="2400" dirty="0">
                <a:hlinkClick r:id="rId4"/>
              </a:rPr>
              <a:t>EMINENT Closed Facebook Group</a:t>
            </a:r>
            <a:endParaRPr lang="en-GB" sz="2400" dirty="0"/>
          </a:p>
          <a:p>
            <a:r>
              <a:rPr lang="en-GB" sz="2400" dirty="0"/>
              <a:t>A safe place to talk about your opportunities and challenges, excitement and fears. </a:t>
            </a:r>
            <a:endParaRPr lang="en-IE" sz="2400" dirty="0"/>
          </a:p>
        </p:txBody>
      </p:sp>
    </p:spTree>
    <p:extLst>
      <p:ext uri="{BB962C8B-B14F-4D97-AF65-F5344CB8AC3E}">
        <p14:creationId xmlns:p14="http://schemas.microsoft.com/office/powerpoint/2010/main" val="133189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972445" y="572557"/>
            <a:ext cx="9811644" cy="4469579"/>
          </a:xfrm>
        </p:spPr>
        <p:txBody>
          <a:bodyPr/>
          <a:lstStyle/>
          <a:p>
            <a:pPr algn="ctr"/>
            <a:r>
              <a:rPr lang="en-US" sz="3000" b="1" dirty="0">
                <a:solidFill>
                  <a:srgbClr val="C54A9A"/>
                </a:solidFill>
              </a:rPr>
              <a:t>But we are not like Richard Branson! </a:t>
            </a:r>
          </a:p>
          <a:p>
            <a:pPr algn="ctr"/>
            <a:r>
              <a:rPr lang="en-US" sz="2800" dirty="0"/>
              <a:t>We love this video from Sahar Hashemi | </a:t>
            </a:r>
            <a:r>
              <a:rPr lang="en-US" sz="2800" dirty="0" err="1"/>
              <a:t>TEDxYouth</a:t>
            </a:r>
            <a:r>
              <a:rPr lang="en-US" sz="2800" dirty="0"/>
              <a:t> who considers why she is not like Richard Branson but is credited with bringing </a:t>
            </a:r>
            <a:r>
              <a:rPr lang="en-GB" sz="2800" dirty="0"/>
              <a:t>coffee cafe culture to the UK in the 90′s with her chain Coffee Republic.</a:t>
            </a:r>
            <a:endParaRPr lang="en-US" sz="2800" dirty="0"/>
          </a:p>
          <a:p>
            <a:r>
              <a:rPr lang="en-US" sz="3000" b="1" dirty="0">
                <a:solidFill>
                  <a:srgbClr val="C54A9A"/>
                </a:solidFill>
              </a:rPr>
              <a:t>           </a:t>
            </a:r>
            <a:r>
              <a:rPr lang="en-US" sz="3000" b="1" dirty="0">
                <a:solidFill>
                  <a:schemeClr val="bg1"/>
                </a:solidFill>
                <a:highlight>
                  <a:srgbClr val="C54A9A"/>
                </a:highlight>
              </a:rPr>
              <a:t>WATCH</a:t>
            </a:r>
          </a:p>
          <a:p>
            <a:pPr algn="ctr"/>
            <a:endParaRPr lang="en-US" sz="3000" i="1" dirty="0"/>
          </a:p>
          <a:p>
            <a:endParaRPr lang="en-US" sz="3000"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What makes an entrepreneur? | Sahar Hashemi | TEDxYouth@Bath">
            <a:hlinkClick r:id="" action="ppaction://media"/>
            <a:extLst>
              <a:ext uri="{FF2B5EF4-FFF2-40B4-BE49-F238E27FC236}">
                <a16:creationId xmlns:a16="http://schemas.microsoft.com/office/drawing/2014/main" id="{58EFDACB-6D3B-4348-B25D-43965DC5AEB4}"/>
              </a:ext>
            </a:extLst>
          </p:cNvPr>
          <p:cNvPicPr>
            <a:picLocks noRot="1" noChangeAspect="1"/>
          </p:cNvPicPr>
          <p:nvPr>
            <a:videoFile r:link="rId1"/>
          </p:nvPr>
        </p:nvPicPr>
        <p:blipFill>
          <a:blip r:embed="rId3"/>
          <a:stretch>
            <a:fillRect/>
          </a:stretch>
        </p:blipFill>
        <p:spPr>
          <a:xfrm>
            <a:off x="1940684" y="3517501"/>
            <a:ext cx="5396938" cy="3049270"/>
          </a:xfrm>
          <a:prstGeom prst="rect">
            <a:avLst/>
          </a:prstGeom>
        </p:spPr>
      </p:pic>
      <p:sp>
        <p:nvSpPr>
          <p:cNvPr id="6" name="TextBox 5">
            <a:extLst>
              <a:ext uri="{FF2B5EF4-FFF2-40B4-BE49-F238E27FC236}">
                <a16:creationId xmlns:a16="http://schemas.microsoft.com/office/drawing/2014/main" id="{B111B8CF-BB5E-42F2-BF1C-03233D0D0F77}"/>
              </a:ext>
            </a:extLst>
          </p:cNvPr>
          <p:cNvSpPr txBox="1"/>
          <p:nvPr/>
        </p:nvSpPr>
        <p:spPr>
          <a:xfrm>
            <a:off x="7670800" y="3296173"/>
            <a:ext cx="1789777" cy="2215991"/>
          </a:xfrm>
          <a:prstGeom prst="rect">
            <a:avLst/>
          </a:prstGeom>
          <a:noFill/>
          <a:ln>
            <a:noFill/>
          </a:ln>
        </p:spPr>
        <p:txBody>
          <a:bodyPr wrap="square" rtlCol="0">
            <a:spAutoFit/>
          </a:bodyPr>
          <a:lstStyle/>
          <a:p>
            <a:r>
              <a:rPr lang="en-IE" sz="2000" b="1" dirty="0">
                <a:solidFill>
                  <a:srgbClr val="1EB3DD"/>
                </a:solidFill>
              </a:rPr>
              <a:t>Sahar’s book, written with her brother  </a:t>
            </a:r>
            <a:r>
              <a:rPr lang="en-IE" sz="2000" b="1" dirty="0">
                <a:solidFill>
                  <a:srgbClr val="1EB3DD"/>
                </a:solidFill>
                <a:hlinkClick r:id="rId4"/>
              </a:rPr>
              <a:t>Anyone Can Do It </a:t>
            </a:r>
            <a:r>
              <a:rPr lang="en-IE" sz="2000" b="1" dirty="0">
                <a:solidFill>
                  <a:srgbClr val="1EB3DD"/>
                </a:solidFill>
              </a:rPr>
              <a:t>is  excellent read</a:t>
            </a:r>
          </a:p>
          <a:p>
            <a:endParaRPr lang="en-IE" dirty="0">
              <a:solidFill>
                <a:srgbClr val="F26B27"/>
              </a:solidFill>
            </a:endParaRPr>
          </a:p>
        </p:txBody>
      </p:sp>
      <p:pic>
        <p:nvPicPr>
          <p:cNvPr id="1026" name="Picture 2">
            <a:extLst>
              <a:ext uri="{FF2B5EF4-FFF2-40B4-BE49-F238E27FC236}">
                <a16:creationId xmlns:a16="http://schemas.microsoft.com/office/drawing/2014/main" id="{914E850B-E325-4E1B-BA17-4773D506B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4975" y="3084815"/>
            <a:ext cx="2234304" cy="356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6775</Words>
  <Application>Microsoft Office PowerPoint</Application>
  <PresentationFormat>Widescreen</PresentationFormat>
  <Paragraphs>562</Paragraphs>
  <Slides>80</Slides>
  <Notes>0</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80</vt:i4>
      </vt:variant>
    </vt:vector>
  </HeadingPairs>
  <TitlesOfParts>
    <vt:vector size="94" baseType="lpstr">
      <vt:lpstr>Arial</vt:lpstr>
      <vt:lpstr>Calibri</vt:lpstr>
      <vt:lpstr>Calibri Light</vt:lpstr>
      <vt:lpstr>charter</vt:lpstr>
      <vt:lpstr>Gotham Narrow A</vt:lpstr>
      <vt:lpstr>Lato</vt:lpstr>
      <vt:lpstr>Merriweather</vt:lpstr>
      <vt:lpstr>Poppins</vt:lpstr>
      <vt:lpstr>Quattrocento Sans</vt:lpstr>
      <vt:lpstr>Roboto</vt:lpstr>
      <vt:lpstr>ShopifySans</vt:lpstr>
      <vt:lpstr>sohne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237</cp:revision>
  <cp:lastPrinted>2021-03-30T19:00:04Z</cp:lastPrinted>
  <dcterms:created xsi:type="dcterms:W3CDTF">2019-11-20T14:08:21Z</dcterms:created>
  <dcterms:modified xsi:type="dcterms:W3CDTF">2021-04-24T06:36:45Z</dcterms:modified>
</cp:coreProperties>
</file>